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6"/>
  </p:notesMasterIdLst>
  <p:handoutMasterIdLst>
    <p:handoutMasterId r:id="rId27"/>
  </p:handoutMasterIdLst>
  <p:sldIdLst>
    <p:sldId id="267" r:id="rId6"/>
    <p:sldId id="257" r:id="rId7"/>
    <p:sldId id="286" r:id="rId8"/>
    <p:sldId id="287" r:id="rId9"/>
    <p:sldId id="264" r:id="rId10"/>
    <p:sldId id="273" r:id="rId11"/>
    <p:sldId id="274" r:id="rId12"/>
    <p:sldId id="275" r:id="rId13"/>
    <p:sldId id="271" r:id="rId14"/>
    <p:sldId id="276" r:id="rId15"/>
    <p:sldId id="283" r:id="rId16"/>
    <p:sldId id="284" r:id="rId17"/>
    <p:sldId id="277" r:id="rId18"/>
    <p:sldId id="278" r:id="rId19"/>
    <p:sldId id="280" r:id="rId20"/>
    <p:sldId id="279" r:id="rId21"/>
    <p:sldId id="281" r:id="rId22"/>
    <p:sldId id="285" r:id="rId23"/>
    <p:sldId id="282" r:id="rId24"/>
    <p:sldId id="266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2D2"/>
    <a:srgbClr val="7D1111"/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79DCC-1728-4801-BE03-59B411C8AFB1}" v="185" dt="2024-09-26T17:35:31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37" autoAdjust="0"/>
  </p:normalViewPr>
  <p:slideViewPr>
    <p:cSldViewPr>
      <p:cViewPr varScale="1">
        <p:scale>
          <a:sx n="78" d="100"/>
          <a:sy n="78" d="100"/>
        </p:scale>
        <p:origin x="89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64AD1-A7F9-405A-887B-BD7A62319380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645A2-5072-4DF3-B3F8-9EA3BC45C2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92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Geração</a:t>
            </a:r>
            <a:r>
              <a:rPr lang="en-US" dirty="0"/>
              <a:t> Eolica media mensal do </a:t>
            </a:r>
            <a:r>
              <a:rPr lang="en-US" dirty="0" err="1"/>
              <a:t>Nordeste</a:t>
            </a:r>
            <a:r>
              <a:rPr lang="en-US" dirty="0"/>
              <a:t> – patamar </a:t>
            </a:r>
            <a:r>
              <a:rPr lang="en-US" dirty="0" err="1"/>
              <a:t>médio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645A2-5072-4DF3-B3F8-9EA3BC45C2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8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645A2-5072-4DF3-B3F8-9EA3BC45C2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54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645A2-5072-4DF3-B3F8-9EA3BC45C2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19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Discretização</a:t>
            </a:r>
            <a:r>
              <a:rPr lang="en-US" dirty="0"/>
              <a:t> </a:t>
            </a:r>
            <a:r>
              <a:rPr lang="en-US" dirty="0" err="1"/>
              <a:t>horária</a:t>
            </a:r>
            <a:r>
              <a:rPr lang="en-US" dirty="0"/>
              <a:t> GFS </a:t>
            </a:r>
            <a:r>
              <a:rPr lang="en-US" dirty="0" err="1"/>
              <a:t>captura</a:t>
            </a:r>
            <a:r>
              <a:rPr lang="en-US" dirty="0"/>
              <a:t> </a:t>
            </a:r>
            <a:r>
              <a:rPr lang="en-US" dirty="0" err="1"/>
              <a:t>variação</a:t>
            </a:r>
            <a:r>
              <a:rPr lang="en-US" dirty="0"/>
              <a:t> do </a:t>
            </a:r>
            <a:r>
              <a:rPr lang="en-US" dirty="0" err="1"/>
              <a:t>desvio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longo</a:t>
            </a:r>
            <a:r>
              <a:rPr lang="en-US" dirty="0"/>
              <a:t> do </a:t>
            </a:r>
            <a:r>
              <a:rPr lang="en-US" dirty="0" err="1"/>
              <a:t>dia</a:t>
            </a:r>
            <a:br>
              <a:rPr lang="en-US" dirty="0"/>
            </a:br>
            <a:r>
              <a:rPr lang="en-US" dirty="0" err="1"/>
              <a:t>viés</a:t>
            </a:r>
            <a:r>
              <a:rPr lang="en-US" dirty="0"/>
              <a:t> de </a:t>
            </a:r>
            <a:r>
              <a:rPr lang="en-US" dirty="0" err="1"/>
              <a:t>subestimação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645A2-5072-4DF3-B3F8-9EA3BC45C2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67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Preparação dos dados?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645A2-5072-4DF3-B3F8-9EA3BC45C2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9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AVANÇOS METODOLÓGICOS NA PREVISÃO EÓLICA PARA O PLANEJAMENTO DE CURTO PRAZO DO ONS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AVANÇOS METODOLÓGICOS NA PREVISÃO EÓLICA PARA O PLANEJAMENTO DE CURTO PRAZO DO ONS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Laís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Fonseca Araújo -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ONS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C006052-5ACF-3A3E-4FA7-E6647E229180}"/>
              </a:ext>
            </a:extLst>
          </p:cNvPr>
          <p:cNvSpPr/>
          <p:nvPr/>
        </p:nvSpPr>
        <p:spPr>
          <a:xfrm>
            <a:off x="-293914" y="915566"/>
            <a:ext cx="5400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Representação da geração eólica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8FB56D-E345-599E-32BB-666B558B5016}"/>
              </a:ext>
            </a:extLst>
          </p:cNvPr>
          <p:cNvSpPr txBox="1"/>
          <p:nvPr/>
        </p:nvSpPr>
        <p:spPr>
          <a:xfrm>
            <a:off x="252000" y="2484277"/>
            <a:ext cx="8640000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Geração das usinas em </a:t>
            </a:r>
            <a:r>
              <a:rPr lang="pt-BR" sz="19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operação comercial</a:t>
            </a:r>
            <a:r>
              <a:rPr lang="pt-BR" sz="19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 marL="541338" indent="-285750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Representada como sendo 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média mensal histórica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dos últimos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5 anos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de geração disponibilizada ao SIN de cada usina.</a:t>
            </a:r>
          </a:p>
          <a:p>
            <a:pPr marL="555625" indent="-285750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Essa média é agregada por s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ubsistema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mês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e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patamar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de carga.</a:t>
            </a:r>
          </a:p>
          <a:p>
            <a:pPr marL="555625" indent="-285750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No modelo DECOMP, os valores do primeiro mês são repetidos em todas as revisões semanais.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CC2CB26-3CE0-21CB-C179-1AF7E3DA2EBF}"/>
              </a:ext>
            </a:extLst>
          </p:cNvPr>
          <p:cNvSpPr/>
          <p:nvPr/>
        </p:nvSpPr>
        <p:spPr>
          <a:xfrm>
            <a:off x="323528" y="1671710"/>
            <a:ext cx="504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Horizontes de curto e médio prazo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2ADBA87-011D-A60C-8318-D776078758A6}"/>
              </a:ext>
            </a:extLst>
          </p:cNvPr>
          <p:cNvSpPr txBox="1"/>
          <p:nvPr/>
        </p:nvSpPr>
        <p:spPr>
          <a:xfrm>
            <a:off x="4589595" y="2144804"/>
            <a:ext cx="1044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REN 843/2019</a:t>
            </a:r>
          </a:p>
        </p:txBody>
      </p:sp>
    </p:spTree>
    <p:extLst>
      <p:ext uri="{BB962C8B-B14F-4D97-AF65-F5344CB8AC3E}">
        <p14:creationId xmlns:p14="http://schemas.microsoft.com/office/powerpoint/2010/main" val="2506966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C006052-5ACF-3A3E-4FA7-E6647E229180}"/>
              </a:ext>
            </a:extLst>
          </p:cNvPr>
          <p:cNvSpPr/>
          <p:nvPr/>
        </p:nvSpPr>
        <p:spPr>
          <a:xfrm>
            <a:off x="-293914" y="915566"/>
            <a:ext cx="5400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Representação da geração eólica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8FB56D-E345-599E-32BB-666B558B5016}"/>
              </a:ext>
            </a:extLst>
          </p:cNvPr>
          <p:cNvSpPr txBox="1"/>
          <p:nvPr/>
        </p:nvSpPr>
        <p:spPr>
          <a:xfrm>
            <a:off x="252000" y="2484277"/>
            <a:ext cx="864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Geração das usinas da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expansão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 marL="541338" indent="-358775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Representada como o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somatório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potência instalada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dessas usinas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multiplicado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por um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fator mensal do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respectivo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subsistema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pPr marL="541338" indent="-358775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Esse fator consiste </a:t>
            </a:r>
            <a:r>
              <a:rPr lang="pt-BR" sz="18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somatório da razão entre a média da geração líquida e a média da potência dos últimos cinco anos das usinas de um subsistema dividido pelo número total de usinas.</a:t>
            </a:r>
            <a:endParaRPr lang="pt-BR" sz="1800" kern="12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52FF37C-3ADD-7BA5-85AB-77359AF213EF}"/>
              </a:ext>
            </a:extLst>
          </p:cNvPr>
          <p:cNvSpPr/>
          <p:nvPr/>
        </p:nvSpPr>
        <p:spPr>
          <a:xfrm>
            <a:off x="323528" y="1671710"/>
            <a:ext cx="504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Horizontes de curto e médio prazo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BB7F6C-65E5-493C-9DCD-B168EED8DD6B}"/>
              </a:ext>
            </a:extLst>
          </p:cNvPr>
          <p:cNvSpPr txBox="1"/>
          <p:nvPr/>
        </p:nvSpPr>
        <p:spPr>
          <a:xfrm>
            <a:off x="4589595" y="2144804"/>
            <a:ext cx="1044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REN 843/2019</a:t>
            </a:r>
          </a:p>
        </p:txBody>
      </p:sp>
    </p:spTree>
    <p:extLst>
      <p:ext uri="{BB962C8B-B14F-4D97-AF65-F5344CB8AC3E}">
        <p14:creationId xmlns:p14="http://schemas.microsoft.com/office/powerpoint/2010/main" val="4279150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Motivação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C61DF1-AF08-E2B0-B6D0-464C5DB7E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81" y="1696599"/>
            <a:ext cx="6225837" cy="3024000"/>
          </a:xfrm>
          <a:prstGeom prst="rect">
            <a:avLst/>
          </a:prstGeom>
          <a:noFill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0E29939-714C-D8EB-B83F-BF0E227763A2}"/>
              </a:ext>
            </a:extLst>
          </p:cNvPr>
          <p:cNvSpPr txBox="1"/>
          <p:nvPr/>
        </p:nvSpPr>
        <p:spPr>
          <a:xfrm>
            <a:off x="2303999" y="1465766"/>
            <a:ext cx="453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Geração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eólica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média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mensal do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Nordeste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patamar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médio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pt-B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41D709D7-91C2-841C-CCD5-18AD21873008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Estrutura Básica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6C7FEC5-3191-C3C0-F549-5629AEDBC058}"/>
              </a:ext>
            </a:extLst>
          </p:cNvPr>
          <p:cNvSpPr/>
          <p:nvPr/>
        </p:nvSpPr>
        <p:spPr>
          <a:xfrm>
            <a:off x="1187624" y="1663389"/>
            <a:ext cx="2448000" cy="5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observados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previstos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64C0C4F-E1A6-C374-1065-5AF6DEA92324}"/>
              </a:ext>
            </a:extLst>
          </p:cNvPr>
          <p:cNvSpPr/>
          <p:nvPr/>
        </p:nvSpPr>
        <p:spPr>
          <a:xfrm>
            <a:off x="556320" y="2412876"/>
            <a:ext cx="162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WEOL SEMI-HORÁRIO</a:t>
            </a:r>
            <a:b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dias à frente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A8505C8-7751-C0FD-D03D-346C6DF8F993}"/>
              </a:ext>
            </a:extLst>
          </p:cNvPr>
          <p:cNvSpPr/>
          <p:nvPr/>
        </p:nvSpPr>
        <p:spPr>
          <a:xfrm>
            <a:off x="2492152" y="2412876"/>
            <a:ext cx="162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WEOL SEMANAL</a:t>
            </a:r>
            <a:b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semanas à frente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77A2385-D4C5-7760-B80F-15017874C383}"/>
              </a:ext>
            </a:extLst>
          </p:cNvPr>
          <p:cNvSpPr/>
          <p:nvPr/>
        </p:nvSpPr>
        <p:spPr>
          <a:xfrm>
            <a:off x="4337984" y="4083918"/>
            <a:ext cx="1800000" cy="540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subsistema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454EBCB-1A76-8587-DB75-6EBA194367A1}"/>
              </a:ext>
            </a:extLst>
          </p:cNvPr>
          <p:cNvSpPr/>
          <p:nvPr/>
        </p:nvSpPr>
        <p:spPr>
          <a:xfrm>
            <a:off x="2492152" y="3219902"/>
            <a:ext cx="1620000" cy="720000"/>
          </a:xfrm>
          <a:prstGeom prst="roundRect">
            <a:avLst/>
          </a:prstGeom>
          <a:solidFill>
            <a:srgbClr val="D4E2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Bloco 1: </a:t>
            </a:r>
            <a:b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usinas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I, II-B e II-C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EAA327F-72DE-CC08-7E9A-ABC5C187D216}"/>
              </a:ext>
            </a:extLst>
          </p:cNvPr>
          <p:cNvSpPr/>
          <p:nvPr/>
        </p:nvSpPr>
        <p:spPr>
          <a:xfrm>
            <a:off x="4427984" y="3219902"/>
            <a:ext cx="1620000" cy="720000"/>
          </a:xfrm>
          <a:prstGeom prst="roundRect">
            <a:avLst/>
          </a:prstGeom>
          <a:solidFill>
            <a:srgbClr val="D4E2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Bloco 2: </a:t>
            </a:r>
            <a:b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Estimação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usinas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III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922803E4-F1CD-031F-B3AF-1262C13C62CC}"/>
              </a:ext>
            </a:extLst>
          </p:cNvPr>
          <p:cNvSpPr/>
          <p:nvPr/>
        </p:nvSpPr>
        <p:spPr>
          <a:xfrm>
            <a:off x="6363816" y="3219902"/>
            <a:ext cx="1620000" cy="720000"/>
          </a:xfrm>
          <a:prstGeom prst="roundRect">
            <a:avLst/>
          </a:prstGeom>
          <a:solidFill>
            <a:srgbClr val="D4E2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Bloco 3: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Estimação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usinas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futuras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82F6B20A-C05B-F631-E463-8C0A0FB83A58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5400000">
            <a:off x="1784229" y="1785480"/>
            <a:ext cx="209487" cy="104530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47D7E2AA-6495-34A2-DDAC-498625E7337D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rot="16200000" flipH="1">
            <a:off x="2752145" y="1862868"/>
            <a:ext cx="209487" cy="89052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0225701E-79E0-E79F-0094-EA28F707DBE3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3302152" y="2952876"/>
            <a:ext cx="0" cy="267026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6C6236EA-43D5-3925-7CAB-9A3A6B050EFE}"/>
              </a:ext>
            </a:extLst>
          </p:cNvPr>
          <p:cNvCxnSpPr>
            <a:cxnSpLocks/>
            <a:stCxn id="10" idx="2"/>
            <a:endCxn id="8" idx="0"/>
          </p:cNvCxnSpPr>
          <p:nvPr/>
        </p:nvCxnSpPr>
        <p:spPr>
          <a:xfrm>
            <a:off x="5237984" y="3939902"/>
            <a:ext cx="0" cy="144016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07B49DB1-306E-FADB-5B44-30D1FBD4CDE3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16200000" flipH="1">
            <a:off x="4136555" y="2118473"/>
            <a:ext cx="267026" cy="1935832"/>
          </a:xfrm>
          <a:prstGeom prst="bentConnector3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1D51F3C0-DF2F-CE6D-FE95-76C42ED3311C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16200000" flipH="1">
            <a:off x="5104471" y="1150557"/>
            <a:ext cx="267026" cy="3871664"/>
          </a:xfrm>
          <a:prstGeom prst="bentConnector3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CBBE3BD3-BCA6-59E8-B9DD-DE92B38FB262}"/>
              </a:ext>
            </a:extLst>
          </p:cNvPr>
          <p:cNvSpPr txBox="1"/>
          <p:nvPr/>
        </p:nvSpPr>
        <p:spPr>
          <a:xfrm>
            <a:off x="492493" y="2947889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DESSEM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108F315-BDE8-665E-88B6-0770611899B9}"/>
              </a:ext>
            </a:extLst>
          </p:cNvPr>
          <p:cNvSpPr txBox="1"/>
          <p:nvPr/>
        </p:nvSpPr>
        <p:spPr>
          <a:xfrm>
            <a:off x="2424522" y="2934122"/>
            <a:ext cx="877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DECOMP</a:t>
            </a:r>
          </a:p>
        </p:txBody>
      </p:sp>
    </p:spTree>
    <p:extLst>
      <p:ext uri="{BB962C8B-B14F-4D97-AF65-F5344CB8AC3E}">
        <p14:creationId xmlns:p14="http://schemas.microsoft.com/office/powerpoint/2010/main" val="1058201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41D709D7-91C2-841C-CCD5-18AD21873008}"/>
              </a:ext>
            </a:extLst>
          </p:cNvPr>
          <p:cNvSpPr/>
          <p:nvPr/>
        </p:nvSpPr>
        <p:spPr>
          <a:xfrm>
            <a:off x="-293914" y="915566"/>
            <a:ext cx="4320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– Dados utilizados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0992803-23E2-9BE4-145D-1F4859680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402568"/>
              </p:ext>
            </p:extLst>
          </p:nvPr>
        </p:nvGraphicFramePr>
        <p:xfrm>
          <a:off x="1283804" y="2042211"/>
          <a:ext cx="6576391" cy="170214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93805">
                  <a:extLst>
                    <a:ext uri="{9D8B030D-6E8A-4147-A177-3AD203B41FA5}">
                      <a16:colId xmlns:a16="http://schemas.microsoft.com/office/drawing/2014/main" val="3789042099"/>
                    </a:ext>
                  </a:extLst>
                </a:gridCol>
                <a:gridCol w="1593805">
                  <a:extLst>
                    <a:ext uri="{9D8B030D-6E8A-4147-A177-3AD203B41FA5}">
                      <a16:colId xmlns:a16="http://schemas.microsoft.com/office/drawing/2014/main" val="3881300285"/>
                    </a:ext>
                  </a:extLst>
                </a:gridCol>
                <a:gridCol w="1593805">
                  <a:extLst>
                    <a:ext uri="{9D8B030D-6E8A-4147-A177-3AD203B41FA5}">
                      <a16:colId xmlns:a16="http://schemas.microsoft.com/office/drawing/2014/main" val="224463795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3350356067"/>
                    </a:ext>
                  </a:extLst>
                </a:gridCol>
              </a:tblGrid>
              <a:tr h="4788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Instituição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b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Horizonte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Resolução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Espacial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Resolução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Temporal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456598"/>
                  </a:ext>
                </a:extLst>
              </a:tr>
              <a:tr h="428448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NCEP/GFS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~ 25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1h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até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4º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à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frente</a:t>
                      </a:r>
                      <a:b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3h a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partir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5º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590275"/>
                  </a:ext>
                </a:extLst>
              </a:tr>
              <a:tr h="60486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NCEP/GEFS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~ 50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3h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até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9º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à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frente</a:t>
                      </a:r>
                      <a:b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6h a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partir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10º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29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26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41D709D7-91C2-841C-CCD5-18AD21873008}"/>
              </a:ext>
            </a:extLst>
          </p:cNvPr>
          <p:cNvSpPr/>
          <p:nvPr/>
        </p:nvSpPr>
        <p:spPr>
          <a:xfrm>
            <a:off x="-293914" y="915566"/>
            <a:ext cx="4320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– Dados utilizados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BCA606F-F081-4EC9-A882-5A9A2CDDB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959"/>
          <a:stretch/>
        </p:blipFill>
        <p:spPr>
          <a:xfrm>
            <a:off x="467544" y="1635646"/>
            <a:ext cx="5976562" cy="3024000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D0B14215-40B1-8AB2-C69C-66113273488A}"/>
                  </a:ext>
                </a:extLst>
              </p:cNvPr>
              <p:cNvSpPr/>
              <p:nvPr/>
            </p:nvSpPr>
            <p:spPr>
              <a:xfrm>
                <a:off x="6588224" y="2859782"/>
                <a:ext cx="2232000" cy="36004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Erro</m:t>
                      </m:r>
                      <m:r>
                        <a:rPr lang="pt-B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𝑉𝑒𝑙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𝑣𝑒𝑟𝑖𝑓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𝑉𝑒𝑙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𝑝𝑟𝑒𝑣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D0B14215-40B1-8AB2-C69C-6611327348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2859782"/>
                <a:ext cx="2232000" cy="36004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A0386CD-FE53-3F3F-BE97-B34CF8ABC945}"/>
              </a:ext>
            </a:extLst>
          </p:cNvPr>
          <p:cNvSpPr/>
          <p:nvPr/>
        </p:nvSpPr>
        <p:spPr>
          <a:xfrm>
            <a:off x="4572000" y="3795886"/>
            <a:ext cx="1116000" cy="252000"/>
          </a:xfrm>
          <a:prstGeom prst="roundRect">
            <a:avLst/>
          </a:prstGeom>
          <a:solidFill>
            <a:srgbClr val="7D111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14 </a:t>
            </a:r>
            <a:r>
              <a:rPr lang="en-US" sz="10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dias</a:t>
            </a:r>
            <a:r>
              <a:rPr lang="en-US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à </a:t>
            </a:r>
            <a:r>
              <a:rPr lang="en-US" sz="10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frente</a:t>
            </a:r>
            <a:endParaRPr lang="en-US" sz="1000" dirty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6E1C06A-6DA2-C8B2-6C18-061F0F423DDA}"/>
              </a:ext>
            </a:extLst>
          </p:cNvPr>
          <p:cNvSpPr/>
          <p:nvPr/>
        </p:nvSpPr>
        <p:spPr>
          <a:xfrm>
            <a:off x="1403772" y="3795886"/>
            <a:ext cx="1116000" cy="252000"/>
          </a:xfrm>
          <a:prstGeom prst="roundRect">
            <a:avLst/>
          </a:prstGeom>
          <a:solidFill>
            <a:srgbClr val="7D111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34 </a:t>
            </a:r>
            <a:r>
              <a:rPr lang="en-US" sz="10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dias</a:t>
            </a:r>
            <a:r>
              <a:rPr lang="en-US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à </a:t>
            </a:r>
            <a:r>
              <a:rPr lang="en-US" sz="10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frente</a:t>
            </a:r>
            <a:endParaRPr lang="en-US" sz="1000" dirty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0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4" y="915566"/>
            <a:ext cx="3600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1 - Fluxograma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E93E01D9-2564-21F7-28D6-04787C23EECD}"/>
              </a:ext>
            </a:extLst>
          </p:cNvPr>
          <p:cNvSpPr/>
          <p:nvPr/>
        </p:nvSpPr>
        <p:spPr>
          <a:xfrm>
            <a:off x="374927" y="1759612"/>
            <a:ext cx="1440000" cy="5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observados</a:t>
            </a:r>
            <a:b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(ONS, CCEE, EPE)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CFB70DE3-FF68-E02E-3D0B-A95FFFB008AC}"/>
              </a:ext>
            </a:extLst>
          </p:cNvPr>
          <p:cNvSpPr/>
          <p:nvPr/>
        </p:nvSpPr>
        <p:spPr>
          <a:xfrm>
            <a:off x="374927" y="2471381"/>
            <a:ext cx="1440000" cy="5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parques</a:t>
            </a:r>
            <a:b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(ANEEL, ONS)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B300A990-B235-EBBD-4443-A226FEA44690}"/>
              </a:ext>
            </a:extLst>
          </p:cNvPr>
          <p:cNvSpPr/>
          <p:nvPr/>
        </p:nvSpPr>
        <p:spPr>
          <a:xfrm>
            <a:off x="374927" y="3754701"/>
            <a:ext cx="1440000" cy="540000"/>
          </a:xfrm>
          <a:prstGeom prst="roundRect">
            <a:avLst/>
          </a:prstGeom>
          <a:solidFill>
            <a:srgbClr val="D4E2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meteorológicos</a:t>
            </a:r>
            <a:b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(NCEP)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B537DAE4-2A2C-7003-EC16-09476BE3A918}"/>
              </a:ext>
            </a:extLst>
          </p:cNvPr>
          <p:cNvSpPr/>
          <p:nvPr/>
        </p:nvSpPr>
        <p:spPr>
          <a:xfrm>
            <a:off x="2339752" y="2139702"/>
            <a:ext cx="144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Tratamento dos dados históricos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34145FF1-75D4-D76B-9DA5-DE5EC0E2694A}"/>
              </a:ext>
            </a:extLst>
          </p:cNvPr>
          <p:cNvSpPr/>
          <p:nvPr/>
        </p:nvSpPr>
        <p:spPr>
          <a:xfrm>
            <a:off x="4067944" y="2139702"/>
            <a:ext cx="144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curvas Vento x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endParaRPr 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8990150D-6A3E-6E1D-0CC5-5BD484E5AA09}"/>
              </a:ext>
            </a:extLst>
          </p:cNvPr>
          <p:cNvSpPr/>
          <p:nvPr/>
        </p:nvSpPr>
        <p:spPr>
          <a:xfrm>
            <a:off x="2426677" y="3754701"/>
            <a:ext cx="126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 dados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2BDE2C4D-4FB6-2E7B-9B2B-9CABCEAD01EC}"/>
              </a:ext>
            </a:extLst>
          </p:cNvPr>
          <p:cNvSpPr/>
          <p:nvPr/>
        </p:nvSpPr>
        <p:spPr>
          <a:xfrm>
            <a:off x="4067944" y="3761051"/>
            <a:ext cx="1440000" cy="54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previsões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eólicas</a:t>
            </a:r>
            <a:endParaRPr 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D1DF7B5F-31D1-CCA7-5B9D-942752AC22F4}"/>
              </a:ext>
            </a:extLst>
          </p:cNvPr>
          <p:cNvSpPr/>
          <p:nvPr/>
        </p:nvSpPr>
        <p:spPr>
          <a:xfrm>
            <a:off x="5724128" y="3671051"/>
            <a:ext cx="1440000" cy="72000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interpolação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patamarização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previsões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10B5D4EE-F42B-A7D5-88BF-295095DA5CF7}"/>
              </a:ext>
            </a:extLst>
          </p:cNvPr>
          <p:cNvSpPr/>
          <p:nvPr/>
        </p:nvSpPr>
        <p:spPr>
          <a:xfrm>
            <a:off x="7388184" y="3767401"/>
            <a:ext cx="1440000" cy="540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as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próximas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semanas</a:t>
            </a:r>
            <a:endParaRPr 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Conector: Angulado 41">
            <a:extLst>
              <a:ext uri="{FF2B5EF4-FFF2-40B4-BE49-F238E27FC236}">
                <a16:creationId xmlns:a16="http://schemas.microsoft.com/office/drawing/2014/main" id="{31549079-D0B9-E256-1F05-5B2A3C9986D6}"/>
              </a:ext>
            </a:extLst>
          </p:cNvPr>
          <p:cNvCxnSpPr>
            <a:cxnSpLocks/>
            <a:stCxn id="25" idx="3"/>
            <a:endCxn id="28" idx="1"/>
          </p:cNvCxnSpPr>
          <p:nvPr/>
        </p:nvCxnSpPr>
        <p:spPr>
          <a:xfrm>
            <a:off x="1814927" y="2029612"/>
            <a:ext cx="524825" cy="380090"/>
          </a:xfrm>
          <a:prstGeom prst="bentConnector3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8CC74071-BC21-4BAC-4044-F72BBED5B814}"/>
              </a:ext>
            </a:extLst>
          </p:cNvPr>
          <p:cNvCxnSpPr>
            <a:cxnSpLocks/>
            <a:stCxn id="26" idx="3"/>
            <a:endCxn id="28" idx="1"/>
          </p:cNvCxnSpPr>
          <p:nvPr/>
        </p:nvCxnSpPr>
        <p:spPr>
          <a:xfrm flipV="1">
            <a:off x="1814927" y="2409702"/>
            <a:ext cx="524825" cy="331679"/>
          </a:xfrm>
          <a:prstGeom prst="bentConnector3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1BA08D59-9066-CC46-789E-3466593595CA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>
          <a:xfrm>
            <a:off x="3779752" y="2409702"/>
            <a:ext cx="288192" cy="0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DF552E50-F635-2008-24D9-C073CF4AC308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 flipH="1">
            <a:off x="3056677" y="2679702"/>
            <a:ext cx="3075" cy="1074999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>
            <a:extLst>
              <a:ext uri="{FF2B5EF4-FFF2-40B4-BE49-F238E27FC236}">
                <a16:creationId xmlns:a16="http://schemas.microsoft.com/office/drawing/2014/main" id="{247CC146-6E58-E52C-C2BD-C30E4AAF4A68}"/>
              </a:ext>
            </a:extLst>
          </p:cNvPr>
          <p:cNvCxnSpPr>
            <a:cxnSpLocks/>
            <a:stCxn id="32" idx="3"/>
            <a:endCxn id="33" idx="1"/>
          </p:cNvCxnSpPr>
          <p:nvPr/>
        </p:nvCxnSpPr>
        <p:spPr>
          <a:xfrm>
            <a:off x="5507944" y="4031051"/>
            <a:ext cx="216184" cy="0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D121D948-634B-38EE-67C7-9F259E0123FA}"/>
              </a:ext>
            </a:extLst>
          </p:cNvPr>
          <p:cNvCxnSpPr>
            <a:cxnSpLocks/>
            <a:stCxn id="33" idx="3"/>
            <a:endCxn id="35" idx="1"/>
          </p:cNvCxnSpPr>
          <p:nvPr/>
        </p:nvCxnSpPr>
        <p:spPr>
          <a:xfrm>
            <a:off x="7164128" y="4031051"/>
            <a:ext cx="224056" cy="6350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ector de Seta Reta 81">
            <a:extLst>
              <a:ext uri="{FF2B5EF4-FFF2-40B4-BE49-F238E27FC236}">
                <a16:creationId xmlns:a16="http://schemas.microsoft.com/office/drawing/2014/main" id="{71E48EE5-05FD-E6A7-DB8A-DB1685456713}"/>
              </a:ext>
            </a:extLst>
          </p:cNvPr>
          <p:cNvCxnSpPr>
            <a:cxnSpLocks/>
            <a:stCxn id="30" idx="3"/>
            <a:endCxn id="32" idx="1"/>
          </p:cNvCxnSpPr>
          <p:nvPr/>
        </p:nvCxnSpPr>
        <p:spPr>
          <a:xfrm>
            <a:off x="3686677" y="4024701"/>
            <a:ext cx="381267" cy="6350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de Seta Reta 120">
            <a:extLst>
              <a:ext uri="{FF2B5EF4-FFF2-40B4-BE49-F238E27FC236}">
                <a16:creationId xmlns:a16="http://schemas.microsoft.com/office/drawing/2014/main" id="{C6AD2105-99EC-448F-35EF-B2B4513B6C37}"/>
              </a:ext>
            </a:extLst>
          </p:cNvPr>
          <p:cNvCxnSpPr>
            <a:cxnSpLocks/>
            <a:stCxn id="29" idx="2"/>
            <a:endCxn id="32" idx="0"/>
          </p:cNvCxnSpPr>
          <p:nvPr/>
        </p:nvCxnSpPr>
        <p:spPr>
          <a:xfrm>
            <a:off x="4787944" y="2679702"/>
            <a:ext cx="0" cy="1081349"/>
          </a:xfrm>
          <a:prstGeom prst="straightConnector1">
            <a:avLst/>
          </a:prstGeom>
          <a:ln w="952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7FC10EBA-FB74-99A7-85EC-F8992A134B7A}"/>
              </a:ext>
            </a:extLst>
          </p:cNvPr>
          <p:cNvSpPr/>
          <p:nvPr/>
        </p:nvSpPr>
        <p:spPr>
          <a:xfrm>
            <a:off x="245435" y="1661999"/>
            <a:ext cx="8640960" cy="1765406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DD58F048-66C5-7673-839B-315A4A2AF748}"/>
              </a:ext>
            </a:extLst>
          </p:cNvPr>
          <p:cNvSpPr txBox="1"/>
          <p:nvPr/>
        </p:nvSpPr>
        <p:spPr>
          <a:xfrm>
            <a:off x="7265837" y="3120553"/>
            <a:ext cx="1626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WEOL </a:t>
            </a:r>
            <a:r>
              <a:rPr lang="pt-BR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Semi-horário</a:t>
            </a:r>
            <a:endParaRPr lang="pt-B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5B11EBEF-6122-4952-C699-9F9E641E9C1A}"/>
              </a:ext>
            </a:extLst>
          </p:cNvPr>
          <p:cNvSpPr txBox="1"/>
          <p:nvPr/>
        </p:nvSpPr>
        <p:spPr>
          <a:xfrm>
            <a:off x="7596000" y="4314231"/>
            <a:ext cx="154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WEOL Semanal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1B8894D-C14B-9E23-156E-4D1E49196FEA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1814927" y="4024701"/>
            <a:ext cx="611750" cy="0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9C59C51-8C2A-1A99-253F-9077D2A7BADC}"/>
              </a:ext>
            </a:extLst>
          </p:cNvPr>
          <p:cNvCxnSpPr>
            <a:cxnSpLocks/>
            <a:stCxn id="27" idx="2"/>
            <a:endCxn id="32" idx="2"/>
          </p:cNvCxnSpPr>
          <p:nvPr/>
        </p:nvCxnSpPr>
        <p:spPr>
          <a:xfrm rot="16200000" flipH="1">
            <a:off x="2938260" y="2451367"/>
            <a:ext cx="6350" cy="3693017"/>
          </a:xfrm>
          <a:prstGeom prst="bentConnector3">
            <a:avLst>
              <a:gd name="adj1" fmla="val 3700000"/>
            </a:avLst>
          </a:prstGeom>
          <a:ln w="95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3B6988F5-8F66-F916-2101-D4B26D5611B7}"/>
              </a:ext>
            </a:extLst>
          </p:cNvPr>
          <p:cNvSpPr/>
          <p:nvPr/>
        </p:nvSpPr>
        <p:spPr>
          <a:xfrm>
            <a:off x="245435" y="3570027"/>
            <a:ext cx="8640960" cy="1008000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6AC7782D-0D07-A89B-5DBB-A929CF6DFA66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– Modelo de previsão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FCCD92-BEC7-F949-4CAD-54AB04632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78952"/>
            <a:ext cx="5711825" cy="1585595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B799B3F-77BB-F04A-8459-A855197E46E5}"/>
              </a:ext>
            </a:extLst>
          </p:cNvPr>
          <p:cNvSpPr txBox="1"/>
          <p:nvPr/>
        </p:nvSpPr>
        <p:spPr>
          <a:xfrm>
            <a:off x="323528" y="1919610"/>
            <a:ext cx="30931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Comportamento do vento previsto/verificado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pode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alterar significativamente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Propõe-se 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remoção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sazonalidade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através de senoides: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91A64F7-2DF3-3554-7EC5-D85F9308695A}"/>
              </a:ext>
            </a:extLst>
          </p:cNvPr>
          <p:cNvSpPr txBox="1"/>
          <p:nvPr/>
        </p:nvSpPr>
        <p:spPr>
          <a:xfrm>
            <a:off x="4860032" y="3855759"/>
            <a:ext cx="15996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50" i="1" dirty="0"/>
              <a:t>i = p</a:t>
            </a:r>
            <a:r>
              <a:rPr lang="pt-BR" sz="750" dirty="0"/>
              <a:t>: refere-se à série prevista</a:t>
            </a:r>
            <a:br>
              <a:rPr lang="pt-BR" sz="750" dirty="0"/>
            </a:br>
            <a:r>
              <a:rPr lang="pt-BR" sz="750" i="1" dirty="0"/>
              <a:t>i = v</a:t>
            </a:r>
            <a:r>
              <a:rPr lang="pt-BR" sz="750" dirty="0"/>
              <a:t>: refere-se à serie verificada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6B7DF6E0-E81A-C00B-0F9F-A271C38D2243}"/>
                  </a:ext>
                </a:extLst>
              </p:cNvPr>
              <p:cNvSpPr/>
              <p:nvPr/>
            </p:nvSpPr>
            <p:spPr>
              <a:xfrm>
                <a:off x="4928999" y="3423759"/>
                <a:ext cx="2988000" cy="360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br>
                  <a:rPr lang="pt-BR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pt-BR" sz="12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𝑆𝑆</m:t>
                        </m:r>
                      </m:sup>
                    </m:sSubSup>
                    <m:r>
                      <a:rPr lang="pt-BR" sz="12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sz="12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pt-BR" sz="12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pt-BR" sz="12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𝑠𝑒𝑛</m:t>
                        </m:r>
                        <m:d>
                          <m:dPr>
                            <m:ctrlP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pt-BR" sz="12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120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pt-BR" sz="12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pt-BR" sz="12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[1]</m:t>
                    </m:r>
                  </m:oMath>
                </a14:m>
                <a:r>
                  <a:rPr lang="pt-B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 </a:t>
                </a:r>
                <a:endPara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endPara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6B7DF6E0-E81A-C00B-0F9F-A271C38D2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999" y="3423759"/>
                <a:ext cx="2988000" cy="36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4858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E3228CA-2B8A-4235-6651-F7D2E7247562}"/>
              </a:ext>
            </a:extLst>
          </p:cNvPr>
          <p:cNvSpPr txBox="1"/>
          <p:nvPr/>
        </p:nvSpPr>
        <p:spPr>
          <a:xfrm>
            <a:off x="317754" y="1525029"/>
            <a:ext cx="8640000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Após da remoção da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sazonalidade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tem-se a série dessazonalizada.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parcela de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curto prazo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é ajustada por regressões lineares, conforme [2].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Vento ajustado com sazonalidade:</a:t>
            </a:r>
          </a:p>
          <a:p>
            <a:pPr marL="342900" indent="-342900"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46B1E7CB-DC89-6C90-58B2-939F2A40A30C}"/>
                  </a:ext>
                </a:extLst>
              </p:cNvPr>
              <p:cNvSpPr/>
              <p:nvPr/>
            </p:nvSpPr>
            <p:spPr>
              <a:xfrm>
                <a:off x="3132000" y="2378552"/>
                <a:ext cx="2880000" cy="432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BR" sz="14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𝑠𝑠</m:t>
                          </m:r>
                        </m:sup>
                      </m:sSubSup>
                      <m:r>
                        <a:rPr lang="pt-BR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t-BR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𝑠𝑠</m:t>
                          </m:r>
                        </m:sup>
                      </m:sSubSup>
                      <m:r>
                        <a:rPr lang="pt-BR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[2]</m:t>
                      </m:r>
                    </m:oMath>
                  </m:oMathPara>
                </a14:m>
                <a:endParaRPr lang="pt-BR" sz="1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46B1E7CB-DC89-6C90-58B2-939F2A40A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000" y="2378552"/>
                <a:ext cx="2880000" cy="4320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A06E320E-E85A-95FE-CC01-AA937A2C900C}"/>
                  </a:ext>
                </a:extLst>
              </p:cNvPr>
              <p:cNvSpPr/>
              <p:nvPr/>
            </p:nvSpPr>
            <p:spPr>
              <a:xfrm>
                <a:off x="1470086" y="3658838"/>
                <a:ext cx="6624000" cy="432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pt-BR" sz="14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t-BR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t-BR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pt-B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pt-B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𝑠𝑒𝑛</m:t>
                            </m:r>
                            <m:d>
                              <m:dPr>
                                <m:ctrlP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pt-BR" sz="140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pt-BR" sz="140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pt-B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𝜑</m:t>
                                    </m:r>
                                  </m:e>
                                  <m:sub>
                                    <m:r>
                                      <a:rPr lang="pt-B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pt-B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pt-B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pt-BR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t-BR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pt-B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pt-B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𝑠𝑒𝑛</m:t>
                        </m:r>
                        <m:d>
                          <m:dPr>
                            <m:ctrlP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pt-B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pt-B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pt-B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</m:e>
                        </m:d>
                        <m:r>
                          <a:rPr lang="pt-B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pt-B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pt-B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   [3]</m:t>
                    </m:r>
                  </m:oMath>
                </a14:m>
                <a:r>
                  <a:rPr lang="pt-B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A06E320E-E85A-95FE-CC01-AA937A2C9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086" y="3658838"/>
                <a:ext cx="6624000" cy="432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055EA755-8E7D-5EC3-6EAD-ADCD06777EFE}"/>
              </a:ext>
            </a:extLst>
          </p:cNvPr>
          <p:cNvSpPr txBox="1"/>
          <p:nvPr/>
        </p:nvSpPr>
        <p:spPr>
          <a:xfrm>
            <a:off x="2837754" y="4228898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Parâmetros </a:t>
            </a:r>
            <a:br>
              <a:rPr lang="pt-B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regressão linear</a:t>
            </a:r>
          </a:p>
        </p:txBody>
      </p:sp>
      <p:sp>
        <p:nvSpPr>
          <p:cNvPr id="12" name="Retângulo Arredondado 2">
            <a:extLst>
              <a:ext uri="{FF2B5EF4-FFF2-40B4-BE49-F238E27FC236}">
                <a16:creationId xmlns:a16="http://schemas.microsoft.com/office/drawing/2014/main" id="{C4470655-EFC8-4685-28A9-0E10D227B357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– Modelo de previsão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C5BFFC9-F652-C087-1A16-8D914B20D8F9}"/>
              </a:ext>
            </a:extLst>
          </p:cNvPr>
          <p:cNvSpPr txBox="1"/>
          <p:nvPr/>
        </p:nvSpPr>
        <p:spPr>
          <a:xfrm>
            <a:off x="5868144" y="3080806"/>
            <a:ext cx="25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Reinserção sazonalidade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8CCA529-1303-7A93-FD98-980BF3BF68FC}"/>
              </a:ext>
            </a:extLst>
          </p:cNvPr>
          <p:cNvSpPr/>
          <p:nvPr/>
        </p:nvSpPr>
        <p:spPr>
          <a:xfrm>
            <a:off x="1943736" y="3744358"/>
            <a:ext cx="252000" cy="267552"/>
          </a:xfrm>
          <a:prstGeom prst="ellipse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1D8C1F9-44CC-5CB0-7128-D6FA3A980869}"/>
              </a:ext>
            </a:extLst>
          </p:cNvPr>
          <p:cNvSpPr/>
          <p:nvPr/>
        </p:nvSpPr>
        <p:spPr>
          <a:xfrm>
            <a:off x="5148064" y="3744358"/>
            <a:ext cx="252000" cy="267552"/>
          </a:xfrm>
          <a:prstGeom prst="ellipse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DC8000A-0766-772C-E54A-847DD4A3EB71}"/>
              </a:ext>
            </a:extLst>
          </p:cNvPr>
          <p:cNvCxnSpPr>
            <a:cxnSpLocks/>
            <a:stCxn id="14" idx="4"/>
            <a:endCxn id="11" idx="0"/>
          </p:cNvCxnSpPr>
          <p:nvPr/>
        </p:nvCxnSpPr>
        <p:spPr>
          <a:xfrm>
            <a:off x="2069736" y="4011910"/>
            <a:ext cx="1668018" cy="2169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6B67EB7A-651E-D2E6-853A-249E13BE4639}"/>
              </a:ext>
            </a:extLst>
          </p:cNvPr>
          <p:cNvCxnSpPr>
            <a:cxnSpLocks/>
            <a:stCxn id="15" idx="4"/>
            <a:endCxn id="11" idx="0"/>
          </p:cNvCxnSpPr>
          <p:nvPr/>
        </p:nvCxnSpPr>
        <p:spPr>
          <a:xfrm flipH="1">
            <a:off x="3737754" y="4011910"/>
            <a:ext cx="1536310" cy="2169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A6444EB8-E840-F401-9D22-35F4DB72BE43}"/>
              </a:ext>
            </a:extLst>
          </p:cNvPr>
          <p:cNvSpPr/>
          <p:nvPr/>
        </p:nvSpPr>
        <p:spPr>
          <a:xfrm>
            <a:off x="5585914" y="3727238"/>
            <a:ext cx="2088000" cy="295200"/>
          </a:xfrm>
          <a:prstGeom prst="ellipse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D6BF9891-F8E2-910A-FAB2-C04B9DC337DD}"/>
              </a:ext>
            </a:extLst>
          </p:cNvPr>
          <p:cNvCxnSpPr>
            <a:cxnSpLocks/>
            <a:stCxn id="23" idx="0"/>
            <a:endCxn id="13" idx="2"/>
          </p:cNvCxnSpPr>
          <p:nvPr/>
        </p:nvCxnSpPr>
        <p:spPr>
          <a:xfrm flipV="1">
            <a:off x="6629914" y="3388583"/>
            <a:ext cx="498230" cy="3386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87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DAB5DE9-1C3A-51B7-9343-1C9189FA6424}"/>
              </a:ext>
            </a:extLst>
          </p:cNvPr>
          <p:cNvSpPr txBox="1"/>
          <p:nvPr/>
        </p:nvSpPr>
        <p:spPr>
          <a:xfrm>
            <a:off x="395536" y="1635646"/>
            <a:ext cx="86400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Parâmetros das curvas Vento x Potência são os mesmos do WEOL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Semi-horário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curvas Vento x Potência são estimadas através de regressões logísticas – equação [4].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CFF223C4-C4FE-0F22-0467-C2932F5C8E29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1 – Modelo de previsão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3513627E-E5ED-40D6-2B3D-3340C8FE775B}"/>
                  </a:ext>
                </a:extLst>
              </p:cNvPr>
              <p:cNvSpPr/>
              <p:nvPr/>
            </p:nvSpPr>
            <p:spPr>
              <a:xfrm>
                <a:off x="1872000" y="3481471"/>
                <a:ext cx="5400000" cy="648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2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pt-BR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𝑚𝑡</m:t>
                          </m:r>
                        </m:sub>
                      </m:sSub>
                      <m:r>
                        <a:rPr lang="pt-BR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12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pt-BR" sz="12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pt-BR" sz="12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BR" sz="12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sz="1200" i="1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BR" sz="120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pt-BR" sz="1200" i="1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pt-BR" sz="120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10</m:t>
                                              </m:r>
                                            </m:e>
                                            <m:sup>
                                              <m:r>
                                                <a:rPr lang="pt-BR" sz="1200" i="1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pt-BR" sz="1200" i="1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pt-BR" sz="1200" i="1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𝑉𝑚𝑖𝑑</m:t>
                                                  </m:r>
                                                  <m:r>
                                                    <a:rPr lang="pt-BR" sz="1200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∙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pt-BR" sz="1200" i="1">
                                                          <a:solidFill>
                                                            <a:schemeClr val="tx1">
                                                              <a:lumMod val="65000"/>
                                                              <a:lumOff val="35000"/>
                                                            </a:schemeClr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sSub>
                                                        <m:sSubPr>
                                                          <m:ctrlP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𝑉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𝑣</m:t>
                                                          </m:r>
                                                        </m:sub>
                                                      </m:sSub>
                                                      <m:r>
                                                        <a:rPr lang="pt-BR" sz="1200">
                                                          <a:solidFill>
                                                            <a:schemeClr val="tx1">
                                                              <a:lumMod val="65000"/>
                                                              <a:lumOff val="35000"/>
                                                            </a:schemeClr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acc>
                                                        <m:accPr>
                                                          <m:chr m:val="̅"/>
                                                          <m:ctrlP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accPr>
                                                        <m:e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pt-BR" sz="1200" i="1">
                                                                  <a:solidFill>
                                                                    <a:schemeClr val="tx1">
                                                                      <a:lumMod val="65000"/>
                                                                      <a:lumOff val="35000"/>
                                                                    </a:schemeClr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pt-BR" sz="1200" i="1">
                                                                  <a:solidFill>
                                                                    <a:schemeClr val="tx1">
                                                                      <a:lumMod val="65000"/>
                                                                      <a:lumOff val="35000"/>
                                                                    </a:schemeClr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𝑉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pt-BR" sz="1200" i="1">
                                                                  <a:solidFill>
                                                                    <a:schemeClr val="tx1">
                                                                      <a:lumMod val="65000"/>
                                                                      <a:lumOff val="35000"/>
                                                                    </a:schemeClr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𝑣</m:t>
                                                              </m:r>
                                                            </m:sub>
                                                          </m:sSub>
                                                        </m:e>
                                                      </m:acc>
                                                    </m:num>
                                                    <m:den>
                                                      <m:sSub>
                                                        <m:sSubPr>
                                                          <m:ctrlP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𝜎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pt-BR" sz="1200" i="1">
                                                              <a:solidFill>
                                                                <a:schemeClr val="tx1">
                                                                  <a:lumMod val="65000"/>
                                                                  <a:lumOff val="35000"/>
                                                                </a:schemeClr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𝑣𝑒𝑛</m:t>
                                                          </m:r>
                                                        </m:sub>
                                                      </m:sSub>
                                                    </m:den>
                                                  </m:f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sz="12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pt-BR" sz="12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</m:t>
                                  </m:r>
                                </m:sub>
                              </m:sSub>
                              <m:r>
                                <a:rPr lang="pt-BR" sz="12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𝑚𝑖</m:t>
                                  </m:r>
                                </m:sub>
                              </m:sSub>
                            </m:e>
                          </m:d>
                          <m:r>
                            <a:rPr lang="pt-BR" sz="12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pt-BR" sz="12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𝑚𝑖</m:t>
                              </m:r>
                            </m:sub>
                          </m:sSub>
                        </m:e>
                      </m:d>
                      <m:r>
                        <a:rPr lang="pt-BR" sz="12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[4]</m:t>
                      </m:r>
                    </m:oMath>
                  </m:oMathPara>
                </a14:m>
                <a:endPara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3513627E-E5ED-40D6-2B3D-3340C8FE7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000" y="3481471"/>
                <a:ext cx="5400000" cy="6480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304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D9B5F416-8DC2-1079-8EAC-74993F71D22C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2016"/>
            <a:ext cx="5400000" cy="2520000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D7B7146D-63DA-7350-C192-D66D1F44ED1E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Desempenho das previsões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A02E18-0BC2-DBAC-0282-E39B1503AE13}"/>
              </a:ext>
            </a:extLst>
          </p:cNvPr>
          <p:cNvSpPr txBox="1"/>
          <p:nvPr/>
        </p:nvSpPr>
        <p:spPr>
          <a:xfrm>
            <a:off x="323528" y="1635646"/>
            <a:ext cx="309314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Dados de vento não apresentam viés significativo após as correções.</a:t>
            </a:r>
          </a:p>
          <a:p>
            <a:pPr marL="285750" indent="-285750"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Entretanto, previsões de geração semanais por subsistema podem apresentar viés, sendo necessário corrigi-las.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3A36193-613B-9736-D768-4B3673D1E809}"/>
              </a:ext>
            </a:extLst>
          </p:cNvPr>
          <p:cNvSpPr txBox="1"/>
          <p:nvPr/>
        </p:nvSpPr>
        <p:spPr>
          <a:xfrm>
            <a:off x="5436096" y="1406808"/>
            <a:ext cx="198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SUBSISTEMA SUL</a:t>
            </a:r>
          </a:p>
        </p:txBody>
      </p:sp>
    </p:spTree>
    <p:extLst>
      <p:ext uri="{BB962C8B-B14F-4D97-AF65-F5344CB8AC3E}">
        <p14:creationId xmlns:p14="http://schemas.microsoft.com/office/powerpoint/2010/main" val="2221695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0">
            <a:extLst>
              <a:ext uri="{FF2B5EF4-FFF2-40B4-BE49-F238E27FC236}">
                <a16:creationId xmlns:a16="http://schemas.microsoft.com/office/drawing/2014/main" id="{519756A1-1B58-522B-11FF-C87B8C7A0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33" y="1491630"/>
            <a:ext cx="6177334" cy="3024000"/>
          </a:xfrm>
          <a:prstGeom prst="rect">
            <a:avLst/>
          </a:prstGeom>
          <a:noFill/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FE6674DC-2F04-F1A5-D1F2-A9C01DEE1807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Desempenho das previsões </a:t>
            </a:r>
          </a:p>
        </p:txBody>
      </p:sp>
    </p:spTree>
    <p:extLst>
      <p:ext uri="{BB962C8B-B14F-4D97-AF65-F5344CB8AC3E}">
        <p14:creationId xmlns:p14="http://schemas.microsoft.com/office/powerpoint/2010/main" val="43102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A2AA50D3-4CF5-2030-40C9-39D98237F99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02308"/>
            <a:ext cx="4859655" cy="3024000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63EDCC1F-8859-2EB8-8AAF-59E50071FB0A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Desempenho das previsões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D57F09-6F98-9884-636A-5FD2E693C58C}"/>
              </a:ext>
            </a:extLst>
          </p:cNvPr>
          <p:cNvSpPr txBox="1"/>
          <p:nvPr/>
        </p:nvSpPr>
        <p:spPr>
          <a:xfrm>
            <a:off x="971600" y="2859508"/>
            <a:ext cx="2196000" cy="3096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SUBSISTEMA NORDESTE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ACC439-922E-F5F1-C49D-5C6D2150EEF8}"/>
              </a:ext>
            </a:extLst>
          </p:cNvPr>
          <p:cNvSpPr txBox="1"/>
          <p:nvPr/>
        </p:nvSpPr>
        <p:spPr>
          <a:xfrm>
            <a:off x="2429600" y="1343321"/>
            <a:ext cx="2352486" cy="3077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Pós correção da geração</a:t>
            </a:r>
          </a:p>
        </p:txBody>
      </p:sp>
    </p:spTree>
    <p:extLst>
      <p:ext uri="{BB962C8B-B14F-4D97-AF65-F5344CB8AC3E}">
        <p14:creationId xmlns:p14="http://schemas.microsoft.com/office/powerpoint/2010/main" val="28629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9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D34D25BF-2949-5B7F-AEB3-6031EEC69C1C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563974"/>
            <a:ext cx="4859655" cy="3024000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4B0A490D-A628-AE2C-72CB-891B4314B1C8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Desempenho das previsões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F080910-C1D9-7546-D61A-303E243330F5}"/>
              </a:ext>
            </a:extLst>
          </p:cNvPr>
          <p:cNvSpPr txBox="1"/>
          <p:nvPr/>
        </p:nvSpPr>
        <p:spPr>
          <a:xfrm>
            <a:off x="971600" y="2907498"/>
            <a:ext cx="198000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SUBSISTEMA SUL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2166EF-1FB4-C4E6-4F5C-69B5C7FEFF0A}"/>
              </a:ext>
            </a:extLst>
          </p:cNvPr>
          <p:cNvSpPr txBox="1"/>
          <p:nvPr/>
        </p:nvSpPr>
        <p:spPr>
          <a:xfrm>
            <a:off x="2429600" y="1343321"/>
            <a:ext cx="2352486" cy="3077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Pós correção da geração</a:t>
            </a:r>
          </a:p>
        </p:txBody>
      </p:sp>
    </p:spTree>
    <p:extLst>
      <p:ext uri="{BB962C8B-B14F-4D97-AF65-F5344CB8AC3E}">
        <p14:creationId xmlns:p14="http://schemas.microsoft.com/office/powerpoint/2010/main" val="838116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16A1F3F-E51B-AC11-B4D3-35F8FDDE4259}"/>
              </a:ext>
            </a:extLst>
          </p:cNvPr>
          <p:cNvSpPr/>
          <p:nvPr/>
        </p:nvSpPr>
        <p:spPr>
          <a:xfrm>
            <a:off x="234571" y="1658852"/>
            <a:ext cx="2880000" cy="1034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</a:t>
            </a: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verificada com dados da CCEE.</a:t>
            </a:r>
          </a:p>
          <a:p>
            <a:r>
              <a:rPr lang="pt-BR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</a:t>
            </a: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</a:t>
            </a: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ajustada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pela RL.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EC81F40-9132-9276-F856-5EE6AC3227BD}"/>
              </a:ext>
            </a:extLst>
          </p:cNvPr>
          <p:cNvSpPr/>
          <p:nvPr/>
        </p:nvSpPr>
        <p:spPr>
          <a:xfrm>
            <a:off x="235716" y="2711328"/>
            <a:ext cx="3600000" cy="198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VCCEET: 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verificada com dados da CCEE de todas as usinas consideradas no DECOMP.</a:t>
            </a:r>
          </a:p>
          <a:p>
            <a:pPr>
              <a:spcAft>
                <a:spcPts val="600"/>
              </a:spcAft>
            </a:pP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VCCEE: 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verificada com dados da CCEE das usinas consideradas no WEOL-SH.</a:t>
            </a:r>
          </a:p>
          <a:p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VCCEE </a:t>
            </a:r>
            <a:r>
              <a:rPr lang="pt-BR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Corrig</a:t>
            </a: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estimada para o montante total. </a:t>
            </a:r>
          </a:p>
        </p:txBody>
      </p:sp>
      <p:pic>
        <p:nvPicPr>
          <p:cNvPr id="6" name="Imagem 5" descr="Gráfico, Gráfico de linhas&#10;&#10;Descrição gerada automaticamente">
            <a:extLst>
              <a:ext uri="{FF2B5EF4-FFF2-40B4-BE49-F238E27FC236}">
                <a16:creationId xmlns:a16="http://schemas.microsoft.com/office/drawing/2014/main" id="{C641E2FC-2F4D-6B1F-8E9B-03E70F5A1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8"/>
          <a:stretch/>
        </p:blipFill>
        <p:spPr>
          <a:xfrm>
            <a:off x="3835775" y="1466456"/>
            <a:ext cx="5073654" cy="3024000"/>
          </a:xfrm>
          <a:prstGeom prst="rect">
            <a:avLst/>
          </a:prstGeom>
        </p:spPr>
      </p:pic>
      <p:sp>
        <p:nvSpPr>
          <p:cNvPr id="9" name="Retângulo Arredondado 2">
            <a:extLst>
              <a:ext uri="{FF2B5EF4-FFF2-40B4-BE49-F238E27FC236}">
                <a16:creationId xmlns:a16="http://schemas.microsoft.com/office/drawing/2014/main" id="{B437F4B8-3947-5305-9FD1-90016AE85AB7}"/>
              </a:ext>
            </a:extLst>
          </p:cNvPr>
          <p:cNvSpPr/>
          <p:nvPr/>
        </p:nvSpPr>
        <p:spPr>
          <a:xfrm>
            <a:off x="-293914" y="915566"/>
            <a:ext cx="30672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2</a:t>
            </a:r>
          </a:p>
        </p:txBody>
      </p:sp>
    </p:spTree>
    <p:extLst>
      <p:ext uri="{BB962C8B-B14F-4D97-AF65-F5344CB8AC3E}">
        <p14:creationId xmlns:p14="http://schemas.microsoft.com/office/powerpoint/2010/main" val="2506761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CB0D2736-5189-CEC7-261D-1E10E98662D8}"/>
              </a:ext>
            </a:extLst>
          </p:cNvPr>
          <p:cNvSpPr/>
          <p:nvPr/>
        </p:nvSpPr>
        <p:spPr>
          <a:xfrm>
            <a:off x="-293914" y="915566"/>
            <a:ext cx="30672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Bloco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799444C5-6342-2EB1-64B8-A3BC7DCB6106}"/>
                  </a:ext>
                </a:extLst>
              </p:cNvPr>
              <p:cNvSpPr/>
              <p:nvPr/>
            </p:nvSpPr>
            <p:spPr>
              <a:xfrm>
                <a:off x="2411760" y="2648031"/>
                <a:ext cx="3060000" cy="9370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b="1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𝑷𝒓𝒆</m:t>
                      </m:r>
                      <m:sSub>
                        <m:sSubPr>
                          <m:ctrlP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pt-BR" sz="1500" b="1" i="1" dirty="0" err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𝒖𝒔𝒊</m:t>
                          </m:r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1500" b="1" i="1" dirty="0" err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𝒇𝒖𝒕</m:t>
                          </m:r>
                        </m:sub>
                      </m:sSub>
                      <m:r>
                        <a:rPr lang="pt-BR" sz="1500" b="1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pt-BR" sz="1500" b="1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chr m:val="∑"/>
                          <m:ctrlP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pt-BR" sz="1500" b="1" i="1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  <m:e>
                          <m:sSub>
                            <m:sSubPr>
                              <m:ctrlPr>
                                <a:rPr lang="pt-BR" sz="1500" b="1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500" b="1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pt-BR" sz="1500" b="1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pt-BR" sz="1500" b="1" i="1" dirty="0" err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pt-BR" sz="1500" b="1" i="1" dirty="0" err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𝑷𝒓𝒆</m:t>
                          </m:r>
                          <m:sSub>
                            <m:sSubPr>
                              <m:ctrlPr>
                                <a:rPr lang="pt-BR" sz="1500" b="1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500" b="1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pt-BR" sz="1500" b="1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𝒖𝒔𝒊</m:t>
                              </m:r>
                              <m:r>
                                <a:rPr lang="pt-BR" sz="1500" b="1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1500" b="1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799444C5-6342-2EB1-64B8-A3BC7DCB6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2648031"/>
                <a:ext cx="3060000" cy="9370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1F0A5B97-7676-9205-704B-8E26A6FE9BB0}"/>
                  </a:ext>
                </a:extLst>
              </p:cNvPr>
              <p:cNvSpPr/>
              <p:nvPr/>
            </p:nvSpPr>
            <p:spPr>
              <a:xfrm>
                <a:off x="323528" y="1520191"/>
                <a:ext cx="3076492" cy="9191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1450" b="0" i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revis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ã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semanal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gera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çã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lica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por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patamar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carga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para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dada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usina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futura</m:t>
                    </m:r>
                  </m:oMath>
                </a14:m>
                <a:r>
                  <a:rPr lang="pt-BR" sz="14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1F0A5B97-7676-9205-704B-8E26A6FE9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520191"/>
                <a:ext cx="3076492" cy="919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3D694C2-5D79-2974-B686-E5A46F96F6D4}"/>
                  </a:ext>
                </a:extLst>
              </p:cNvPr>
              <p:cNvSpPr/>
              <p:nvPr/>
            </p:nvSpPr>
            <p:spPr>
              <a:xfrm>
                <a:off x="4860032" y="3795480"/>
                <a:ext cx="3384264" cy="8228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1450" b="0" i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revis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ã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semanal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gera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çã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por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patamar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carga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145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pt-BR" sz="145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−é</m:t>
                    </m:r>
                    <m:r>
                      <a:rPr lang="pt-BR" sz="1450" i="1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𝑠𝑖𝑚𝑎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usina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mais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pr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xima</m:t>
                    </m:r>
                  </m:oMath>
                </a14:m>
                <a:r>
                  <a:rPr lang="pt-BR" sz="14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3D694C2-5D79-2974-B686-E5A46F96F6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795480"/>
                <a:ext cx="3384264" cy="8228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B72BBD86-6CBF-C36A-8FA4-B363EC93254D}"/>
                  </a:ext>
                </a:extLst>
              </p:cNvPr>
              <p:cNvSpPr/>
              <p:nvPr/>
            </p:nvSpPr>
            <p:spPr>
              <a:xfrm>
                <a:off x="5148917" y="1292764"/>
                <a:ext cx="3948968" cy="8210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fator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que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relaciona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pot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ê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ncia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instalada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usina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futura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e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da</m:t>
                    </m:r>
                    <m:r>
                      <m:rPr>
                        <m:nor/>
                      </m:rPr>
                      <a:rPr lang="pt-BR" sz="14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145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pt-BR" sz="145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−é</m:t>
                    </m:r>
                    <m:r>
                      <a:rPr lang="pt-BR" sz="1450" i="1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𝑠𝑖𝑚𝑎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usina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mais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pr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pt-BR" sz="14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xima</m:t>
                    </m:r>
                  </m:oMath>
                </a14:m>
                <a:r>
                  <a:rPr lang="pt-BR" sz="14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B72BBD86-6CBF-C36A-8FA4-B363EC9325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917" y="1292764"/>
                <a:ext cx="3948968" cy="8210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356C29DE-A703-DD06-DC63-C848DDFD6B2D}"/>
                  </a:ext>
                </a:extLst>
              </p:cNvPr>
              <p:cNvSpPr/>
              <p:nvPr/>
            </p:nvSpPr>
            <p:spPr>
              <a:xfrm>
                <a:off x="6156176" y="2723209"/>
                <a:ext cx="1692000" cy="786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50" b="0" i="1" dirty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50" b="0" i="1" dirty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BR" sz="1450" b="0" i="1" dirty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5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50" b="0" i="1" dirty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50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50" b="0" i="1" dirty="0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BR" sz="1450" i="1" dirty="0" err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𝑢𝑠𝑖</m:t>
                              </m:r>
                              <m:r>
                                <a:rPr lang="pt-BR" sz="1450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1450" i="1" dirty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1450" b="0" i="1" dirty="0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t-BR" sz="1450" b="0" i="1" dirty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450" b="0" i="1" dirty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pt-BR" sz="1450" b="0" i="1" dirty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𝑢𝑠𝑖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pt-BR" sz="1450" b="0" i="1" dirty="0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𝑢𝑠𝑖𝑃𝑟𝑜𝑥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sz="14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356C29DE-A703-DD06-DC63-C848DDFD6B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723209"/>
                <a:ext cx="1692000" cy="786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4AAA9259-0AAD-205D-7255-561DDFF20BA4}"/>
              </a:ext>
            </a:extLst>
          </p:cNvPr>
          <p:cNvCxnSpPr>
            <a:cxnSpLocks/>
          </p:cNvCxnSpPr>
          <p:nvPr/>
        </p:nvCxnSpPr>
        <p:spPr>
          <a:xfrm>
            <a:off x="1691680" y="2495469"/>
            <a:ext cx="1368152" cy="47806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9801CF4-6264-751B-98DE-7B0B4E874F3B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7002176" y="2211710"/>
            <a:ext cx="162112" cy="51149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637AE7C8-1EED-4FCF-EFB2-2CC58382568A}"/>
              </a:ext>
            </a:extLst>
          </p:cNvPr>
          <p:cNvCxnSpPr>
            <a:cxnSpLocks/>
            <a:stCxn id="7" idx="1"/>
            <a:endCxn id="3" idx="3"/>
          </p:cNvCxnSpPr>
          <p:nvPr/>
        </p:nvCxnSpPr>
        <p:spPr>
          <a:xfrm flipH="1">
            <a:off x="5471760" y="3116576"/>
            <a:ext cx="684416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17A154-3AE6-D967-DBE3-47857E2B98C8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788024" y="3324604"/>
            <a:ext cx="1764140" cy="47087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492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63EDCC1F-8859-2EB8-8AAF-59E50071FB0A}"/>
              </a:ext>
            </a:extLst>
          </p:cNvPr>
          <p:cNvSpPr/>
          <p:nvPr/>
        </p:nvSpPr>
        <p:spPr>
          <a:xfrm>
            <a:off x="-293914" y="915566"/>
            <a:ext cx="5076000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Resultados do modelo</a:t>
            </a:r>
          </a:p>
        </p:txBody>
      </p:sp>
      <p:pic>
        <p:nvPicPr>
          <p:cNvPr id="3" name="Imagem 2" descr="Gráfico, Gráfico de barras&#10;&#10;Descrição gerada automaticamente">
            <a:extLst>
              <a:ext uri="{FF2B5EF4-FFF2-40B4-BE49-F238E27FC236}">
                <a16:creationId xmlns:a16="http://schemas.microsoft.com/office/drawing/2014/main" id="{1A68F593-FDD4-AF2F-7224-F65751D86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9" y="1851670"/>
            <a:ext cx="4320501" cy="2520000"/>
          </a:xfrm>
          <a:prstGeom prst="rect">
            <a:avLst/>
          </a:prstGeom>
        </p:spPr>
      </p:pic>
      <p:pic>
        <p:nvPicPr>
          <p:cNvPr id="6" name="Imagem 5" descr="Gráfico, Gráfico de barras&#10;&#10;Descrição gerada automaticamente">
            <a:extLst>
              <a:ext uri="{FF2B5EF4-FFF2-40B4-BE49-F238E27FC236}">
                <a16:creationId xmlns:a16="http://schemas.microsoft.com/office/drawing/2014/main" id="{67808D71-8EF1-4933-7DCA-969764407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086" y="1857380"/>
            <a:ext cx="4320501" cy="2520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AB9395B-D41A-1D11-E9D4-B359A0E04F6B}"/>
              </a:ext>
            </a:extLst>
          </p:cNvPr>
          <p:cNvSpPr txBox="1"/>
          <p:nvPr/>
        </p:nvSpPr>
        <p:spPr>
          <a:xfrm>
            <a:off x="1346918" y="4372581"/>
            <a:ext cx="1800000" cy="3096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NORDESTE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FE5CBB-136F-A8DD-5D8D-EB37EED397E3}"/>
              </a:ext>
            </a:extLst>
          </p:cNvPr>
          <p:cNvSpPr txBox="1"/>
          <p:nvPr/>
        </p:nvSpPr>
        <p:spPr>
          <a:xfrm>
            <a:off x="6042336" y="4373493"/>
            <a:ext cx="180000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SUL</a:t>
            </a:r>
          </a:p>
        </p:txBody>
      </p:sp>
    </p:spTree>
    <p:extLst>
      <p:ext uri="{BB962C8B-B14F-4D97-AF65-F5344CB8AC3E}">
        <p14:creationId xmlns:p14="http://schemas.microsoft.com/office/powerpoint/2010/main" val="92234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FOTO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292464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LAÍS FONSECA ARAÚJO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lais.araujo@ons.org.br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Apresentadora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 descr="Mulher em pé na frente de um prédio&#10;&#10;Descrição gerada automaticamente">
            <a:extLst>
              <a:ext uri="{FF2B5EF4-FFF2-40B4-BE49-F238E27FC236}">
                <a16:creationId xmlns:a16="http://schemas.microsoft.com/office/drawing/2014/main" id="{05E78192-C0CC-DE55-CAC4-AC3350A963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88" t="37746" r="25744" b="20081"/>
          <a:stretch/>
        </p:blipFill>
        <p:spPr>
          <a:xfrm>
            <a:off x="1907704" y="2058777"/>
            <a:ext cx="2016223" cy="21691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A1740-2C6A-4964-9177-EEDAD854D2D4}"/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www.w3.org/XML/1998/namespace"/>
    <ds:schemaRef ds:uri="http://purl.org/dc/dcmitype/"/>
    <ds:schemaRef ds:uri="f6f1113a-3daa-4e6e-9cdb-43bb41e74f8d"/>
    <ds:schemaRef ds:uri="0540118b-6ffe-410b-832d-abf273cba04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1763</TotalTime>
  <Words>763</Words>
  <Application>Microsoft Office PowerPoint</Application>
  <PresentationFormat>Apresentação na tela (16:9)</PresentationFormat>
  <Paragraphs>119</Paragraphs>
  <Slides>20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MS PGothic</vt:lpstr>
      <vt:lpstr>Aptos</vt:lpstr>
      <vt:lpstr>Aptos Display</vt:lpstr>
      <vt:lpstr>Arial</vt:lpstr>
      <vt:lpstr>Calibri</vt:lpstr>
      <vt:lpstr>Cambria Math</vt:lpstr>
      <vt:lpstr>Rockwell</vt:lpstr>
      <vt:lpstr>Wingdings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Lais Fonseca Araujo</cp:lastModifiedBy>
  <cp:revision>56</cp:revision>
  <dcterms:created xsi:type="dcterms:W3CDTF">2011-10-17T18:04:32Z</dcterms:created>
  <dcterms:modified xsi:type="dcterms:W3CDTF">2024-09-26T19:28:30Z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