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 id="2147483683" r:id="rId5"/>
  </p:sldMasterIdLst>
  <p:handoutMasterIdLst>
    <p:handoutMasterId r:id="rId22"/>
  </p:handoutMasterIdLst>
  <p:sldIdLst>
    <p:sldId id="267" r:id="rId6"/>
    <p:sldId id="257" r:id="rId7"/>
    <p:sldId id="271" r:id="rId8"/>
    <p:sldId id="272" r:id="rId9"/>
    <p:sldId id="264" r:id="rId10"/>
    <p:sldId id="269" r:id="rId11"/>
    <p:sldId id="275" r:id="rId12"/>
    <p:sldId id="276" r:id="rId13"/>
    <p:sldId id="277" r:id="rId14"/>
    <p:sldId id="278" r:id="rId15"/>
    <p:sldId id="280" r:id="rId16"/>
    <p:sldId id="270" r:id="rId17"/>
    <p:sldId id="268" r:id="rId18"/>
    <p:sldId id="281" r:id="rId19"/>
    <p:sldId id="282" r:id="rId20"/>
    <p:sldId id="266" r:id="rId21"/>
  </p:sldIdLst>
  <p:sldSz cx="9144000" cy="5143500" type="screen16x9"/>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F537"/>
    <a:srgbClr val="32A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Estilo Mé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01"/>
    <p:restoredTop sz="94660"/>
  </p:normalViewPr>
  <p:slideViewPr>
    <p:cSldViewPr>
      <p:cViewPr>
        <p:scale>
          <a:sx n="75" d="100"/>
          <a:sy n="75" d="100"/>
        </p:scale>
        <p:origin x="1204" y="14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09" d="100"/>
          <a:sy n="109" d="100"/>
        </p:scale>
        <p:origin x="457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85887D-F163-4801-90DD-7797BB0D9F68}" type="doc">
      <dgm:prSet loTypeId="urn:microsoft.com/office/officeart/2005/8/layout/cycle4" loCatId="cycle" qsTypeId="urn:microsoft.com/office/officeart/2005/8/quickstyle/simple1" qsCatId="simple" csTypeId="urn:microsoft.com/office/officeart/2005/8/colors/accent0_3" csCatId="mainScheme" phldr="1"/>
      <dgm:spPr/>
      <dgm:t>
        <a:bodyPr/>
        <a:lstStyle/>
        <a:p>
          <a:endParaRPr lang="pt-BR"/>
        </a:p>
      </dgm:t>
    </dgm:pt>
    <dgm:pt modelId="{AF2B989C-B13F-45D7-8C99-58FC4E73A4D5}">
      <dgm:prSet phldrT="[Texto]"/>
      <dgm:spPr/>
      <dgm:t>
        <a:bodyPr/>
        <a:lstStyle/>
        <a:p>
          <a:r>
            <a:rPr lang="en-US" b="1" dirty="0"/>
            <a:t>SPOWER-BR </a:t>
          </a:r>
        </a:p>
        <a:p>
          <a:r>
            <a:rPr lang="en-US" b="1" dirty="0"/>
            <a:t>Procedure</a:t>
          </a:r>
          <a:endParaRPr lang="pt-BR" dirty="0"/>
        </a:p>
      </dgm:t>
    </dgm:pt>
    <dgm:pt modelId="{43E8CD06-75FC-408E-8FE2-A5C9EDB752F4}" type="parTrans" cxnId="{E3AAB506-4FC9-469D-8820-BAFDC1DD8C23}">
      <dgm:prSet/>
      <dgm:spPr/>
      <dgm:t>
        <a:bodyPr/>
        <a:lstStyle/>
        <a:p>
          <a:endParaRPr lang="pt-BR"/>
        </a:p>
      </dgm:t>
    </dgm:pt>
    <dgm:pt modelId="{896CA87F-D64E-482F-90F7-309108206D54}" type="sibTrans" cxnId="{E3AAB506-4FC9-469D-8820-BAFDC1DD8C23}">
      <dgm:prSet/>
      <dgm:spPr/>
      <dgm:t>
        <a:bodyPr/>
        <a:lstStyle/>
        <a:p>
          <a:endParaRPr lang="pt-BR"/>
        </a:p>
      </dgm:t>
    </dgm:pt>
    <dgm:pt modelId="{56A57B70-C305-4A35-BF04-0A8001257103}">
      <dgm:prSet phldrT="[Texto]"/>
      <dgm:spPr/>
      <dgm:t>
        <a:bodyPr/>
        <a:lstStyle/>
        <a:p>
          <a:pPr>
            <a:buNone/>
          </a:pPr>
          <a:r>
            <a:rPr lang="pt-BR" dirty="0" err="1"/>
            <a:t>Methodology</a:t>
          </a:r>
          <a:endParaRPr lang="pt-BR" dirty="0"/>
        </a:p>
      </dgm:t>
    </dgm:pt>
    <dgm:pt modelId="{ED97D4F6-A02F-4BE0-8F66-FEC0D8517566}" type="parTrans" cxnId="{C02B5E28-EAE8-4268-86DB-443822610B4B}">
      <dgm:prSet/>
      <dgm:spPr/>
      <dgm:t>
        <a:bodyPr/>
        <a:lstStyle/>
        <a:p>
          <a:endParaRPr lang="pt-BR"/>
        </a:p>
      </dgm:t>
    </dgm:pt>
    <dgm:pt modelId="{C8A030EE-7344-458B-BB60-55B1A6FA169D}" type="sibTrans" cxnId="{C02B5E28-EAE8-4268-86DB-443822610B4B}">
      <dgm:prSet/>
      <dgm:spPr/>
      <dgm:t>
        <a:bodyPr/>
        <a:lstStyle/>
        <a:p>
          <a:endParaRPr lang="pt-BR"/>
        </a:p>
      </dgm:t>
    </dgm:pt>
    <dgm:pt modelId="{B184DF80-2D44-40C3-AD16-9207FE403CAE}">
      <dgm:prSet phldrT="[Texto]"/>
      <dgm:spPr/>
      <dgm:t>
        <a:bodyPr/>
        <a:lstStyle/>
        <a:p>
          <a:r>
            <a:rPr lang="en-US" b="1" dirty="0"/>
            <a:t>GIS-SPOWER-BR Geodatabase</a:t>
          </a:r>
          <a:endParaRPr lang="pt-BR" dirty="0"/>
        </a:p>
      </dgm:t>
    </dgm:pt>
    <dgm:pt modelId="{CE337277-1149-411A-9641-3DCC904B9FC2}" type="parTrans" cxnId="{57A6DB1D-F3A8-43DA-A6C3-6AF29BE881B5}">
      <dgm:prSet/>
      <dgm:spPr/>
      <dgm:t>
        <a:bodyPr/>
        <a:lstStyle/>
        <a:p>
          <a:endParaRPr lang="pt-BR"/>
        </a:p>
      </dgm:t>
    </dgm:pt>
    <dgm:pt modelId="{052EAB58-9897-4A54-856C-075A922171CD}" type="sibTrans" cxnId="{57A6DB1D-F3A8-43DA-A6C3-6AF29BE881B5}">
      <dgm:prSet/>
      <dgm:spPr/>
      <dgm:t>
        <a:bodyPr/>
        <a:lstStyle/>
        <a:p>
          <a:endParaRPr lang="pt-BR"/>
        </a:p>
      </dgm:t>
    </dgm:pt>
    <dgm:pt modelId="{C9586288-58E2-4390-9ED2-81247D74FA0E}">
      <dgm:prSet phldrT="[Texto]"/>
      <dgm:spPr/>
      <dgm:t>
        <a:bodyPr/>
        <a:lstStyle/>
        <a:p>
          <a:pPr>
            <a:buNone/>
          </a:pPr>
          <a:r>
            <a:rPr lang="pt-BR" dirty="0"/>
            <a:t>Baseline data</a:t>
          </a:r>
        </a:p>
      </dgm:t>
    </dgm:pt>
    <dgm:pt modelId="{688BA459-50F7-4A60-88B4-ED4C56195E0E}" type="parTrans" cxnId="{6498EA2B-91E6-40EE-9BEC-096C6A865DEA}">
      <dgm:prSet/>
      <dgm:spPr/>
      <dgm:t>
        <a:bodyPr/>
        <a:lstStyle/>
        <a:p>
          <a:endParaRPr lang="pt-BR"/>
        </a:p>
      </dgm:t>
    </dgm:pt>
    <dgm:pt modelId="{00052E57-BA3F-4F58-82DD-9E7DB5D213D2}" type="sibTrans" cxnId="{6498EA2B-91E6-40EE-9BEC-096C6A865DEA}">
      <dgm:prSet/>
      <dgm:spPr/>
      <dgm:t>
        <a:bodyPr/>
        <a:lstStyle/>
        <a:p>
          <a:endParaRPr lang="pt-BR"/>
        </a:p>
      </dgm:t>
    </dgm:pt>
    <dgm:pt modelId="{812F94A9-9174-422B-A9EA-B043B0E86EF0}">
      <dgm:prSet phldrT="[Texto]"/>
      <dgm:spPr/>
      <dgm:t>
        <a:bodyPr/>
        <a:lstStyle/>
        <a:p>
          <a:r>
            <a:rPr lang="en-US" b="1" dirty="0"/>
            <a:t>VIZ-SPOWER-BR</a:t>
          </a:r>
        </a:p>
        <a:p>
          <a:r>
            <a:rPr lang="en-US" b="1" dirty="0"/>
            <a:t>Dashboard</a:t>
          </a:r>
          <a:endParaRPr lang="pt-BR" b="1" dirty="0"/>
        </a:p>
      </dgm:t>
    </dgm:pt>
    <dgm:pt modelId="{46A7F563-B379-4316-BCD1-0AEB9DDC73F6}" type="parTrans" cxnId="{B61B4A20-9206-43C3-A067-D95D1D6999A4}">
      <dgm:prSet/>
      <dgm:spPr/>
      <dgm:t>
        <a:bodyPr/>
        <a:lstStyle/>
        <a:p>
          <a:endParaRPr lang="pt-BR"/>
        </a:p>
      </dgm:t>
    </dgm:pt>
    <dgm:pt modelId="{56B9CB56-E9F6-40EB-8AC6-E5AD2784C49E}" type="sibTrans" cxnId="{B61B4A20-9206-43C3-A067-D95D1D6999A4}">
      <dgm:prSet/>
      <dgm:spPr/>
      <dgm:t>
        <a:bodyPr/>
        <a:lstStyle/>
        <a:p>
          <a:endParaRPr lang="pt-BR"/>
        </a:p>
      </dgm:t>
    </dgm:pt>
    <dgm:pt modelId="{4D69F6A2-CC59-41DA-816C-D6974AC54B18}">
      <dgm:prSet phldrT="[Texto]"/>
      <dgm:spPr/>
      <dgm:t>
        <a:bodyPr/>
        <a:lstStyle/>
        <a:p>
          <a:pPr algn="r">
            <a:buNone/>
          </a:pPr>
          <a:r>
            <a:rPr lang="pt-BR" dirty="0"/>
            <a:t>Geoanalytics &amp; </a:t>
          </a:r>
          <a:r>
            <a:rPr lang="pt-BR" dirty="0" err="1"/>
            <a:t>Visualization</a:t>
          </a:r>
          <a:endParaRPr lang="pt-BR" dirty="0"/>
        </a:p>
      </dgm:t>
    </dgm:pt>
    <dgm:pt modelId="{A4A1FFA3-C02D-4D16-B67E-6873CC6822A5}" type="parTrans" cxnId="{672298CE-5FFA-476C-9982-5BF82042DC5C}">
      <dgm:prSet/>
      <dgm:spPr/>
      <dgm:t>
        <a:bodyPr/>
        <a:lstStyle/>
        <a:p>
          <a:endParaRPr lang="pt-BR"/>
        </a:p>
      </dgm:t>
    </dgm:pt>
    <dgm:pt modelId="{654B2E53-78A9-4884-AC57-361C4DF03E39}" type="sibTrans" cxnId="{672298CE-5FFA-476C-9982-5BF82042DC5C}">
      <dgm:prSet/>
      <dgm:spPr/>
      <dgm:t>
        <a:bodyPr/>
        <a:lstStyle/>
        <a:p>
          <a:endParaRPr lang="pt-BR"/>
        </a:p>
      </dgm:t>
    </dgm:pt>
    <dgm:pt modelId="{670780AF-6E89-4555-8F5B-3CFD6F51EC7B}">
      <dgm:prSet phldrT="[Texto]"/>
      <dgm:spPr/>
      <dgm:t>
        <a:bodyPr/>
        <a:lstStyle/>
        <a:p>
          <a:r>
            <a:rPr lang="en-US" b="1" dirty="0"/>
            <a:t>GIS-SPOWER-BR Toolbox</a:t>
          </a:r>
          <a:endParaRPr lang="pt-BR" dirty="0"/>
        </a:p>
      </dgm:t>
    </dgm:pt>
    <dgm:pt modelId="{E908ED32-E98C-4C48-B0CB-654AD68C1C03}" type="parTrans" cxnId="{284755F1-B3EA-4374-BD30-8CF262F99796}">
      <dgm:prSet/>
      <dgm:spPr/>
      <dgm:t>
        <a:bodyPr/>
        <a:lstStyle/>
        <a:p>
          <a:endParaRPr lang="pt-BR"/>
        </a:p>
      </dgm:t>
    </dgm:pt>
    <dgm:pt modelId="{757E5800-F453-4AA6-A682-545D7C3C753C}" type="sibTrans" cxnId="{284755F1-B3EA-4374-BD30-8CF262F99796}">
      <dgm:prSet/>
      <dgm:spPr/>
      <dgm:t>
        <a:bodyPr/>
        <a:lstStyle/>
        <a:p>
          <a:endParaRPr lang="pt-BR"/>
        </a:p>
      </dgm:t>
    </dgm:pt>
    <dgm:pt modelId="{BAF663E3-24BE-4552-9BFD-796DDDFB6EDD}">
      <dgm:prSet phldrT="[Texto]"/>
      <dgm:spPr/>
      <dgm:t>
        <a:bodyPr/>
        <a:lstStyle/>
        <a:p>
          <a:pPr>
            <a:buNone/>
          </a:pPr>
          <a:r>
            <a:rPr lang="pt-BR" dirty="0" err="1"/>
            <a:t>Geospatial</a:t>
          </a:r>
          <a:endParaRPr lang="pt-BR" dirty="0"/>
        </a:p>
      </dgm:t>
    </dgm:pt>
    <dgm:pt modelId="{1216A074-B31F-4A89-B8F2-28232E6EB94F}" type="parTrans" cxnId="{AE83BA36-EFBD-4DF0-A29F-874395A2BBD0}">
      <dgm:prSet/>
      <dgm:spPr/>
      <dgm:t>
        <a:bodyPr/>
        <a:lstStyle/>
        <a:p>
          <a:endParaRPr lang="pt-BR"/>
        </a:p>
      </dgm:t>
    </dgm:pt>
    <dgm:pt modelId="{9F2D95F4-2C93-4F05-8DE0-5DAA1B3F6280}" type="sibTrans" cxnId="{AE83BA36-EFBD-4DF0-A29F-874395A2BBD0}">
      <dgm:prSet/>
      <dgm:spPr/>
      <dgm:t>
        <a:bodyPr/>
        <a:lstStyle/>
        <a:p>
          <a:endParaRPr lang="pt-BR"/>
        </a:p>
      </dgm:t>
    </dgm:pt>
    <dgm:pt modelId="{521103CD-8B05-416A-B84C-AB3386A92A8F}">
      <dgm:prSet phldrT="[Texto]"/>
      <dgm:spPr/>
      <dgm:t>
        <a:bodyPr/>
        <a:lstStyle/>
        <a:p>
          <a:endParaRPr lang="pt-BR" dirty="0"/>
        </a:p>
      </dgm:t>
    </dgm:pt>
    <dgm:pt modelId="{FC9F571C-D963-4F86-8BB3-D33BFDAF1406}" type="parTrans" cxnId="{7122DD2A-07FF-45A5-AD9D-35B88DBA1D1F}">
      <dgm:prSet/>
      <dgm:spPr/>
      <dgm:t>
        <a:bodyPr/>
        <a:lstStyle/>
        <a:p>
          <a:endParaRPr lang="pt-BR"/>
        </a:p>
      </dgm:t>
    </dgm:pt>
    <dgm:pt modelId="{61FF2E21-1B52-4CB8-8718-5465D0610ECD}" type="sibTrans" cxnId="{7122DD2A-07FF-45A5-AD9D-35B88DBA1D1F}">
      <dgm:prSet/>
      <dgm:spPr/>
      <dgm:t>
        <a:bodyPr/>
        <a:lstStyle/>
        <a:p>
          <a:endParaRPr lang="pt-BR"/>
        </a:p>
      </dgm:t>
    </dgm:pt>
    <dgm:pt modelId="{621D17D8-7B83-4B65-BEF1-4F8781045CFF}">
      <dgm:prSet phldrT="[Texto]"/>
      <dgm:spPr/>
      <dgm:t>
        <a:bodyPr/>
        <a:lstStyle/>
        <a:p>
          <a:pPr>
            <a:buNone/>
          </a:pPr>
          <a:r>
            <a:rPr lang="pt-BR" dirty="0" err="1"/>
            <a:t>Modeling</a:t>
          </a:r>
          <a:r>
            <a:rPr lang="pt-BR" dirty="0"/>
            <a:t> tools</a:t>
          </a:r>
        </a:p>
      </dgm:t>
    </dgm:pt>
    <dgm:pt modelId="{D22C0FC9-E6A3-41E1-B89E-54D8FF57E68E}" type="parTrans" cxnId="{55F259BC-3821-46BB-BD9E-8E4FC539A007}">
      <dgm:prSet/>
      <dgm:spPr/>
      <dgm:t>
        <a:bodyPr/>
        <a:lstStyle/>
        <a:p>
          <a:endParaRPr lang="pt-BR"/>
        </a:p>
      </dgm:t>
    </dgm:pt>
    <dgm:pt modelId="{A11C4261-7BA3-4570-BF33-7783A39402C1}" type="sibTrans" cxnId="{55F259BC-3821-46BB-BD9E-8E4FC539A007}">
      <dgm:prSet/>
      <dgm:spPr/>
      <dgm:t>
        <a:bodyPr/>
        <a:lstStyle/>
        <a:p>
          <a:endParaRPr lang="pt-BR"/>
        </a:p>
      </dgm:t>
    </dgm:pt>
    <dgm:pt modelId="{A2BD87EF-CE76-4F72-8D79-53BFD0C39CDB}" type="pres">
      <dgm:prSet presAssocID="{9785887D-F163-4801-90DD-7797BB0D9F68}" presName="cycleMatrixDiagram" presStyleCnt="0">
        <dgm:presLayoutVars>
          <dgm:chMax val="1"/>
          <dgm:dir/>
          <dgm:animLvl val="lvl"/>
          <dgm:resizeHandles val="exact"/>
        </dgm:presLayoutVars>
      </dgm:prSet>
      <dgm:spPr/>
    </dgm:pt>
    <dgm:pt modelId="{DDAAF511-D8B9-494D-8420-079F2806BC5B}" type="pres">
      <dgm:prSet presAssocID="{9785887D-F163-4801-90DD-7797BB0D9F68}" presName="children" presStyleCnt="0"/>
      <dgm:spPr/>
    </dgm:pt>
    <dgm:pt modelId="{6DE7C438-5EDA-435A-B637-DA4D3F76F514}" type="pres">
      <dgm:prSet presAssocID="{9785887D-F163-4801-90DD-7797BB0D9F68}" presName="child1group" presStyleCnt="0"/>
      <dgm:spPr/>
    </dgm:pt>
    <dgm:pt modelId="{550EDB85-970F-4F8B-9E5C-716DB8417011}" type="pres">
      <dgm:prSet presAssocID="{9785887D-F163-4801-90DD-7797BB0D9F68}" presName="child1" presStyleLbl="bgAcc1" presStyleIdx="0" presStyleCnt="4"/>
      <dgm:spPr/>
    </dgm:pt>
    <dgm:pt modelId="{7154C091-3938-4F75-9D7F-CD3D9547393D}" type="pres">
      <dgm:prSet presAssocID="{9785887D-F163-4801-90DD-7797BB0D9F68}" presName="child1Text" presStyleLbl="bgAcc1" presStyleIdx="0" presStyleCnt="4">
        <dgm:presLayoutVars>
          <dgm:bulletEnabled val="1"/>
        </dgm:presLayoutVars>
      </dgm:prSet>
      <dgm:spPr/>
    </dgm:pt>
    <dgm:pt modelId="{8C9DE1D0-3506-4686-816F-83334CA42563}" type="pres">
      <dgm:prSet presAssocID="{9785887D-F163-4801-90DD-7797BB0D9F68}" presName="child2group" presStyleCnt="0"/>
      <dgm:spPr/>
    </dgm:pt>
    <dgm:pt modelId="{8163398A-C5B1-4153-91E5-16C1313207C7}" type="pres">
      <dgm:prSet presAssocID="{9785887D-F163-4801-90DD-7797BB0D9F68}" presName="child2" presStyleLbl="bgAcc1" presStyleIdx="1" presStyleCnt="4"/>
      <dgm:spPr/>
    </dgm:pt>
    <dgm:pt modelId="{B9F249C3-106C-4451-9171-D4E101CD2578}" type="pres">
      <dgm:prSet presAssocID="{9785887D-F163-4801-90DD-7797BB0D9F68}" presName="child2Text" presStyleLbl="bgAcc1" presStyleIdx="1" presStyleCnt="4">
        <dgm:presLayoutVars>
          <dgm:bulletEnabled val="1"/>
        </dgm:presLayoutVars>
      </dgm:prSet>
      <dgm:spPr/>
    </dgm:pt>
    <dgm:pt modelId="{A20C6C55-5C23-4D08-AFDC-5DBEFAB6276C}" type="pres">
      <dgm:prSet presAssocID="{9785887D-F163-4801-90DD-7797BB0D9F68}" presName="child3group" presStyleCnt="0"/>
      <dgm:spPr/>
    </dgm:pt>
    <dgm:pt modelId="{9AF6C997-3682-428F-A272-777A9DAC45BC}" type="pres">
      <dgm:prSet presAssocID="{9785887D-F163-4801-90DD-7797BB0D9F68}" presName="child3" presStyleLbl="bgAcc1" presStyleIdx="2" presStyleCnt="4"/>
      <dgm:spPr/>
    </dgm:pt>
    <dgm:pt modelId="{AD4C01BB-BD06-4728-812E-EFDBC788BC30}" type="pres">
      <dgm:prSet presAssocID="{9785887D-F163-4801-90DD-7797BB0D9F68}" presName="child3Text" presStyleLbl="bgAcc1" presStyleIdx="2" presStyleCnt="4">
        <dgm:presLayoutVars>
          <dgm:bulletEnabled val="1"/>
        </dgm:presLayoutVars>
      </dgm:prSet>
      <dgm:spPr/>
    </dgm:pt>
    <dgm:pt modelId="{4D861A6D-1C51-4EA8-972E-26458E1D5002}" type="pres">
      <dgm:prSet presAssocID="{9785887D-F163-4801-90DD-7797BB0D9F68}" presName="child4group" presStyleCnt="0"/>
      <dgm:spPr/>
    </dgm:pt>
    <dgm:pt modelId="{991DBDFB-5047-4F02-9A0C-F07427E4C309}" type="pres">
      <dgm:prSet presAssocID="{9785887D-F163-4801-90DD-7797BB0D9F68}" presName="child4" presStyleLbl="bgAcc1" presStyleIdx="3" presStyleCnt="4"/>
      <dgm:spPr/>
    </dgm:pt>
    <dgm:pt modelId="{7C86476A-3B10-43D5-8E31-CEED97E0F069}" type="pres">
      <dgm:prSet presAssocID="{9785887D-F163-4801-90DD-7797BB0D9F68}" presName="child4Text" presStyleLbl="bgAcc1" presStyleIdx="3" presStyleCnt="4">
        <dgm:presLayoutVars>
          <dgm:bulletEnabled val="1"/>
        </dgm:presLayoutVars>
      </dgm:prSet>
      <dgm:spPr/>
    </dgm:pt>
    <dgm:pt modelId="{91E62FBA-C264-4BEC-9127-9899DF24151B}" type="pres">
      <dgm:prSet presAssocID="{9785887D-F163-4801-90DD-7797BB0D9F68}" presName="childPlaceholder" presStyleCnt="0"/>
      <dgm:spPr/>
    </dgm:pt>
    <dgm:pt modelId="{9A81CFED-ABEF-4EE4-94F4-171DACF72F14}" type="pres">
      <dgm:prSet presAssocID="{9785887D-F163-4801-90DD-7797BB0D9F68}" presName="circle" presStyleCnt="0"/>
      <dgm:spPr/>
    </dgm:pt>
    <dgm:pt modelId="{007BBF6D-1627-4F36-A11D-BA427D4CFC18}" type="pres">
      <dgm:prSet presAssocID="{9785887D-F163-4801-90DD-7797BB0D9F68}" presName="quadrant1" presStyleLbl="node1" presStyleIdx="0" presStyleCnt="4">
        <dgm:presLayoutVars>
          <dgm:chMax val="1"/>
          <dgm:bulletEnabled val="1"/>
        </dgm:presLayoutVars>
      </dgm:prSet>
      <dgm:spPr/>
    </dgm:pt>
    <dgm:pt modelId="{E86D3299-9F31-44CB-8A16-DE77A220E4A3}" type="pres">
      <dgm:prSet presAssocID="{9785887D-F163-4801-90DD-7797BB0D9F68}" presName="quadrant2" presStyleLbl="node1" presStyleIdx="1" presStyleCnt="4">
        <dgm:presLayoutVars>
          <dgm:chMax val="1"/>
          <dgm:bulletEnabled val="1"/>
        </dgm:presLayoutVars>
      </dgm:prSet>
      <dgm:spPr/>
    </dgm:pt>
    <dgm:pt modelId="{16C5023E-F104-4E95-A7D2-D8A6627DD183}" type="pres">
      <dgm:prSet presAssocID="{9785887D-F163-4801-90DD-7797BB0D9F68}" presName="quadrant3" presStyleLbl="node1" presStyleIdx="2" presStyleCnt="4">
        <dgm:presLayoutVars>
          <dgm:chMax val="1"/>
          <dgm:bulletEnabled val="1"/>
        </dgm:presLayoutVars>
      </dgm:prSet>
      <dgm:spPr/>
    </dgm:pt>
    <dgm:pt modelId="{0D4E5B69-7E88-4241-83F4-8E427750538B}" type="pres">
      <dgm:prSet presAssocID="{9785887D-F163-4801-90DD-7797BB0D9F68}" presName="quadrant4" presStyleLbl="node1" presStyleIdx="3" presStyleCnt="4">
        <dgm:presLayoutVars>
          <dgm:chMax val="1"/>
          <dgm:bulletEnabled val="1"/>
        </dgm:presLayoutVars>
      </dgm:prSet>
      <dgm:spPr/>
    </dgm:pt>
    <dgm:pt modelId="{858ABC69-BF2E-41B9-9DB4-6D1C0FD3FBF6}" type="pres">
      <dgm:prSet presAssocID="{9785887D-F163-4801-90DD-7797BB0D9F68}" presName="quadrantPlaceholder" presStyleCnt="0"/>
      <dgm:spPr/>
    </dgm:pt>
    <dgm:pt modelId="{269CA02D-BE93-4500-8E2F-C852AC4BF940}" type="pres">
      <dgm:prSet presAssocID="{9785887D-F163-4801-90DD-7797BB0D9F68}" presName="center1" presStyleLbl="fgShp" presStyleIdx="0" presStyleCnt="2"/>
      <dgm:spPr/>
    </dgm:pt>
    <dgm:pt modelId="{823F14F9-EECC-405E-BB72-EB48C43BE890}" type="pres">
      <dgm:prSet presAssocID="{9785887D-F163-4801-90DD-7797BB0D9F68}" presName="center2" presStyleLbl="fgShp" presStyleIdx="1" presStyleCnt="2"/>
      <dgm:spPr/>
    </dgm:pt>
  </dgm:ptLst>
  <dgm:cxnLst>
    <dgm:cxn modelId="{E3AAB506-4FC9-469D-8820-BAFDC1DD8C23}" srcId="{9785887D-F163-4801-90DD-7797BB0D9F68}" destId="{AF2B989C-B13F-45D7-8C99-58FC4E73A4D5}" srcOrd="0" destOrd="0" parTransId="{43E8CD06-75FC-408E-8FE2-A5C9EDB752F4}" sibTransId="{896CA87F-D64E-482F-90F7-309108206D54}"/>
    <dgm:cxn modelId="{F9DB0716-0CFF-490E-9D65-2E5C6CEFB312}" type="presOf" srcId="{670780AF-6E89-4555-8F5B-3CFD6F51EC7B}" destId="{0D4E5B69-7E88-4241-83F4-8E427750538B}" srcOrd="0" destOrd="0" presId="urn:microsoft.com/office/officeart/2005/8/layout/cycle4"/>
    <dgm:cxn modelId="{57A6DB1D-F3A8-43DA-A6C3-6AF29BE881B5}" srcId="{9785887D-F163-4801-90DD-7797BB0D9F68}" destId="{B184DF80-2D44-40C3-AD16-9207FE403CAE}" srcOrd="1" destOrd="0" parTransId="{CE337277-1149-411A-9641-3DCC904B9FC2}" sibTransId="{052EAB58-9897-4A54-856C-075A922171CD}"/>
    <dgm:cxn modelId="{B61B4A20-9206-43C3-A067-D95D1D6999A4}" srcId="{9785887D-F163-4801-90DD-7797BB0D9F68}" destId="{812F94A9-9174-422B-A9EA-B043B0E86EF0}" srcOrd="2" destOrd="0" parTransId="{46A7F563-B379-4316-BCD1-0AEB9DDC73F6}" sibTransId="{56B9CB56-E9F6-40EB-8AC6-E5AD2784C49E}"/>
    <dgm:cxn modelId="{C02B5E28-EAE8-4268-86DB-443822610B4B}" srcId="{AF2B989C-B13F-45D7-8C99-58FC4E73A4D5}" destId="{56A57B70-C305-4A35-BF04-0A8001257103}" srcOrd="0" destOrd="0" parTransId="{ED97D4F6-A02F-4BE0-8F66-FEC0D8517566}" sibTransId="{C8A030EE-7344-458B-BB60-55B1A6FA169D}"/>
    <dgm:cxn modelId="{7122DD2A-07FF-45A5-AD9D-35B88DBA1D1F}" srcId="{670780AF-6E89-4555-8F5B-3CFD6F51EC7B}" destId="{521103CD-8B05-416A-B84C-AB3386A92A8F}" srcOrd="2" destOrd="0" parTransId="{FC9F571C-D963-4F86-8BB3-D33BFDAF1406}" sibTransId="{61FF2E21-1B52-4CB8-8718-5465D0610ECD}"/>
    <dgm:cxn modelId="{6498EA2B-91E6-40EE-9BEC-096C6A865DEA}" srcId="{B184DF80-2D44-40C3-AD16-9207FE403CAE}" destId="{C9586288-58E2-4390-9ED2-81247D74FA0E}" srcOrd="0" destOrd="0" parTransId="{688BA459-50F7-4A60-88B4-ED4C56195E0E}" sibTransId="{00052E57-BA3F-4F58-82DD-9E7DB5D213D2}"/>
    <dgm:cxn modelId="{233DC635-529A-43FB-8147-AB6063D700ED}" type="presOf" srcId="{812F94A9-9174-422B-A9EA-B043B0E86EF0}" destId="{16C5023E-F104-4E95-A7D2-D8A6627DD183}" srcOrd="0" destOrd="0" presId="urn:microsoft.com/office/officeart/2005/8/layout/cycle4"/>
    <dgm:cxn modelId="{AE83BA36-EFBD-4DF0-A29F-874395A2BBD0}" srcId="{670780AF-6E89-4555-8F5B-3CFD6F51EC7B}" destId="{BAF663E3-24BE-4552-9BFD-796DDDFB6EDD}" srcOrd="0" destOrd="0" parTransId="{1216A074-B31F-4A89-B8F2-28232E6EB94F}" sibTransId="{9F2D95F4-2C93-4F05-8DE0-5DAA1B3F6280}"/>
    <dgm:cxn modelId="{934C5B3E-C880-4F0B-99FD-7444DD669782}" type="presOf" srcId="{B184DF80-2D44-40C3-AD16-9207FE403CAE}" destId="{E86D3299-9F31-44CB-8A16-DE77A220E4A3}" srcOrd="0" destOrd="0" presId="urn:microsoft.com/office/officeart/2005/8/layout/cycle4"/>
    <dgm:cxn modelId="{6499C765-BBD9-4855-B8AE-BB42FC93AB9E}" type="presOf" srcId="{4D69F6A2-CC59-41DA-816C-D6974AC54B18}" destId="{9AF6C997-3682-428F-A272-777A9DAC45BC}" srcOrd="0" destOrd="0" presId="urn:microsoft.com/office/officeart/2005/8/layout/cycle4"/>
    <dgm:cxn modelId="{5840D067-4A9F-4CEB-9E32-1DD7847AF6B6}" type="presOf" srcId="{C9586288-58E2-4390-9ED2-81247D74FA0E}" destId="{8163398A-C5B1-4153-91E5-16C1313207C7}" srcOrd="0" destOrd="0" presId="urn:microsoft.com/office/officeart/2005/8/layout/cycle4"/>
    <dgm:cxn modelId="{E31D5A4F-E6B5-4287-9AB6-07DE862203EC}" type="presOf" srcId="{621D17D8-7B83-4B65-BEF1-4F8781045CFF}" destId="{7C86476A-3B10-43D5-8E31-CEED97E0F069}" srcOrd="1" destOrd="1" presId="urn:microsoft.com/office/officeart/2005/8/layout/cycle4"/>
    <dgm:cxn modelId="{F6D8A074-E897-48A7-8188-EC13069EF9F0}" type="presOf" srcId="{56A57B70-C305-4A35-BF04-0A8001257103}" destId="{550EDB85-970F-4F8B-9E5C-716DB8417011}" srcOrd="0" destOrd="0" presId="urn:microsoft.com/office/officeart/2005/8/layout/cycle4"/>
    <dgm:cxn modelId="{46398558-5C3F-4E04-B662-3E4C84EB101F}" type="presOf" srcId="{BAF663E3-24BE-4552-9BFD-796DDDFB6EDD}" destId="{7C86476A-3B10-43D5-8E31-CEED97E0F069}" srcOrd="1" destOrd="0" presId="urn:microsoft.com/office/officeart/2005/8/layout/cycle4"/>
    <dgm:cxn modelId="{4076FD83-FFC6-4ED1-AC9B-93812B94E538}" type="presOf" srcId="{BAF663E3-24BE-4552-9BFD-796DDDFB6EDD}" destId="{991DBDFB-5047-4F02-9A0C-F07427E4C309}" srcOrd="0" destOrd="0" presId="urn:microsoft.com/office/officeart/2005/8/layout/cycle4"/>
    <dgm:cxn modelId="{0E27EF95-A42C-49F3-8CA7-857C0D52DDB2}" type="presOf" srcId="{C9586288-58E2-4390-9ED2-81247D74FA0E}" destId="{B9F249C3-106C-4451-9171-D4E101CD2578}" srcOrd="1" destOrd="0" presId="urn:microsoft.com/office/officeart/2005/8/layout/cycle4"/>
    <dgm:cxn modelId="{4703F4A5-6B5A-4387-B69B-DA3DB1E0B5A3}" type="presOf" srcId="{9785887D-F163-4801-90DD-7797BB0D9F68}" destId="{A2BD87EF-CE76-4F72-8D79-53BFD0C39CDB}" srcOrd="0" destOrd="0" presId="urn:microsoft.com/office/officeart/2005/8/layout/cycle4"/>
    <dgm:cxn modelId="{29B0C6B5-EE10-497B-8B1B-6A9323AAB8EB}" type="presOf" srcId="{621D17D8-7B83-4B65-BEF1-4F8781045CFF}" destId="{991DBDFB-5047-4F02-9A0C-F07427E4C309}" srcOrd="0" destOrd="1" presId="urn:microsoft.com/office/officeart/2005/8/layout/cycle4"/>
    <dgm:cxn modelId="{575E35B8-9806-4534-995A-7F64CBB43DA0}" type="presOf" srcId="{56A57B70-C305-4A35-BF04-0A8001257103}" destId="{7154C091-3938-4F75-9D7F-CD3D9547393D}" srcOrd="1" destOrd="0" presId="urn:microsoft.com/office/officeart/2005/8/layout/cycle4"/>
    <dgm:cxn modelId="{AD6117BC-B7F1-4562-96CC-5532B024AFF7}" type="presOf" srcId="{521103CD-8B05-416A-B84C-AB3386A92A8F}" destId="{991DBDFB-5047-4F02-9A0C-F07427E4C309}" srcOrd="0" destOrd="2" presId="urn:microsoft.com/office/officeart/2005/8/layout/cycle4"/>
    <dgm:cxn modelId="{55F259BC-3821-46BB-BD9E-8E4FC539A007}" srcId="{670780AF-6E89-4555-8F5B-3CFD6F51EC7B}" destId="{621D17D8-7B83-4B65-BEF1-4F8781045CFF}" srcOrd="1" destOrd="0" parTransId="{D22C0FC9-E6A3-41E1-B89E-54D8FF57E68E}" sibTransId="{A11C4261-7BA3-4570-BF33-7783A39402C1}"/>
    <dgm:cxn modelId="{D22639C5-4064-4E89-A55B-B82986225C71}" type="presOf" srcId="{521103CD-8B05-416A-B84C-AB3386A92A8F}" destId="{7C86476A-3B10-43D5-8E31-CEED97E0F069}" srcOrd="1" destOrd="2" presId="urn:microsoft.com/office/officeart/2005/8/layout/cycle4"/>
    <dgm:cxn modelId="{672298CE-5FFA-476C-9982-5BF82042DC5C}" srcId="{812F94A9-9174-422B-A9EA-B043B0E86EF0}" destId="{4D69F6A2-CC59-41DA-816C-D6974AC54B18}" srcOrd="0" destOrd="0" parTransId="{A4A1FFA3-C02D-4D16-B67E-6873CC6822A5}" sibTransId="{654B2E53-78A9-4884-AC57-361C4DF03E39}"/>
    <dgm:cxn modelId="{1EB4C7DA-B924-4EA9-849B-978E745F7615}" type="presOf" srcId="{4D69F6A2-CC59-41DA-816C-D6974AC54B18}" destId="{AD4C01BB-BD06-4728-812E-EFDBC788BC30}" srcOrd="1" destOrd="0" presId="urn:microsoft.com/office/officeart/2005/8/layout/cycle4"/>
    <dgm:cxn modelId="{F7DE8AEE-5C1D-472A-814C-27B3F1FF22A6}" type="presOf" srcId="{AF2B989C-B13F-45D7-8C99-58FC4E73A4D5}" destId="{007BBF6D-1627-4F36-A11D-BA427D4CFC18}" srcOrd="0" destOrd="0" presId="urn:microsoft.com/office/officeart/2005/8/layout/cycle4"/>
    <dgm:cxn modelId="{284755F1-B3EA-4374-BD30-8CF262F99796}" srcId="{9785887D-F163-4801-90DD-7797BB0D9F68}" destId="{670780AF-6E89-4555-8F5B-3CFD6F51EC7B}" srcOrd="3" destOrd="0" parTransId="{E908ED32-E98C-4C48-B0CB-654AD68C1C03}" sibTransId="{757E5800-F453-4AA6-A682-545D7C3C753C}"/>
    <dgm:cxn modelId="{EA1C1B75-9EAA-4327-9539-147CE5A9590D}" type="presParOf" srcId="{A2BD87EF-CE76-4F72-8D79-53BFD0C39CDB}" destId="{DDAAF511-D8B9-494D-8420-079F2806BC5B}" srcOrd="0" destOrd="0" presId="urn:microsoft.com/office/officeart/2005/8/layout/cycle4"/>
    <dgm:cxn modelId="{7878990F-23D2-4675-A81C-BD2168154229}" type="presParOf" srcId="{DDAAF511-D8B9-494D-8420-079F2806BC5B}" destId="{6DE7C438-5EDA-435A-B637-DA4D3F76F514}" srcOrd="0" destOrd="0" presId="urn:microsoft.com/office/officeart/2005/8/layout/cycle4"/>
    <dgm:cxn modelId="{3F5FA0FA-767B-41C7-A6EC-38A2FFA1CB3E}" type="presParOf" srcId="{6DE7C438-5EDA-435A-B637-DA4D3F76F514}" destId="{550EDB85-970F-4F8B-9E5C-716DB8417011}" srcOrd="0" destOrd="0" presId="urn:microsoft.com/office/officeart/2005/8/layout/cycle4"/>
    <dgm:cxn modelId="{4F20AD95-5139-46E8-BF9D-BED7B51E1A5C}" type="presParOf" srcId="{6DE7C438-5EDA-435A-B637-DA4D3F76F514}" destId="{7154C091-3938-4F75-9D7F-CD3D9547393D}" srcOrd="1" destOrd="0" presId="urn:microsoft.com/office/officeart/2005/8/layout/cycle4"/>
    <dgm:cxn modelId="{CBDE7AFD-CAB8-4246-A0CE-5B9589AEA17F}" type="presParOf" srcId="{DDAAF511-D8B9-494D-8420-079F2806BC5B}" destId="{8C9DE1D0-3506-4686-816F-83334CA42563}" srcOrd="1" destOrd="0" presId="urn:microsoft.com/office/officeart/2005/8/layout/cycle4"/>
    <dgm:cxn modelId="{A0F8F7E8-90CB-4669-8CDC-410F97655C78}" type="presParOf" srcId="{8C9DE1D0-3506-4686-816F-83334CA42563}" destId="{8163398A-C5B1-4153-91E5-16C1313207C7}" srcOrd="0" destOrd="0" presId="urn:microsoft.com/office/officeart/2005/8/layout/cycle4"/>
    <dgm:cxn modelId="{73A77E2F-3F31-4EAA-805E-4692CC016D99}" type="presParOf" srcId="{8C9DE1D0-3506-4686-816F-83334CA42563}" destId="{B9F249C3-106C-4451-9171-D4E101CD2578}" srcOrd="1" destOrd="0" presId="urn:microsoft.com/office/officeart/2005/8/layout/cycle4"/>
    <dgm:cxn modelId="{7FB93215-1DD9-4A67-A035-CFF82947D284}" type="presParOf" srcId="{DDAAF511-D8B9-494D-8420-079F2806BC5B}" destId="{A20C6C55-5C23-4D08-AFDC-5DBEFAB6276C}" srcOrd="2" destOrd="0" presId="urn:microsoft.com/office/officeart/2005/8/layout/cycle4"/>
    <dgm:cxn modelId="{946C168A-4F53-4F50-8F9A-68EE78724125}" type="presParOf" srcId="{A20C6C55-5C23-4D08-AFDC-5DBEFAB6276C}" destId="{9AF6C997-3682-428F-A272-777A9DAC45BC}" srcOrd="0" destOrd="0" presId="urn:microsoft.com/office/officeart/2005/8/layout/cycle4"/>
    <dgm:cxn modelId="{9BEFB64B-3AD9-454B-B0CF-C6FCBF1E418D}" type="presParOf" srcId="{A20C6C55-5C23-4D08-AFDC-5DBEFAB6276C}" destId="{AD4C01BB-BD06-4728-812E-EFDBC788BC30}" srcOrd="1" destOrd="0" presId="urn:microsoft.com/office/officeart/2005/8/layout/cycle4"/>
    <dgm:cxn modelId="{EC24368C-5B56-436A-82A0-55997CC55B67}" type="presParOf" srcId="{DDAAF511-D8B9-494D-8420-079F2806BC5B}" destId="{4D861A6D-1C51-4EA8-972E-26458E1D5002}" srcOrd="3" destOrd="0" presId="urn:microsoft.com/office/officeart/2005/8/layout/cycle4"/>
    <dgm:cxn modelId="{4D8468DF-E8DA-4522-92D8-395495973443}" type="presParOf" srcId="{4D861A6D-1C51-4EA8-972E-26458E1D5002}" destId="{991DBDFB-5047-4F02-9A0C-F07427E4C309}" srcOrd="0" destOrd="0" presId="urn:microsoft.com/office/officeart/2005/8/layout/cycle4"/>
    <dgm:cxn modelId="{0EDDD174-CDD3-481C-BDA8-CF4CFE32EB59}" type="presParOf" srcId="{4D861A6D-1C51-4EA8-972E-26458E1D5002}" destId="{7C86476A-3B10-43D5-8E31-CEED97E0F069}" srcOrd="1" destOrd="0" presId="urn:microsoft.com/office/officeart/2005/8/layout/cycle4"/>
    <dgm:cxn modelId="{4B759264-ADB8-4392-BA21-F83271D7AD00}" type="presParOf" srcId="{DDAAF511-D8B9-494D-8420-079F2806BC5B}" destId="{91E62FBA-C264-4BEC-9127-9899DF24151B}" srcOrd="4" destOrd="0" presId="urn:microsoft.com/office/officeart/2005/8/layout/cycle4"/>
    <dgm:cxn modelId="{6B5740D1-9B70-4E7D-9662-892BAA5A16BF}" type="presParOf" srcId="{A2BD87EF-CE76-4F72-8D79-53BFD0C39CDB}" destId="{9A81CFED-ABEF-4EE4-94F4-171DACF72F14}" srcOrd="1" destOrd="0" presId="urn:microsoft.com/office/officeart/2005/8/layout/cycle4"/>
    <dgm:cxn modelId="{EBD23442-7CFF-4E57-8CED-1B34EC8BFDE7}" type="presParOf" srcId="{9A81CFED-ABEF-4EE4-94F4-171DACF72F14}" destId="{007BBF6D-1627-4F36-A11D-BA427D4CFC18}" srcOrd="0" destOrd="0" presId="urn:microsoft.com/office/officeart/2005/8/layout/cycle4"/>
    <dgm:cxn modelId="{546623A1-22FD-48A7-BF81-D8FD7616184C}" type="presParOf" srcId="{9A81CFED-ABEF-4EE4-94F4-171DACF72F14}" destId="{E86D3299-9F31-44CB-8A16-DE77A220E4A3}" srcOrd="1" destOrd="0" presId="urn:microsoft.com/office/officeart/2005/8/layout/cycle4"/>
    <dgm:cxn modelId="{F8AE5583-C3D9-4B36-9546-9827F0842316}" type="presParOf" srcId="{9A81CFED-ABEF-4EE4-94F4-171DACF72F14}" destId="{16C5023E-F104-4E95-A7D2-D8A6627DD183}" srcOrd="2" destOrd="0" presId="urn:microsoft.com/office/officeart/2005/8/layout/cycle4"/>
    <dgm:cxn modelId="{81627CA3-5026-4D48-8673-E2D794820514}" type="presParOf" srcId="{9A81CFED-ABEF-4EE4-94F4-171DACF72F14}" destId="{0D4E5B69-7E88-4241-83F4-8E427750538B}" srcOrd="3" destOrd="0" presId="urn:microsoft.com/office/officeart/2005/8/layout/cycle4"/>
    <dgm:cxn modelId="{657365CE-F063-42A9-BC0C-A8EFD33EAB00}" type="presParOf" srcId="{9A81CFED-ABEF-4EE4-94F4-171DACF72F14}" destId="{858ABC69-BF2E-41B9-9DB4-6D1C0FD3FBF6}" srcOrd="4" destOrd="0" presId="urn:microsoft.com/office/officeart/2005/8/layout/cycle4"/>
    <dgm:cxn modelId="{B4CE583F-0808-458E-9131-C890990EEA59}" type="presParOf" srcId="{A2BD87EF-CE76-4F72-8D79-53BFD0C39CDB}" destId="{269CA02D-BE93-4500-8E2F-C852AC4BF940}" srcOrd="2" destOrd="0" presId="urn:microsoft.com/office/officeart/2005/8/layout/cycle4"/>
    <dgm:cxn modelId="{B4D8B897-9391-4DC0-AF71-1FC6B903814F}" type="presParOf" srcId="{A2BD87EF-CE76-4F72-8D79-53BFD0C39CDB}" destId="{823F14F9-EECC-405E-BB72-EB48C43BE890}"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6C997-3682-428F-A272-777A9DAC45BC}">
      <dsp:nvSpPr>
        <dsp:cNvPr id="0" name=""/>
        <dsp:cNvSpPr/>
      </dsp:nvSpPr>
      <dsp:spPr>
        <a:xfrm>
          <a:off x="3169948" y="2361068"/>
          <a:ext cx="1715247" cy="1111091"/>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r" defTabSz="533400">
            <a:lnSpc>
              <a:spcPct val="90000"/>
            </a:lnSpc>
            <a:spcBef>
              <a:spcPct val="0"/>
            </a:spcBef>
            <a:spcAft>
              <a:spcPct val="15000"/>
            </a:spcAft>
            <a:buNone/>
          </a:pPr>
          <a:r>
            <a:rPr lang="pt-BR" sz="1200" kern="1200" dirty="0"/>
            <a:t>Geoanalytics &amp; </a:t>
          </a:r>
          <a:r>
            <a:rPr lang="pt-BR" sz="1200" kern="1200" dirty="0" err="1"/>
            <a:t>Visualization</a:t>
          </a:r>
          <a:endParaRPr lang="pt-BR" sz="1200" kern="1200" dirty="0"/>
        </a:p>
      </dsp:txBody>
      <dsp:txXfrm>
        <a:off x="3708930" y="2663248"/>
        <a:ext cx="1151858" cy="784504"/>
      </dsp:txXfrm>
    </dsp:sp>
    <dsp:sp modelId="{991DBDFB-5047-4F02-9A0C-F07427E4C309}">
      <dsp:nvSpPr>
        <dsp:cNvPr id="0" name=""/>
        <dsp:cNvSpPr/>
      </dsp:nvSpPr>
      <dsp:spPr>
        <a:xfrm>
          <a:off x="371387" y="2361068"/>
          <a:ext cx="1715247" cy="1111091"/>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None/>
          </a:pPr>
          <a:r>
            <a:rPr lang="pt-BR" sz="1200" kern="1200" dirty="0" err="1"/>
            <a:t>Geospatial</a:t>
          </a:r>
          <a:endParaRPr lang="pt-BR" sz="1200" kern="1200" dirty="0"/>
        </a:p>
        <a:p>
          <a:pPr marL="114300" lvl="1" indent="-114300" algn="l" defTabSz="533400">
            <a:lnSpc>
              <a:spcPct val="90000"/>
            </a:lnSpc>
            <a:spcBef>
              <a:spcPct val="0"/>
            </a:spcBef>
            <a:spcAft>
              <a:spcPct val="15000"/>
            </a:spcAft>
            <a:buNone/>
          </a:pPr>
          <a:r>
            <a:rPr lang="pt-BR" sz="1200" kern="1200" dirty="0" err="1"/>
            <a:t>Modeling</a:t>
          </a:r>
          <a:r>
            <a:rPr lang="pt-BR" sz="1200" kern="1200" dirty="0"/>
            <a:t> tools</a:t>
          </a:r>
        </a:p>
        <a:p>
          <a:pPr marL="114300" lvl="1" indent="-114300" algn="l" defTabSz="533400">
            <a:lnSpc>
              <a:spcPct val="90000"/>
            </a:lnSpc>
            <a:spcBef>
              <a:spcPct val="0"/>
            </a:spcBef>
            <a:spcAft>
              <a:spcPct val="15000"/>
            </a:spcAft>
            <a:buChar char="•"/>
          </a:pPr>
          <a:endParaRPr lang="pt-BR" sz="1200" kern="1200" dirty="0"/>
        </a:p>
      </dsp:txBody>
      <dsp:txXfrm>
        <a:off x="395794" y="2663248"/>
        <a:ext cx="1151858" cy="784504"/>
      </dsp:txXfrm>
    </dsp:sp>
    <dsp:sp modelId="{8163398A-C5B1-4153-91E5-16C1313207C7}">
      <dsp:nvSpPr>
        <dsp:cNvPr id="0" name=""/>
        <dsp:cNvSpPr/>
      </dsp:nvSpPr>
      <dsp:spPr>
        <a:xfrm>
          <a:off x="3169948" y="0"/>
          <a:ext cx="1715247" cy="1111091"/>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None/>
          </a:pPr>
          <a:r>
            <a:rPr lang="pt-BR" sz="1200" kern="1200" dirty="0"/>
            <a:t>Baseline data</a:t>
          </a:r>
        </a:p>
      </dsp:txBody>
      <dsp:txXfrm>
        <a:off x="3708930" y="24407"/>
        <a:ext cx="1151858" cy="784504"/>
      </dsp:txXfrm>
    </dsp:sp>
    <dsp:sp modelId="{550EDB85-970F-4F8B-9E5C-716DB8417011}">
      <dsp:nvSpPr>
        <dsp:cNvPr id="0" name=""/>
        <dsp:cNvSpPr/>
      </dsp:nvSpPr>
      <dsp:spPr>
        <a:xfrm>
          <a:off x="371387" y="0"/>
          <a:ext cx="1715247" cy="1111091"/>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None/>
          </a:pPr>
          <a:r>
            <a:rPr lang="pt-BR" sz="1200" kern="1200" dirty="0" err="1"/>
            <a:t>Methodology</a:t>
          </a:r>
          <a:endParaRPr lang="pt-BR" sz="1200" kern="1200" dirty="0"/>
        </a:p>
      </dsp:txBody>
      <dsp:txXfrm>
        <a:off x="395794" y="24407"/>
        <a:ext cx="1151858" cy="784504"/>
      </dsp:txXfrm>
    </dsp:sp>
    <dsp:sp modelId="{007BBF6D-1627-4F36-A11D-BA427D4CFC18}">
      <dsp:nvSpPr>
        <dsp:cNvPr id="0" name=""/>
        <dsp:cNvSpPr/>
      </dsp:nvSpPr>
      <dsp:spPr>
        <a:xfrm>
          <a:off x="1090125" y="197913"/>
          <a:ext cx="1503445" cy="1503445"/>
        </a:xfrm>
        <a:prstGeom prst="pieWedg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kern="1200" dirty="0"/>
            <a:t>SPOWER-BR </a:t>
          </a:r>
        </a:p>
        <a:p>
          <a:pPr marL="0" lvl="0" indent="0" algn="ctr" defTabSz="488950">
            <a:lnSpc>
              <a:spcPct val="90000"/>
            </a:lnSpc>
            <a:spcBef>
              <a:spcPct val="0"/>
            </a:spcBef>
            <a:spcAft>
              <a:spcPct val="35000"/>
            </a:spcAft>
            <a:buNone/>
          </a:pPr>
          <a:r>
            <a:rPr lang="en-US" sz="1100" b="1" kern="1200" dirty="0"/>
            <a:t>Procedure</a:t>
          </a:r>
          <a:endParaRPr lang="pt-BR" sz="1100" kern="1200" dirty="0"/>
        </a:p>
      </dsp:txBody>
      <dsp:txXfrm>
        <a:off x="1530474" y="638262"/>
        <a:ext cx="1063096" cy="1063096"/>
      </dsp:txXfrm>
    </dsp:sp>
    <dsp:sp modelId="{E86D3299-9F31-44CB-8A16-DE77A220E4A3}">
      <dsp:nvSpPr>
        <dsp:cNvPr id="0" name=""/>
        <dsp:cNvSpPr/>
      </dsp:nvSpPr>
      <dsp:spPr>
        <a:xfrm rot="5400000">
          <a:off x="2663013" y="197913"/>
          <a:ext cx="1503445" cy="1503445"/>
        </a:xfrm>
        <a:prstGeom prst="pieWedg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kern="1200" dirty="0"/>
            <a:t>GIS-SPOWER-BR Geodatabase</a:t>
          </a:r>
          <a:endParaRPr lang="pt-BR" sz="1100" kern="1200" dirty="0"/>
        </a:p>
      </dsp:txBody>
      <dsp:txXfrm rot="-5400000">
        <a:off x="2663013" y="638262"/>
        <a:ext cx="1063096" cy="1063096"/>
      </dsp:txXfrm>
    </dsp:sp>
    <dsp:sp modelId="{16C5023E-F104-4E95-A7D2-D8A6627DD183}">
      <dsp:nvSpPr>
        <dsp:cNvPr id="0" name=""/>
        <dsp:cNvSpPr/>
      </dsp:nvSpPr>
      <dsp:spPr>
        <a:xfrm rot="10800000">
          <a:off x="2663013" y="1770801"/>
          <a:ext cx="1503445" cy="1503445"/>
        </a:xfrm>
        <a:prstGeom prst="pieWedg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kern="1200" dirty="0"/>
            <a:t>VIZ-SPOWER-BR</a:t>
          </a:r>
        </a:p>
        <a:p>
          <a:pPr marL="0" lvl="0" indent="0" algn="ctr" defTabSz="488950">
            <a:lnSpc>
              <a:spcPct val="90000"/>
            </a:lnSpc>
            <a:spcBef>
              <a:spcPct val="0"/>
            </a:spcBef>
            <a:spcAft>
              <a:spcPct val="35000"/>
            </a:spcAft>
            <a:buNone/>
          </a:pPr>
          <a:r>
            <a:rPr lang="en-US" sz="1100" b="1" kern="1200" dirty="0"/>
            <a:t>Dashboard</a:t>
          </a:r>
          <a:endParaRPr lang="pt-BR" sz="1100" b="1" kern="1200" dirty="0"/>
        </a:p>
      </dsp:txBody>
      <dsp:txXfrm rot="10800000">
        <a:off x="2663013" y="1770801"/>
        <a:ext cx="1063096" cy="1063096"/>
      </dsp:txXfrm>
    </dsp:sp>
    <dsp:sp modelId="{0D4E5B69-7E88-4241-83F4-8E427750538B}">
      <dsp:nvSpPr>
        <dsp:cNvPr id="0" name=""/>
        <dsp:cNvSpPr/>
      </dsp:nvSpPr>
      <dsp:spPr>
        <a:xfrm rot="16200000">
          <a:off x="1090125" y="1770801"/>
          <a:ext cx="1503445" cy="1503445"/>
        </a:xfrm>
        <a:prstGeom prst="pieWedg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kern="1200" dirty="0"/>
            <a:t>GIS-SPOWER-BR Toolbox</a:t>
          </a:r>
          <a:endParaRPr lang="pt-BR" sz="1100" kern="1200" dirty="0"/>
        </a:p>
      </dsp:txBody>
      <dsp:txXfrm rot="5400000">
        <a:off x="1530474" y="1770801"/>
        <a:ext cx="1063096" cy="1063096"/>
      </dsp:txXfrm>
    </dsp:sp>
    <dsp:sp modelId="{269CA02D-BE93-4500-8E2F-C852AC4BF940}">
      <dsp:nvSpPr>
        <dsp:cNvPr id="0" name=""/>
        <dsp:cNvSpPr/>
      </dsp:nvSpPr>
      <dsp:spPr>
        <a:xfrm>
          <a:off x="2368748" y="1423585"/>
          <a:ext cx="519087" cy="451380"/>
        </a:xfrm>
        <a:prstGeom prst="circularArrow">
          <a:avLst/>
        </a:prstGeom>
        <a:solidFill>
          <a:schemeClr val="dk2">
            <a:tint val="60000"/>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3F14F9-EECC-405E-BB72-EB48C43BE890}">
      <dsp:nvSpPr>
        <dsp:cNvPr id="0" name=""/>
        <dsp:cNvSpPr/>
      </dsp:nvSpPr>
      <dsp:spPr>
        <a:xfrm rot="10800000">
          <a:off x="2368748" y="1597193"/>
          <a:ext cx="519087" cy="451380"/>
        </a:xfrm>
        <a:prstGeom prst="circularArrow">
          <a:avLst/>
        </a:prstGeom>
        <a:solidFill>
          <a:schemeClr val="dk2">
            <a:tint val="60000"/>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2AA6A1EC-DBC8-2147-92D0-3AAABE72CB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6CFA802C-FF31-DB2A-85DE-4E4EF719BF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10D347-102C-C14F-8CBE-4CDE7B25A7BC}" type="datetimeFigureOut">
              <a:rPr lang="pt-BR" smtClean="0"/>
              <a:t>26/09/2024</a:t>
            </a:fld>
            <a:endParaRPr lang="pt-BR"/>
          </a:p>
        </p:txBody>
      </p:sp>
      <p:sp>
        <p:nvSpPr>
          <p:cNvPr id="4" name="Espaço Reservado para Rodapé 3">
            <a:extLst>
              <a:ext uri="{FF2B5EF4-FFF2-40B4-BE49-F238E27FC236}">
                <a16:creationId xmlns:a16="http://schemas.microsoft.com/office/drawing/2014/main" id="{C4B49A55-9CE4-9455-72B0-434EB89AD3A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A0C29549-68F7-2FDC-4892-E19312C3C8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1D9380-7D62-1143-B33D-0D903C5809F4}" type="slidenum">
              <a:rPr lang="pt-BR" smtClean="0"/>
              <a:t>‹nº›</a:t>
            </a:fld>
            <a:endParaRPr lang="pt-BR"/>
          </a:p>
        </p:txBody>
      </p:sp>
    </p:spTree>
    <p:extLst>
      <p:ext uri="{BB962C8B-B14F-4D97-AF65-F5344CB8AC3E}">
        <p14:creationId xmlns:p14="http://schemas.microsoft.com/office/powerpoint/2010/main" val="251076962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pt-BR"/>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Click to edit Master subtitle style</a:t>
            </a:r>
            <a:endParaRPr lang="en-US"/>
          </a:p>
        </p:txBody>
      </p:sp>
      <p:sp>
        <p:nvSpPr>
          <p:cNvPr id="4" name="Rectangle 4">
            <a:extLst>
              <a:ext uri="{FF2B5EF4-FFF2-40B4-BE49-F238E27FC236}">
                <a16:creationId xmlns:a16="http://schemas.microsoft.com/office/drawing/2014/main" id="{CA1A66EB-46D9-CB61-19E4-5B06930F9F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C6EBCD6-AA8D-0464-ABEF-0932B54DE1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EE4DE3D-6176-CB55-525F-506EFD40FE75}"/>
              </a:ext>
            </a:extLst>
          </p:cNvPr>
          <p:cNvSpPr>
            <a:spLocks noGrp="1" noChangeArrowheads="1"/>
          </p:cNvSpPr>
          <p:nvPr>
            <p:ph type="sldNum" sz="quarter" idx="12"/>
          </p:nvPr>
        </p:nvSpPr>
        <p:spPr>
          <a:ln/>
        </p:spPr>
        <p:txBody>
          <a:bodyPr/>
          <a:lstStyle>
            <a:lvl1pPr>
              <a:defRPr/>
            </a:lvl1pPr>
          </a:lstStyle>
          <a:p>
            <a:pPr>
              <a:defRPr/>
            </a:pPr>
            <a:fld id="{3A2667F7-E23E-8645-A0CF-6BDB45853D63}" type="slidenum">
              <a:rPr lang="en-US" altLang="pt-BR"/>
              <a:pPr>
                <a:defRPr/>
              </a:pPr>
              <a:t>‹nº›</a:t>
            </a:fld>
            <a:endParaRPr lang="en-US" altLang="pt-BR"/>
          </a:p>
        </p:txBody>
      </p:sp>
    </p:spTree>
    <p:extLst>
      <p:ext uri="{BB962C8B-B14F-4D97-AF65-F5344CB8AC3E}">
        <p14:creationId xmlns:p14="http://schemas.microsoft.com/office/powerpoint/2010/main" val="3980661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Content Placeholder 2"/>
          <p:cNvSpPr>
            <a:spLocks noGrp="1"/>
          </p:cNvSpPr>
          <p:nvPr>
            <p:ph idx="1"/>
          </p:nvPr>
        </p:nvSpPr>
        <p:spPr/>
        <p:txBody>
          <a:body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5C9F3C73-F7C6-8A7B-313A-C55A02A1908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0E11CF2-9392-AA01-BB4A-0DBB88ED0E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BF2B452-AD23-7623-B316-000CF9B87793}"/>
              </a:ext>
            </a:extLst>
          </p:cNvPr>
          <p:cNvSpPr>
            <a:spLocks noGrp="1" noChangeArrowheads="1"/>
          </p:cNvSpPr>
          <p:nvPr>
            <p:ph type="sldNum" sz="quarter" idx="12"/>
          </p:nvPr>
        </p:nvSpPr>
        <p:spPr>
          <a:ln/>
        </p:spPr>
        <p:txBody>
          <a:bodyPr/>
          <a:lstStyle>
            <a:lvl1pPr>
              <a:defRPr/>
            </a:lvl1pPr>
          </a:lstStyle>
          <a:p>
            <a:pPr>
              <a:defRPr/>
            </a:pPr>
            <a:fld id="{B6D1F735-7D47-8641-827B-4886CC8522A4}" type="slidenum">
              <a:rPr lang="en-US" altLang="pt-BR"/>
              <a:pPr>
                <a:defRPr/>
              </a:pPr>
              <a:t>‹nº›</a:t>
            </a:fld>
            <a:endParaRPr lang="en-US" altLang="pt-BR"/>
          </a:p>
        </p:txBody>
      </p:sp>
    </p:spTree>
    <p:extLst>
      <p:ext uri="{BB962C8B-B14F-4D97-AF65-F5344CB8AC3E}">
        <p14:creationId xmlns:p14="http://schemas.microsoft.com/office/powerpoint/2010/main" val="1781294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pt-BR"/>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Click to edit Master text styles</a:t>
            </a:r>
          </a:p>
        </p:txBody>
      </p:sp>
      <p:sp>
        <p:nvSpPr>
          <p:cNvPr id="4" name="Rectangle 4">
            <a:extLst>
              <a:ext uri="{FF2B5EF4-FFF2-40B4-BE49-F238E27FC236}">
                <a16:creationId xmlns:a16="http://schemas.microsoft.com/office/drawing/2014/main" id="{E87D061F-44D3-9C0B-B806-36B445C208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5650D0B-3012-1A7B-95CB-551406517D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C843E4F-1005-B93D-57CD-F18C038A8957}"/>
              </a:ext>
            </a:extLst>
          </p:cNvPr>
          <p:cNvSpPr>
            <a:spLocks noGrp="1" noChangeArrowheads="1"/>
          </p:cNvSpPr>
          <p:nvPr>
            <p:ph type="sldNum" sz="quarter" idx="12"/>
          </p:nvPr>
        </p:nvSpPr>
        <p:spPr>
          <a:ln/>
        </p:spPr>
        <p:txBody>
          <a:bodyPr/>
          <a:lstStyle>
            <a:lvl1pPr>
              <a:defRPr/>
            </a:lvl1pPr>
          </a:lstStyle>
          <a:p>
            <a:pPr>
              <a:defRPr/>
            </a:pPr>
            <a:fld id="{9C247650-DC6B-BD4D-9EBC-27572AA560A1}" type="slidenum">
              <a:rPr lang="en-US" altLang="pt-BR"/>
              <a:pPr>
                <a:defRPr/>
              </a:pPr>
              <a:t>‹nº›</a:t>
            </a:fld>
            <a:endParaRPr lang="en-US" altLang="pt-BR"/>
          </a:p>
        </p:txBody>
      </p:sp>
    </p:spTree>
    <p:extLst>
      <p:ext uri="{BB962C8B-B14F-4D97-AF65-F5344CB8AC3E}">
        <p14:creationId xmlns:p14="http://schemas.microsoft.com/office/powerpoint/2010/main" val="207697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Content Placeholder 2"/>
          <p:cNvSpPr>
            <a:spLocks noGrp="1"/>
          </p:cNvSpPr>
          <p:nvPr>
            <p:ph sz="half" idx="1"/>
          </p:nvPr>
        </p:nvSpPr>
        <p:spPr>
          <a:xfrm>
            <a:off x="685800" y="12573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Content Placeholder 3"/>
          <p:cNvSpPr>
            <a:spLocks noGrp="1"/>
          </p:cNvSpPr>
          <p:nvPr>
            <p:ph sz="half" idx="2"/>
          </p:nvPr>
        </p:nvSpPr>
        <p:spPr>
          <a:xfrm>
            <a:off x="4648200" y="12573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5" name="Rectangle 4">
            <a:extLst>
              <a:ext uri="{FF2B5EF4-FFF2-40B4-BE49-F238E27FC236}">
                <a16:creationId xmlns:a16="http://schemas.microsoft.com/office/drawing/2014/main" id="{9C7EF77F-3DC7-E91E-7989-88726873CCD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8F3237-8994-DCA2-3131-3C330FB27B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6FD0C62-7726-A00A-2E1E-1332D35E5D04}"/>
              </a:ext>
            </a:extLst>
          </p:cNvPr>
          <p:cNvSpPr>
            <a:spLocks noGrp="1" noChangeArrowheads="1"/>
          </p:cNvSpPr>
          <p:nvPr>
            <p:ph type="sldNum" sz="quarter" idx="12"/>
          </p:nvPr>
        </p:nvSpPr>
        <p:spPr>
          <a:ln/>
        </p:spPr>
        <p:txBody>
          <a:bodyPr/>
          <a:lstStyle>
            <a:lvl1pPr>
              <a:defRPr/>
            </a:lvl1pPr>
          </a:lstStyle>
          <a:p>
            <a:pPr>
              <a:defRPr/>
            </a:pPr>
            <a:fld id="{E9A69EA4-45C3-364B-BF1C-52A1674FA58F}" type="slidenum">
              <a:rPr lang="en-US" altLang="pt-BR"/>
              <a:pPr>
                <a:defRPr/>
              </a:pPr>
              <a:t>‹nº›</a:t>
            </a:fld>
            <a:endParaRPr lang="en-US" altLang="pt-BR"/>
          </a:p>
        </p:txBody>
      </p:sp>
    </p:spTree>
    <p:extLst>
      <p:ext uri="{BB962C8B-B14F-4D97-AF65-F5344CB8AC3E}">
        <p14:creationId xmlns:p14="http://schemas.microsoft.com/office/powerpoint/2010/main" val="2674546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pt-BR"/>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7" name="Rectangle 4">
            <a:extLst>
              <a:ext uri="{FF2B5EF4-FFF2-40B4-BE49-F238E27FC236}">
                <a16:creationId xmlns:a16="http://schemas.microsoft.com/office/drawing/2014/main" id="{128E3D43-3EAB-F345-7839-8B75BE4F73F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7BF36A-EC37-F58D-04AA-818568AC61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0AC6F86-9D30-339A-2441-7475D9CDA3C6}"/>
              </a:ext>
            </a:extLst>
          </p:cNvPr>
          <p:cNvSpPr>
            <a:spLocks noGrp="1" noChangeArrowheads="1"/>
          </p:cNvSpPr>
          <p:nvPr>
            <p:ph type="sldNum" sz="quarter" idx="12"/>
          </p:nvPr>
        </p:nvSpPr>
        <p:spPr>
          <a:ln/>
        </p:spPr>
        <p:txBody>
          <a:bodyPr/>
          <a:lstStyle>
            <a:lvl1pPr>
              <a:defRPr/>
            </a:lvl1pPr>
          </a:lstStyle>
          <a:p>
            <a:pPr>
              <a:defRPr/>
            </a:pPr>
            <a:fld id="{A1801986-3A93-4F49-BCDF-E268541B7405}" type="slidenum">
              <a:rPr lang="en-US" altLang="pt-BR"/>
              <a:pPr>
                <a:defRPr/>
              </a:pPr>
              <a:t>‹nº›</a:t>
            </a:fld>
            <a:endParaRPr lang="en-US" altLang="pt-BR"/>
          </a:p>
        </p:txBody>
      </p:sp>
    </p:spTree>
    <p:extLst>
      <p:ext uri="{BB962C8B-B14F-4D97-AF65-F5344CB8AC3E}">
        <p14:creationId xmlns:p14="http://schemas.microsoft.com/office/powerpoint/2010/main" val="424785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Rectangle 4">
            <a:extLst>
              <a:ext uri="{FF2B5EF4-FFF2-40B4-BE49-F238E27FC236}">
                <a16:creationId xmlns:a16="http://schemas.microsoft.com/office/drawing/2014/main" id="{4BECCA3A-A14C-5814-070D-EC662B8B6EA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3271591-6E81-DE68-FF9C-EDFAEEC3B4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3B35E6C-7FBB-EAF2-325B-73EC8A21BB4F}"/>
              </a:ext>
            </a:extLst>
          </p:cNvPr>
          <p:cNvSpPr>
            <a:spLocks noGrp="1" noChangeArrowheads="1"/>
          </p:cNvSpPr>
          <p:nvPr>
            <p:ph type="sldNum" sz="quarter" idx="12"/>
          </p:nvPr>
        </p:nvSpPr>
        <p:spPr>
          <a:ln/>
        </p:spPr>
        <p:txBody>
          <a:bodyPr/>
          <a:lstStyle>
            <a:lvl1pPr>
              <a:defRPr/>
            </a:lvl1pPr>
          </a:lstStyle>
          <a:p>
            <a:pPr>
              <a:defRPr/>
            </a:pPr>
            <a:fld id="{E4B3B685-C2E2-844C-8413-7CEE2F70DD75}" type="slidenum">
              <a:rPr lang="en-US" altLang="pt-BR"/>
              <a:pPr>
                <a:defRPr/>
              </a:pPr>
              <a:t>‹nº›</a:t>
            </a:fld>
            <a:endParaRPr lang="en-US" altLang="pt-BR"/>
          </a:p>
        </p:txBody>
      </p:sp>
    </p:spTree>
    <p:extLst>
      <p:ext uri="{BB962C8B-B14F-4D97-AF65-F5344CB8AC3E}">
        <p14:creationId xmlns:p14="http://schemas.microsoft.com/office/powerpoint/2010/main" val="730280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2E09ECD-953E-E84A-1F87-A6D84494023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DF2ED2E-574A-928A-F478-C10C04974E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BC8EA92-030A-28C1-0A16-2B67F3A84DE9}"/>
              </a:ext>
            </a:extLst>
          </p:cNvPr>
          <p:cNvSpPr>
            <a:spLocks noGrp="1" noChangeArrowheads="1"/>
          </p:cNvSpPr>
          <p:nvPr>
            <p:ph type="sldNum" sz="quarter" idx="12"/>
          </p:nvPr>
        </p:nvSpPr>
        <p:spPr>
          <a:ln/>
        </p:spPr>
        <p:txBody>
          <a:bodyPr/>
          <a:lstStyle>
            <a:lvl1pPr>
              <a:defRPr/>
            </a:lvl1pPr>
          </a:lstStyle>
          <a:p>
            <a:pPr>
              <a:defRPr/>
            </a:pPr>
            <a:fld id="{B22D8A0C-B258-A243-9D72-5E52E74A1B2D}" type="slidenum">
              <a:rPr lang="en-US" altLang="pt-BR"/>
              <a:pPr>
                <a:defRPr/>
              </a:pPr>
              <a:t>‹nº›</a:t>
            </a:fld>
            <a:endParaRPr lang="en-US" altLang="pt-BR"/>
          </a:p>
        </p:txBody>
      </p:sp>
    </p:spTree>
    <p:extLst>
      <p:ext uri="{BB962C8B-B14F-4D97-AF65-F5344CB8AC3E}">
        <p14:creationId xmlns:p14="http://schemas.microsoft.com/office/powerpoint/2010/main" val="1619414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pt-BR"/>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Click to edit Master text styles</a:t>
            </a:r>
          </a:p>
        </p:txBody>
      </p:sp>
      <p:sp>
        <p:nvSpPr>
          <p:cNvPr id="5" name="Rectangle 4">
            <a:extLst>
              <a:ext uri="{FF2B5EF4-FFF2-40B4-BE49-F238E27FC236}">
                <a16:creationId xmlns:a16="http://schemas.microsoft.com/office/drawing/2014/main" id="{299AC71E-8015-8B2B-DA41-FB8F1157F5B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DC5E0DD-F18E-CA4E-647C-6A2DA79D80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70B49F-6D90-35BD-A7D9-A487EAB3E18B}"/>
              </a:ext>
            </a:extLst>
          </p:cNvPr>
          <p:cNvSpPr>
            <a:spLocks noGrp="1" noChangeArrowheads="1"/>
          </p:cNvSpPr>
          <p:nvPr>
            <p:ph type="sldNum" sz="quarter" idx="12"/>
          </p:nvPr>
        </p:nvSpPr>
        <p:spPr>
          <a:ln/>
        </p:spPr>
        <p:txBody>
          <a:bodyPr/>
          <a:lstStyle>
            <a:lvl1pPr>
              <a:defRPr/>
            </a:lvl1pPr>
          </a:lstStyle>
          <a:p>
            <a:pPr>
              <a:defRPr/>
            </a:pPr>
            <a:fld id="{1086FA24-C739-3548-9F06-C4CD28EF3A18}" type="slidenum">
              <a:rPr lang="en-US" altLang="pt-BR"/>
              <a:pPr>
                <a:defRPr/>
              </a:pPr>
              <a:t>‹nº›</a:t>
            </a:fld>
            <a:endParaRPr lang="en-US" altLang="pt-BR"/>
          </a:p>
        </p:txBody>
      </p:sp>
    </p:spTree>
    <p:extLst>
      <p:ext uri="{BB962C8B-B14F-4D97-AF65-F5344CB8AC3E}">
        <p14:creationId xmlns:p14="http://schemas.microsoft.com/office/powerpoint/2010/main" val="252390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pt-BR"/>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Click to edit Master text styles</a:t>
            </a:r>
          </a:p>
        </p:txBody>
      </p:sp>
      <p:sp>
        <p:nvSpPr>
          <p:cNvPr id="5" name="Rectangle 4">
            <a:extLst>
              <a:ext uri="{FF2B5EF4-FFF2-40B4-BE49-F238E27FC236}">
                <a16:creationId xmlns:a16="http://schemas.microsoft.com/office/drawing/2014/main" id="{7FAAEA66-DE6B-9FC8-EAA0-56B0A55445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0F0AE2A-E006-EDB9-7147-DED6854118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656040A-47C9-3BE1-7787-CF2146570B62}"/>
              </a:ext>
            </a:extLst>
          </p:cNvPr>
          <p:cNvSpPr>
            <a:spLocks noGrp="1" noChangeArrowheads="1"/>
          </p:cNvSpPr>
          <p:nvPr>
            <p:ph type="sldNum" sz="quarter" idx="12"/>
          </p:nvPr>
        </p:nvSpPr>
        <p:spPr>
          <a:ln/>
        </p:spPr>
        <p:txBody>
          <a:bodyPr/>
          <a:lstStyle>
            <a:lvl1pPr>
              <a:defRPr/>
            </a:lvl1pPr>
          </a:lstStyle>
          <a:p>
            <a:pPr>
              <a:defRPr/>
            </a:pPr>
            <a:fld id="{0F5A7F70-B6E5-4941-885C-FAAD7DB3707E}" type="slidenum">
              <a:rPr lang="en-US" altLang="pt-BR"/>
              <a:pPr>
                <a:defRPr/>
              </a:pPr>
              <a:t>‹nº›</a:t>
            </a:fld>
            <a:endParaRPr lang="en-US" altLang="pt-BR"/>
          </a:p>
        </p:txBody>
      </p:sp>
    </p:spTree>
    <p:extLst>
      <p:ext uri="{BB962C8B-B14F-4D97-AF65-F5344CB8AC3E}">
        <p14:creationId xmlns:p14="http://schemas.microsoft.com/office/powerpoint/2010/main" val="269496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3A547333-1D9E-4082-9348-CB6B3EE7F6B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0F5FFC9-082D-9EE1-23BF-62379B7923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1E43C1E-9BDF-B115-C6CE-37064CC4158F}"/>
              </a:ext>
            </a:extLst>
          </p:cNvPr>
          <p:cNvSpPr>
            <a:spLocks noGrp="1" noChangeArrowheads="1"/>
          </p:cNvSpPr>
          <p:nvPr>
            <p:ph type="sldNum" sz="quarter" idx="12"/>
          </p:nvPr>
        </p:nvSpPr>
        <p:spPr>
          <a:ln/>
        </p:spPr>
        <p:txBody>
          <a:bodyPr/>
          <a:lstStyle>
            <a:lvl1pPr>
              <a:defRPr/>
            </a:lvl1pPr>
          </a:lstStyle>
          <a:p>
            <a:pPr>
              <a:defRPr/>
            </a:pPr>
            <a:fld id="{2A1617FD-3F29-A043-A61D-F4E2228D69D0}" type="slidenum">
              <a:rPr lang="en-US" altLang="pt-BR"/>
              <a:pPr>
                <a:defRPr/>
              </a:pPr>
              <a:t>‹nº›</a:t>
            </a:fld>
            <a:endParaRPr lang="en-US" altLang="pt-BR"/>
          </a:p>
        </p:txBody>
      </p:sp>
    </p:spTree>
    <p:extLst>
      <p:ext uri="{BB962C8B-B14F-4D97-AF65-F5344CB8AC3E}">
        <p14:creationId xmlns:p14="http://schemas.microsoft.com/office/powerpoint/2010/main" val="2873605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571500"/>
            <a:ext cx="2171700" cy="3771900"/>
          </a:xfrm>
        </p:spPr>
        <p:txBody>
          <a:bodyPr vert="eaVert"/>
          <a:lstStyle/>
          <a:p>
            <a:r>
              <a:rPr lang="pt-BR"/>
              <a:t>Click to edit Master title style</a:t>
            </a:r>
            <a:endParaRPr lang="en-US"/>
          </a:p>
        </p:txBody>
      </p:sp>
      <p:sp>
        <p:nvSpPr>
          <p:cNvPr id="3" name="Vertical Text Placeholder 2"/>
          <p:cNvSpPr>
            <a:spLocks noGrp="1"/>
          </p:cNvSpPr>
          <p:nvPr>
            <p:ph type="body" orient="vert" idx="1"/>
          </p:nvPr>
        </p:nvSpPr>
        <p:spPr>
          <a:xfrm>
            <a:off x="152400" y="571500"/>
            <a:ext cx="6362700" cy="3771900"/>
          </a:xfrm>
        </p:spPr>
        <p:txBody>
          <a:bodyPr vert="eaVert"/>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995CC66A-1A7D-ED87-02F2-C67AFDAE406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ABD91F4-EFD9-EBCF-E790-7450B4691F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B61BAD6-A625-6461-971D-B62AE7FBC863}"/>
              </a:ext>
            </a:extLst>
          </p:cNvPr>
          <p:cNvSpPr>
            <a:spLocks noGrp="1" noChangeArrowheads="1"/>
          </p:cNvSpPr>
          <p:nvPr>
            <p:ph type="sldNum" sz="quarter" idx="12"/>
          </p:nvPr>
        </p:nvSpPr>
        <p:spPr>
          <a:ln/>
        </p:spPr>
        <p:txBody>
          <a:bodyPr/>
          <a:lstStyle>
            <a:lvl1pPr>
              <a:defRPr/>
            </a:lvl1pPr>
          </a:lstStyle>
          <a:p>
            <a:pPr>
              <a:defRPr/>
            </a:pPr>
            <a:fld id="{3E001F82-AC9C-ED46-9804-043B57EDA04D}" type="slidenum">
              <a:rPr lang="en-US" altLang="pt-BR"/>
              <a:pPr>
                <a:defRPr/>
              </a:pPr>
              <a:t>‹nº›</a:t>
            </a:fld>
            <a:endParaRPr lang="en-US" altLang="pt-BR"/>
          </a:p>
        </p:txBody>
      </p:sp>
    </p:spTree>
    <p:extLst>
      <p:ext uri="{BB962C8B-B14F-4D97-AF65-F5344CB8AC3E}">
        <p14:creationId xmlns:p14="http://schemas.microsoft.com/office/powerpoint/2010/main" val="3475755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7BBBF155-52B4-428D-CD42-26A09BA5CB26}"/>
              </a:ext>
            </a:extLst>
          </p:cNvPr>
          <p:cNvPicPr>
            <a:picLocks noChangeAspect="1"/>
          </p:cNvPicPr>
          <p:nvPr userDrawn="1"/>
        </p:nvPicPr>
        <p:blipFill>
          <a:blip r:embed="rId2"/>
          <a:srcRect/>
          <a:stretch/>
        </p:blipFill>
        <p:spPr>
          <a:xfrm>
            <a:off x="0" y="0"/>
            <a:ext cx="9144000" cy="5143500"/>
          </a:xfrm>
          <a:prstGeom prst="rect">
            <a:avLst/>
          </a:prstGeom>
        </p:spPr>
      </p:pic>
    </p:spTree>
    <p:extLst>
      <p:ext uri="{BB962C8B-B14F-4D97-AF65-F5344CB8AC3E}">
        <p14:creationId xmlns:p14="http://schemas.microsoft.com/office/powerpoint/2010/main" val="1228601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81D15AD1-890C-1793-27F6-F269801319AD}"/>
              </a:ext>
            </a:extLst>
          </p:cNvPr>
          <p:cNvPicPr>
            <a:picLocks noChangeAspect="1"/>
          </p:cNvPicPr>
          <p:nvPr userDrawn="1"/>
        </p:nvPicPr>
        <p:blipFill>
          <a:blip r:embed="rId2"/>
          <a:srcRect/>
          <a:stretch/>
        </p:blipFill>
        <p:spPr>
          <a:xfrm>
            <a:off x="0" y="0"/>
            <a:ext cx="9144000" cy="5143500"/>
          </a:xfrm>
          <a:prstGeom prst="rect">
            <a:avLst/>
          </a:prstGeom>
        </p:spPr>
      </p:pic>
    </p:spTree>
    <p:extLst>
      <p:ext uri="{BB962C8B-B14F-4D97-AF65-F5344CB8AC3E}">
        <p14:creationId xmlns:p14="http://schemas.microsoft.com/office/powerpoint/2010/main" val="2407000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EE8BDE-3782-577F-60E8-092849B4B428}"/>
              </a:ext>
            </a:extLst>
          </p:cNvPr>
          <p:cNvSpPr>
            <a:spLocks noGrp="1"/>
          </p:cNvSpPr>
          <p:nvPr>
            <p:ph type="title"/>
          </p:nvPr>
        </p:nvSpPr>
        <p:spPr>
          <a:xfrm>
            <a:off x="623888" y="1282700"/>
            <a:ext cx="7886700" cy="2139950"/>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8AB956F-1A71-98E6-A41A-1AC5A48AE4B9}"/>
              </a:ext>
            </a:extLst>
          </p:cNvPr>
          <p:cNvSpPr>
            <a:spLocks noGrp="1"/>
          </p:cNvSpPr>
          <p:nvPr>
            <p:ph type="body" idx="1"/>
          </p:nvPr>
        </p:nvSpPr>
        <p:spPr>
          <a:xfrm>
            <a:off x="623888" y="3441700"/>
            <a:ext cx="7886700" cy="112553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C8EF906-1F1B-7186-2123-7DC0EF2D07A7}"/>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5" name="Espaço Reservado para Rodapé 4">
            <a:extLst>
              <a:ext uri="{FF2B5EF4-FFF2-40B4-BE49-F238E27FC236}">
                <a16:creationId xmlns:a16="http://schemas.microsoft.com/office/drawing/2014/main" id="{D119119C-D390-55DE-E3DC-41DC03F1761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70AA3FE-06E8-CBCA-4037-E49C041EB267}"/>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628523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F5884F-2EDA-17D6-F530-585C996C313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7A55E1B-6E4E-0109-C0B9-8EDD7F724D36}"/>
              </a:ext>
            </a:extLst>
          </p:cNvPr>
          <p:cNvSpPr>
            <a:spLocks noGrp="1"/>
          </p:cNvSpPr>
          <p:nvPr>
            <p:ph sz="half" idx="1"/>
          </p:nvPr>
        </p:nvSpPr>
        <p:spPr>
          <a:xfrm>
            <a:off x="628650" y="1370013"/>
            <a:ext cx="3867150" cy="326231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8C746E4-968A-8D96-575E-8CC79095875E}"/>
              </a:ext>
            </a:extLst>
          </p:cNvPr>
          <p:cNvSpPr>
            <a:spLocks noGrp="1"/>
          </p:cNvSpPr>
          <p:nvPr>
            <p:ph sz="half" idx="2"/>
          </p:nvPr>
        </p:nvSpPr>
        <p:spPr>
          <a:xfrm>
            <a:off x="4648200" y="1370013"/>
            <a:ext cx="3867150" cy="326231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F9B658A-EF88-A3E7-D91C-322678C74B40}"/>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6" name="Espaço Reservado para Rodapé 5">
            <a:extLst>
              <a:ext uri="{FF2B5EF4-FFF2-40B4-BE49-F238E27FC236}">
                <a16:creationId xmlns:a16="http://schemas.microsoft.com/office/drawing/2014/main" id="{668B4316-386C-4048-780C-3F2D814A81E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89750D9-757F-ADAC-9E01-47EF2039D367}"/>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973510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979FE3-5D86-3DCF-966C-0DB2AA6B4BBB}"/>
              </a:ext>
            </a:extLst>
          </p:cNvPr>
          <p:cNvSpPr>
            <a:spLocks noGrp="1"/>
          </p:cNvSpPr>
          <p:nvPr>
            <p:ph type="title"/>
          </p:nvPr>
        </p:nvSpPr>
        <p:spPr>
          <a:xfrm>
            <a:off x="630238" y="274638"/>
            <a:ext cx="7886700" cy="993775"/>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0B17C99-BAEF-8180-3DD9-1BFBC6AE0C71}"/>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0B47F63-EFA2-9292-DA51-20EEA0F62DA3}"/>
              </a:ext>
            </a:extLst>
          </p:cNvPr>
          <p:cNvSpPr>
            <a:spLocks noGrp="1"/>
          </p:cNvSpPr>
          <p:nvPr>
            <p:ph sz="half" idx="2"/>
          </p:nvPr>
        </p:nvSpPr>
        <p:spPr>
          <a:xfrm>
            <a:off x="630238" y="1879600"/>
            <a:ext cx="3868737" cy="276225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D507BAC-5BC2-B011-303B-B7A6C1692597}"/>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C4B09019-B909-C41D-ABD1-3E84712DB276}"/>
              </a:ext>
            </a:extLst>
          </p:cNvPr>
          <p:cNvSpPr>
            <a:spLocks noGrp="1"/>
          </p:cNvSpPr>
          <p:nvPr>
            <p:ph sz="quarter" idx="4"/>
          </p:nvPr>
        </p:nvSpPr>
        <p:spPr>
          <a:xfrm>
            <a:off x="4629150" y="1879600"/>
            <a:ext cx="3887788" cy="276225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6493A16-D216-667E-D231-612832857281}"/>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8" name="Espaço Reservado para Rodapé 7">
            <a:extLst>
              <a:ext uri="{FF2B5EF4-FFF2-40B4-BE49-F238E27FC236}">
                <a16:creationId xmlns:a16="http://schemas.microsoft.com/office/drawing/2014/main" id="{A1201F8E-EF72-C562-6B1F-06E7DA89BFB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6F82A67-7E49-38FC-2123-E58F44F9EDBC}"/>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946186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51A47-3C28-B539-4C33-51F4A0B288B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95911C2-F11E-B7FD-1B60-CC7EFEA26CED}"/>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4" name="Espaço Reservado para Rodapé 3">
            <a:extLst>
              <a:ext uri="{FF2B5EF4-FFF2-40B4-BE49-F238E27FC236}">
                <a16:creationId xmlns:a16="http://schemas.microsoft.com/office/drawing/2014/main" id="{96F37BF7-6CC7-E1E6-694B-FA39FCFD94D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C5885F4C-B940-DE8F-D947-2D4A4710C418}"/>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498563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05BAAFA-11B5-1B06-63DD-6F188CA9A3CC}"/>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3" name="Espaço Reservado para Rodapé 2">
            <a:extLst>
              <a:ext uri="{FF2B5EF4-FFF2-40B4-BE49-F238E27FC236}">
                <a16:creationId xmlns:a16="http://schemas.microsoft.com/office/drawing/2014/main" id="{BC393014-8471-5902-1C2A-5DD53C8FCAE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9520C77-393A-D13A-096E-62C63AD0D378}"/>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747666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CF2237-89F8-4366-B437-17CD71B3E9A1}"/>
              </a:ext>
            </a:extLst>
          </p:cNvPr>
          <p:cNvSpPr>
            <a:spLocks noGrp="1"/>
          </p:cNvSpPr>
          <p:nvPr>
            <p:ph type="title"/>
          </p:nvPr>
        </p:nvSpPr>
        <p:spPr>
          <a:xfrm>
            <a:off x="630238" y="342900"/>
            <a:ext cx="2949575" cy="120015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0CAA5A78-EF48-E430-FC21-4ED8BB582BBC}"/>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CF8646E-9E21-9781-EF97-AB104B1C88D9}"/>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F9AD866-B734-B56C-E027-47D895433F85}"/>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6" name="Espaço Reservado para Rodapé 5">
            <a:extLst>
              <a:ext uri="{FF2B5EF4-FFF2-40B4-BE49-F238E27FC236}">
                <a16:creationId xmlns:a16="http://schemas.microsoft.com/office/drawing/2014/main" id="{028C8680-B310-A5F9-03B3-D40EA8C73C0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ADD0488-CF80-D0BF-2263-E3D6F8225194}"/>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735842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30A328-60FE-CA03-5067-8A7FC35D17E3}"/>
              </a:ext>
            </a:extLst>
          </p:cNvPr>
          <p:cNvSpPr>
            <a:spLocks noGrp="1"/>
          </p:cNvSpPr>
          <p:nvPr>
            <p:ph type="title"/>
          </p:nvPr>
        </p:nvSpPr>
        <p:spPr>
          <a:xfrm>
            <a:off x="630238" y="342900"/>
            <a:ext cx="2949575" cy="120015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3B4B243-FC3E-43BD-8E21-B55885C15D28}"/>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5BCBD56-6BFB-B1E2-79D0-AF8F1FED2A18}"/>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F87C764-C5F1-F2DB-C9C3-11CFB8A65145}"/>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6" name="Espaço Reservado para Rodapé 5">
            <a:extLst>
              <a:ext uri="{FF2B5EF4-FFF2-40B4-BE49-F238E27FC236}">
                <a16:creationId xmlns:a16="http://schemas.microsoft.com/office/drawing/2014/main" id="{EAFD7D76-59D2-B39A-40BB-EE0696304B5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841CA55-E0C7-3708-2955-AE4627F48A5E}"/>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476802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2F7085-A0DB-A34C-70AB-F94537F346B8}"/>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2891FAD-78CE-1C37-80E9-7B4F6D77540E}"/>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07132C1-5E0A-6CCC-060F-AB40FD84B979}"/>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5" name="Espaço Reservado para Rodapé 4">
            <a:extLst>
              <a:ext uri="{FF2B5EF4-FFF2-40B4-BE49-F238E27FC236}">
                <a16:creationId xmlns:a16="http://schemas.microsoft.com/office/drawing/2014/main" id="{9948ADD7-3273-B43D-8D1B-DA4B1FE3CD4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5CBF0C1-E8DA-6DA7-5748-FD21F98AF5D2}"/>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705647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DDE2DDC-F04C-CD4A-EFE3-66D1FCE71E2E}"/>
              </a:ext>
            </a:extLst>
          </p:cNvPr>
          <p:cNvSpPr>
            <a:spLocks noGrp="1"/>
          </p:cNvSpPr>
          <p:nvPr>
            <p:ph type="title" orient="vert"/>
          </p:nvPr>
        </p:nvSpPr>
        <p:spPr>
          <a:xfrm>
            <a:off x="6543675" y="274638"/>
            <a:ext cx="1971675" cy="4357687"/>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B15760B-943D-141C-06BA-96DE44CAC8D3}"/>
              </a:ext>
            </a:extLst>
          </p:cNvPr>
          <p:cNvSpPr>
            <a:spLocks noGrp="1"/>
          </p:cNvSpPr>
          <p:nvPr>
            <p:ph type="body" orient="vert" idx="1"/>
          </p:nvPr>
        </p:nvSpPr>
        <p:spPr>
          <a:xfrm>
            <a:off x="628650" y="274638"/>
            <a:ext cx="5762625" cy="435768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BF415EE-3055-FC1F-27DD-FDCEA6D15CC0}"/>
              </a:ext>
            </a:extLst>
          </p:cNvPr>
          <p:cNvSpPr>
            <a:spLocks noGrp="1"/>
          </p:cNvSpPr>
          <p:nvPr>
            <p:ph type="dt" sz="half" idx="10"/>
          </p:nvPr>
        </p:nvSpPr>
        <p:spPr/>
        <p:txBody>
          <a:bodyPr/>
          <a:lstStyle/>
          <a:p>
            <a:fld id="{A8738CE5-6D60-4C45-A73F-448F172D6122}" type="datetimeFigureOut">
              <a:rPr lang="pt-BR" smtClean="0"/>
              <a:t>26/09/2024</a:t>
            </a:fld>
            <a:endParaRPr lang="pt-BR"/>
          </a:p>
        </p:txBody>
      </p:sp>
      <p:sp>
        <p:nvSpPr>
          <p:cNvPr id="5" name="Espaço Reservado para Rodapé 4">
            <a:extLst>
              <a:ext uri="{FF2B5EF4-FFF2-40B4-BE49-F238E27FC236}">
                <a16:creationId xmlns:a16="http://schemas.microsoft.com/office/drawing/2014/main" id="{6071ECCD-C563-5C1B-AB17-B1391A8C03C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E0A0DFC-9139-B2A1-BBDC-84414A8E6973}"/>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701841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48863C8-5EEF-9368-1388-C23BB2D62F72}"/>
              </a:ext>
            </a:extLst>
          </p:cNvPr>
          <p:cNvSpPr>
            <a:spLocks noGrp="1" noChangeArrowheads="1"/>
          </p:cNvSpPr>
          <p:nvPr>
            <p:ph type="title"/>
          </p:nvPr>
        </p:nvSpPr>
        <p:spPr bwMode="auto">
          <a:xfrm>
            <a:off x="152400" y="660400"/>
            <a:ext cx="86868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BR"/>
              <a:t>Click to edit Master title style</a:t>
            </a:r>
          </a:p>
        </p:txBody>
      </p:sp>
      <p:sp>
        <p:nvSpPr>
          <p:cNvPr id="2051" name="Rectangle 3">
            <a:extLst>
              <a:ext uri="{FF2B5EF4-FFF2-40B4-BE49-F238E27FC236}">
                <a16:creationId xmlns:a16="http://schemas.microsoft.com/office/drawing/2014/main" id="{8D9B8874-2DDC-916E-342D-28E484C3EDAB}"/>
              </a:ext>
            </a:extLst>
          </p:cNvPr>
          <p:cNvSpPr>
            <a:spLocks noGrp="1" noChangeArrowheads="1"/>
          </p:cNvSpPr>
          <p:nvPr>
            <p:ph type="body" idx="1"/>
          </p:nvPr>
        </p:nvSpPr>
        <p:spPr bwMode="auto">
          <a:xfrm>
            <a:off x="685800" y="1257300"/>
            <a:ext cx="7772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BR"/>
              <a:t>Click to edit Master text styles</a:t>
            </a:r>
          </a:p>
          <a:p>
            <a:pPr lvl="1"/>
            <a:r>
              <a:rPr lang="en-US" altLang="pt-BR"/>
              <a:t>Second level</a:t>
            </a:r>
          </a:p>
          <a:p>
            <a:pPr lvl="2"/>
            <a:r>
              <a:rPr lang="en-US" altLang="pt-BR"/>
              <a:t>Third level</a:t>
            </a:r>
          </a:p>
          <a:p>
            <a:pPr lvl="3"/>
            <a:r>
              <a:rPr lang="en-US" altLang="pt-BR"/>
              <a:t>Fourth level</a:t>
            </a:r>
          </a:p>
          <a:p>
            <a:pPr lvl="4"/>
            <a:r>
              <a:rPr lang="en-US" altLang="pt-BR"/>
              <a:t>Fifth level</a:t>
            </a:r>
          </a:p>
        </p:txBody>
      </p:sp>
      <p:sp>
        <p:nvSpPr>
          <p:cNvPr id="2" name="Rectangle 4">
            <a:extLst>
              <a:ext uri="{FF2B5EF4-FFF2-40B4-BE49-F238E27FC236}">
                <a16:creationId xmlns:a16="http://schemas.microsoft.com/office/drawing/2014/main" id="{82D1E968-1967-A147-507A-B5125D0828F2}"/>
              </a:ext>
            </a:extLst>
          </p:cNvPr>
          <p:cNvSpPr>
            <a:spLocks noGrp="1" noChangeArrowheads="1"/>
          </p:cNvSpPr>
          <p:nvPr>
            <p:ph type="dt" sz="half" idx="2"/>
          </p:nvPr>
        </p:nvSpPr>
        <p:spPr bwMode="auto">
          <a:xfrm>
            <a:off x="685800" y="44577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cs typeface="Geneva" charset="0"/>
              </a:defRPr>
            </a:lvl1pPr>
          </a:lstStyle>
          <a:p>
            <a:pPr>
              <a:defRPr/>
            </a:pPr>
            <a:endParaRPr lang="en-US"/>
          </a:p>
        </p:txBody>
      </p:sp>
      <p:sp>
        <p:nvSpPr>
          <p:cNvPr id="1029" name="Rectangle 5">
            <a:extLst>
              <a:ext uri="{FF2B5EF4-FFF2-40B4-BE49-F238E27FC236}">
                <a16:creationId xmlns:a16="http://schemas.microsoft.com/office/drawing/2014/main" id="{B74308AB-8E58-8840-1885-99232778EB8B}"/>
              </a:ext>
            </a:extLst>
          </p:cNvPr>
          <p:cNvSpPr>
            <a:spLocks noGrp="1" noChangeArrowheads="1"/>
          </p:cNvSpPr>
          <p:nvPr>
            <p:ph type="ftr" sz="quarter" idx="3"/>
          </p:nvPr>
        </p:nvSpPr>
        <p:spPr bwMode="auto">
          <a:xfrm>
            <a:off x="3124200" y="4457700"/>
            <a:ext cx="28956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cs typeface="Geneva" charset="0"/>
              </a:defRPr>
            </a:lvl1pPr>
          </a:lstStyle>
          <a:p>
            <a:pPr>
              <a:defRPr/>
            </a:pPr>
            <a:endParaRPr lang="en-US"/>
          </a:p>
        </p:txBody>
      </p:sp>
      <p:sp>
        <p:nvSpPr>
          <p:cNvPr id="1030" name="Rectangle 6">
            <a:extLst>
              <a:ext uri="{FF2B5EF4-FFF2-40B4-BE49-F238E27FC236}">
                <a16:creationId xmlns:a16="http://schemas.microsoft.com/office/drawing/2014/main" id="{608232CE-98B4-025B-B320-A126AAE49A41}"/>
              </a:ext>
            </a:extLst>
          </p:cNvPr>
          <p:cNvSpPr>
            <a:spLocks noGrp="1" noChangeArrowheads="1"/>
          </p:cNvSpPr>
          <p:nvPr>
            <p:ph type="sldNum" sz="quarter" idx="4"/>
          </p:nvPr>
        </p:nvSpPr>
        <p:spPr bwMode="auto">
          <a:xfrm>
            <a:off x="6553200" y="44577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290838B2-F220-A84F-8146-270F4283D5F7}" type="slidenum">
              <a:rPr lang="en-US" altLang="pt-BR"/>
              <a:pPr>
                <a:defRPr/>
              </a:pPr>
              <a:t>‹nº›</a:t>
            </a:fld>
            <a:endParaRPr lang="en-US" altLang="pt-BR"/>
          </a:p>
        </p:txBody>
      </p:sp>
      <p:sp>
        <p:nvSpPr>
          <p:cNvPr id="13319" name="CaixaDeTexto 3">
            <a:extLst>
              <a:ext uri="{FF2B5EF4-FFF2-40B4-BE49-F238E27FC236}">
                <a16:creationId xmlns:a16="http://schemas.microsoft.com/office/drawing/2014/main" id="{7674BF86-9E52-D454-8D3D-D5CAF596CB06}"/>
              </a:ext>
            </a:extLst>
          </p:cNvPr>
          <p:cNvSpPr txBox="1">
            <a:spLocks noChangeArrowheads="1"/>
          </p:cNvSpPr>
          <p:nvPr userDrawn="1"/>
        </p:nvSpPr>
        <p:spPr bwMode="auto">
          <a:xfrm>
            <a:off x="0" y="5006975"/>
            <a:ext cx="1857375" cy="136525"/>
          </a:xfrm>
          <a:prstGeom prst="rect">
            <a:avLst/>
          </a:prstGeom>
          <a:noFill/>
          <a:ln>
            <a:noFill/>
          </a:ln>
        </p:spPr>
        <p:txBody>
          <a:bodyPr lIns="0" tIns="0" rIns="0" b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defRPr/>
            </a:pPr>
            <a:r>
              <a:rPr lang="pt-BR" altLang="pt-BR" sz="900">
                <a:solidFill>
                  <a:srgbClr val="0078D7"/>
                </a:solidFill>
                <a:latin typeface="Rockwell" panose="02060603020205020403" pitchFamily="18" charset="0"/>
              </a:rPr>
              <a:t>Information Classification: General</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mj-cs"/>
        </a:defRPr>
      </a:lvl1pPr>
      <a:lvl2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2pPr>
      <a:lvl3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3pPr>
      <a:lvl4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4pPr>
      <a:lvl5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5pPr>
      <a:lvl6pPr marL="4572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6pPr>
      <a:lvl7pPr marL="9144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7pPr>
      <a:lvl8pPr marL="13716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8pPr>
      <a:lvl9pPr marL="18288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CB70D0E-932D-B99C-A8DA-E5C5C2ACA0E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F5AB2BD-74B8-DB8E-0E90-89896815B273}"/>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C90E7FF-1AC9-EB87-E6F7-273E85A94696}"/>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fld id="{A8738CE5-6D60-4C45-A73F-448F172D6122}" type="datetimeFigureOut">
              <a:rPr lang="pt-BR" smtClean="0"/>
              <a:t>26/09/2024</a:t>
            </a:fld>
            <a:endParaRPr lang="pt-BR"/>
          </a:p>
        </p:txBody>
      </p:sp>
      <p:sp>
        <p:nvSpPr>
          <p:cNvPr id="5" name="Espaço Reservado para Rodapé 4">
            <a:extLst>
              <a:ext uri="{FF2B5EF4-FFF2-40B4-BE49-F238E27FC236}">
                <a16:creationId xmlns:a16="http://schemas.microsoft.com/office/drawing/2014/main" id="{568DB303-CCE5-8C15-F4E3-14BD93072E24}"/>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2AF62FB-FA5F-45C4-E85B-3E2BDBCE95AC}"/>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17A8A7A7-E569-C645-8DE4-5C461E37A887}" type="slidenum">
              <a:rPr lang="pt-BR" smtClean="0"/>
              <a:t>‹nº›</a:t>
            </a:fld>
            <a:endParaRPr lang="pt-BR"/>
          </a:p>
        </p:txBody>
      </p:sp>
    </p:spTree>
    <p:extLst>
      <p:ext uri="{BB962C8B-B14F-4D97-AF65-F5344CB8AC3E}">
        <p14:creationId xmlns:p14="http://schemas.microsoft.com/office/powerpoint/2010/main" val="250169844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emf"/><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emf"/></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0.emf"/><Relationship Id="rId1" Type="http://schemas.openxmlformats.org/officeDocument/2006/relationships/slideLayout" Target="../slideLayouts/slideLayout13.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g"/><Relationship Id="rId1" Type="http://schemas.openxmlformats.org/officeDocument/2006/relationships/slideLayout" Target="../slideLayouts/slideLayout13.xml"/><Relationship Id="rId4" Type="http://schemas.openxmlformats.org/officeDocument/2006/relationships/hyperlink" Target="mailto:omauriciohernandez-bolsista@cepel.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1651C37-27C5-FB62-F738-B0AD79B7F075}"/>
              </a:ext>
            </a:extLst>
          </p:cNvPr>
          <p:cNvSpPr>
            <a:spLocks/>
          </p:cNvSpPr>
          <p:nvPr/>
        </p:nvSpPr>
        <p:spPr bwMode="auto">
          <a:xfrm>
            <a:off x="1682713" y="2283718"/>
            <a:ext cx="5778574"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ctr" eaLnBrk="1" hangingPunct="1">
              <a:buFontTx/>
              <a:buNone/>
            </a:pPr>
            <a:r>
              <a:rPr lang="en-US" altLang="pt-BR" sz="2800" b="1" dirty="0">
                <a:solidFill>
                  <a:schemeClr val="bg1"/>
                </a:solidFill>
                <a:ea typeface="MS PGothic" panose="020B0600070205080204" pitchFamily="34" charset="-128"/>
              </a:rPr>
              <a:t>Offshore wind plant optimization, from strategic planning to energy production maximization</a:t>
            </a:r>
          </a:p>
          <a:p>
            <a:pPr algn="ctr" eaLnBrk="1" hangingPunct="1">
              <a:buFontTx/>
              <a:buNone/>
            </a:pPr>
            <a:r>
              <a:rPr lang="en-US" altLang="pt-BR" sz="2000" b="1" dirty="0">
                <a:solidFill>
                  <a:schemeClr val="bg1"/>
                </a:solidFill>
                <a:ea typeface="MS PGothic" panose="020B0600070205080204" pitchFamily="34" charset="-128"/>
              </a:rPr>
              <a:t>2024</a:t>
            </a:r>
            <a:endParaRPr lang="en-US" altLang="pt-BR" sz="1800" b="1" dirty="0">
              <a:solidFill>
                <a:schemeClr val="bg1"/>
              </a:solidFill>
              <a:ea typeface="MS PGothic" panose="020B0600070205080204" pitchFamily="34" charset="-128"/>
            </a:endParaRPr>
          </a:p>
        </p:txBody>
      </p:sp>
      <p:pic>
        <p:nvPicPr>
          <p:cNvPr id="7" name="Imagem 6">
            <a:extLst>
              <a:ext uri="{FF2B5EF4-FFF2-40B4-BE49-F238E27FC236}">
                <a16:creationId xmlns:a16="http://schemas.microsoft.com/office/drawing/2014/main" id="{A101A181-7DCB-E9BF-C89A-77397F3A0827}"/>
              </a:ext>
            </a:extLst>
          </p:cNvPr>
          <p:cNvPicPr>
            <a:picLocks noChangeAspect="1"/>
          </p:cNvPicPr>
          <p:nvPr/>
        </p:nvPicPr>
        <p:blipFill>
          <a:blip r:embed="rId2"/>
          <a:stretch>
            <a:fillRect/>
          </a:stretch>
        </p:blipFill>
        <p:spPr>
          <a:xfrm>
            <a:off x="2654787" y="411510"/>
            <a:ext cx="3834426" cy="1533770"/>
          </a:xfrm>
          <a:prstGeom prst="rect">
            <a:avLst/>
          </a:prstGeom>
        </p:spPr>
      </p:pic>
    </p:spTree>
    <p:extLst>
      <p:ext uri="{BB962C8B-B14F-4D97-AF65-F5344CB8AC3E}">
        <p14:creationId xmlns:p14="http://schemas.microsoft.com/office/powerpoint/2010/main" val="124259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2">
            <a:extLst>
              <a:ext uri="{FF2B5EF4-FFF2-40B4-BE49-F238E27FC236}">
                <a16:creationId xmlns:a16="http://schemas.microsoft.com/office/drawing/2014/main" id="{AC4EB6BC-90AD-71C2-8A5F-8E71EAA09DC9}"/>
              </a:ext>
            </a:extLst>
          </p:cNvPr>
          <p:cNvSpPr>
            <a:spLocks/>
          </p:cNvSpPr>
          <p:nvPr/>
        </p:nvSpPr>
        <p:spPr bwMode="auto">
          <a:xfrm>
            <a:off x="838200" y="976388"/>
            <a:ext cx="74676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buFontTx/>
              <a:buNone/>
            </a:pPr>
            <a:r>
              <a:rPr lang="en-US" altLang="pt-BR" b="1" dirty="0">
                <a:solidFill>
                  <a:srgbClr val="32ADFF"/>
                </a:solidFill>
                <a:ea typeface="MS PGothic" panose="020B0600070205080204" pitchFamily="34" charset="-128"/>
              </a:rPr>
              <a:t>Offshore wind plant optimization, from strategic planning to energy production maximization</a:t>
            </a:r>
          </a:p>
        </p:txBody>
      </p:sp>
      <p:sp>
        <p:nvSpPr>
          <p:cNvPr id="4099" name="Subtitle 2">
            <a:extLst>
              <a:ext uri="{FF2B5EF4-FFF2-40B4-BE49-F238E27FC236}">
                <a16:creationId xmlns:a16="http://schemas.microsoft.com/office/drawing/2014/main" id="{B645C225-99AE-E9C9-F201-8A48132D7CBF}"/>
              </a:ext>
            </a:extLst>
          </p:cNvPr>
          <p:cNvSpPr txBox="1">
            <a:spLocks/>
          </p:cNvSpPr>
          <p:nvPr/>
        </p:nvSpPr>
        <p:spPr bwMode="auto">
          <a:xfrm>
            <a:off x="804274" y="3795736"/>
            <a:ext cx="7772400" cy="72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buFontTx/>
              <a:buNone/>
            </a:pPr>
            <a:r>
              <a:rPr lang="en-US" altLang="pt-BR" sz="1600" b="1" dirty="0">
                <a:solidFill>
                  <a:srgbClr val="595959"/>
                </a:solidFill>
                <a:ea typeface="MS PGothic" panose="020B0600070205080204" pitchFamily="34" charset="-128"/>
              </a:rPr>
              <a:t>Mauricio Hernández, D.Sc. – </a:t>
            </a:r>
            <a:r>
              <a:rPr lang="en-US" altLang="pt-BR" sz="1600" b="1" dirty="0" err="1">
                <a:solidFill>
                  <a:srgbClr val="595959"/>
                </a:solidFill>
                <a:ea typeface="MS PGothic" panose="020B0600070205080204" pitchFamily="34" charset="-128"/>
              </a:rPr>
              <a:t>CEPEL</a:t>
            </a:r>
            <a:r>
              <a:rPr lang="en-US" altLang="pt-BR" sz="1600" b="1" dirty="0">
                <a:solidFill>
                  <a:srgbClr val="595959"/>
                </a:solidFill>
                <a:ea typeface="MS PGothic" panose="020B0600070205080204" pitchFamily="34" charset="-128"/>
              </a:rPr>
              <a:t>, </a:t>
            </a:r>
            <a:r>
              <a:rPr lang="en-US" altLang="pt-BR" sz="1600" b="1" dirty="0" err="1">
                <a:solidFill>
                  <a:srgbClr val="595959"/>
                </a:solidFill>
                <a:ea typeface="MS PGothic" panose="020B0600070205080204" pitchFamily="34" charset="-128"/>
              </a:rPr>
              <a:t>Eletrobras</a:t>
            </a:r>
            <a:endParaRPr lang="en-US" altLang="pt-BR" sz="1600" b="1" dirty="0">
              <a:solidFill>
                <a:srgbClr val="595959"/>
              </a:solidFill>
              <a:ea typeface="MS PGothic" panose="020B0600070205080204" pitchFamily="34" charset="-128"/>
            </a:endParaRPr>
          </a:p>
          <a:p>
            <a:pPr eaLnBrk="1" hangingPunct="1">
              <a:buFontTx/>
              <a:buNone/>
            </a:pPr>
            <a:r>
              <a:rPr lang="en-US" altLang="pt-BR" sz="1600" dirty="0">
                <a:solidFill>
                  <a:srgbClr val="595959"/>
                </a:solidFill>
                <a:ea typeface="MS PGothic" panose="020B0600070205080204" pitchFamily="34" charset="-128"/>
              </a:rPr>
              <a:t>Postdoctoral researcher at PUC-Rio</a:t>
            </a:r>
          </a:p>
          <a:p>
            <a:pPr algn="ctr" eaLnBrk="1" hangingPunct="1">
              <a:spcBef>
                <a:spcPts val="1200"/>
              </a:spcBef>
              <a:buFontTx/>
              <a:buNone/>
            </a:pPr>
            <a:r>
              <a:rPr lang="en-US" altLang="pt-BR" sz="1600" b="1" dirty="0">
                <a:solidFill>
                  <a:srgbClr val="595959"/>
                </a:solidFill>
                <a:ea typeface="MS PGothic" panose="020B0600070205080204" pitchFamily="34" charset="-128"/>
              </a:rPr>
              <a:t>October 1st, 2024</a:t>
            </a:r>
          </a:p>
        </p:txBody>
      </p:sp>
      <p:pic>
        <p:nvPicPr>
          <p:cNvPr id="2" name="Imagem 1">
            <a:extLst>
              <a:ext uri="{FF2B5EF4-FFF2-40B4-BE49-F238E27FC236}">
                <a16:creationId xmlns:a16="http://schemas.microsoft.com/office/drawing/2014/main" id="{F01BFA57-F956-E94F-F666-5B88466F7219}"/>
              </a:ext>
            </a:extLst>
          </p:cNvPr>
          <p:cNvPicPr>
            <a:picLocks noChangeAspect="1"/>
          </p:cNvPicPr>
          <p:nvPr/>
        </p:nvPicPr>
        <p:blipFill>
          <a:blip r:embed="rId2"/>
          <a:stretch>
            <a:fillRect/>
          </a:stretch>
        </p:blipFill>
        <p:spPr>
          <a:xfrm>
            <a:off x="179512" y="118300"/>
            <a:ext cx="1249524" cy="499810"/>
          </a:xfrm>
          <a:prstGeom prst="rect">
            <a:avLst/>
          </a:prstGeom>
        </p:spPr>
      </p:pic>
      <p:cxnSp>
        <p:nvCxnSpPr>
          <p:cNvPr id="4" name="Conector Reto 3">
            <a:extLst>
              <a:ext uri="{FF2B5EF4-FFF2-40B4-BE49-F238E27FC236}">
                <a16:creationId xmlns:a16="http://schemas.microsoft.com/office/drawing/2014/main" id="{1CC9EC86-3AA5-910A-259F-A8ABE80C97CF}"/>
              </a:ext>
            </a:extLst>
          </p:cNvPr>
          <p:cNvCxnSpPr>
            <a:cxnSpLocks/>
          </p:cNvCxnSpPr>
          <p:nvPr/>
        </p:nvCxnSpPr>
        <p:spPr>
          <a:xfrm flipH="1">
            <a:off x="-396552" y="3579862"/>
            <a:ext cx="9007152" cy="0"/>
          </a:xfrm>
          <a:prstGeom prst="line">
            <a:avLst/>
          </a:prstGeom>
          <a:ln w="12700">
            <a:solidFill>
              <a:srgbClr val="32ADFF"/>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descr="Grupo de pessoas posando para foto&#10;&#10;Descrição gerada automaticamente">
            <a:extLst>
              <a:ext uri="{FF2B5EF4-FFF2-40B4-BE49-F238E27FC236}">
                <a16:creationId xmlns:a16="http://schemas.microsoft.com/office/drawing/2014/main" id="{5DCE16A0-C9C3-8353-6BB9-EBA91C1AB2E0}"/>
              </a:ext>
            </a:extLst>
          </p:cNvPr>
          <p:cNvPicPr>
            <a:picLocks noChangeAspect="1"/>
          </p:cNvPicPr>
          <p:nvPr/>
        </p:nvPicPr>
        <p:blipFill>
          <a:blip r:embed="rId2"/>
          <a:srcRect l="29352" t="17958" r="59686" b="66236"/>
          <a:stretch/>
        </p:blipFill>
        <p:spPr>
          <a:xfrm>
            <a:off x="5234490" y="1864951"/>
            <a:ext cx="815508" cy="813029"/>
          </a:xfrm>
          <a:prstGeom prst="rect">
            <a:avLst/>
          </a:prstGeom>
        </p:spPr>
      </p:pic>
      <p:pic>
        <p:nvPicPr>
          <p:cNvPr id="2070" name="Picture 22">
            <a:extLst>
              <a:ext uri="{FF2B5EF4-FFF2-40B4-BE49-F238E27FC236}">
                <a16:creationId xmlns:a16="http://schemas.microsoft.com/office/drawing/2014/main" id="{2BF43596-9247-A567-AF9F-CD84224B58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54" r="4454" b="12230"/>
          <a:stretch/>
        </p:blipFill>
        <p:spPr bwMode="auto">
          <a:xfrm>
            <a:off x="1331639" y="1656817"/>
            <a:ext cx="914399" cy="91493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DB148E9D-6F1E-B2F7-1FD1-C1977D20E3E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8110" t="18603" r="20926" b="65355"/>
          <a:stretch/>
        </p:blipFill>
        <p:spPr bwMode="auto">
          <a:xfrm>
            <a:off x="5220345" y="3700298"/>
            <a:ext cx="831273" cy="84106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preview">
            <a:extLst>
              <a:ext uri="{FF2B5EF4-FFF2-40B4-BE49-F238E27FC236}">
                <a16:creationId xmlns:a16="http://schemas.microsoft.com/office/drawing/2014/main" id="{CE0A7A8D-77F0-A9C2-108C-4E9CA6C88E8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442" t="18353" r="1373" b="17896"/>
          <a:stretch/>
        </p:blipFill>
        <p:spPr bwMode="auto">
          <a:xfrm>
            <a:off x="5220071" y="2787773"/>
            <a:ext cx="815512" cy="8155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preview">
            <a:extLst>
              <a:ext uri="{FF2B5EF4-FFF2-40B4-BE49-F238E27FC236}">
                <a16:creationId xmlns:a16="http://schemas.microsoft.com/office/drawing/2014/main" id="{72C7D76F-DA04-E226-6C01-41623D631ED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3268" b="8168"/>
          <a:stretch/>
        </p:blipFill>
        <p:spPr bwMode="auto">
          <a:xfrm>
            <a:off x="1331639" y="2715766"/>
            <a:ext cx="914400" cy="92367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preview">
            <a:extLst>
              <a:ext uri="{FF2B5EF4-FFF2-40B4-BE49-F238E27FC236}">
                <a16:creationId xmlns:a16="http://schemas.microsoft.com/office/drawing/2014/main" id="{CE730EAA-4DC3-5102-DB2A-14D1C949D2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1640" y="3770734"/>
            <a:ext cx="914400"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Agrupar 1">
            <a:extLst>
              <a:ext uri="{FF2B5EF4-FFF2-40B4-BE49-F238E27FC236}">
                <a16:creationId xmlns:a16="http://schemas.microsoft.com/office/drawing/2014/main" id="{891F35A3-3547-BD2B-6973-DBC827FFE8C2}"/>
              </a:ext>
            </a:extLst>
          </p:cNvPr>
          <p:cNvGrpSpPr/>
          <p:nvPr/>
        </p:nvGrpSpPr>
        <p:grpSpPr>
          <a:xfrm>
            <a:off x="1331640" y="1652711"/>
            <a:ext cx="3133277" cy="919039"/>
            <a:chOff x="540547" y="1652711"/>
            <a:chExt cx="3133277" cy="919039"/>
          </a:xfrm>
        </p:grpSpPr>
        <p:sp>
          <p:nvSpPr>
            <p:cNvPr id="3" name="Rectangle 2">
              <a:extLst>
                <a:ext uri="{FF2B5EF4-FFF2-40B4-BE49-F238E27FC236}">
                  <a16:creationId xmlns:a16="http://schemas.microsoft.com/office/drawing/2014/main" id="{8025BF8E-F1AB-F812-EA94-D7BB00FAA763}"/>
                </a:ext>
              </a:extLst>
            </p:cNvPr>
            <p:cNvSpPr>
              <a:spLocks noChangeAspect="1"/>
            </p:cNvSpPr>
            <p:nvPr/>
          </p:nvSpPr>
          <p:spPr bwMode="auto">
            <a:xfrm>
              <a:off x="540547" y="1652711"/>
              <a:ext cx="914400" cy="914400"/>
            </a:xfrm>
            <a:prstGeom prst="rect">
              <a:avLst/>
            </a:prstGeom>
            <a:no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
          <p:nvSpPr>
            <p:cNvPr id="9219" name="TextBox 4">
              <a:extLst>
                <a:ext uri="{FF2B5EF4-FFF2-40B4-BE49-F238E27FC236}">
                  <a16:creationId xmlns:a16="http://schemas.microsoft.com/office/drawing/2014/main" id="{F4811F46-629D-E2A1-5849-682B76C37DDC}"/>
                </a:ext>
              </a:extLst>
            </p:cNvPr>
            <p:cNvSpPr txBox="1">
              <a:spLocks noChangeArrowheads="1"/>
            </p:cNvSpPr>
            <p:nvPr/>
          </p:nvSpPr>
          <p:spPr bwMode="auto">
            <a:xfrm>
              <a:off x="1454947" y="1709976"/>
              <a:ext cx="221887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000" b="1" dirty="0">
                  <a:solidFill>
                    <a:srgbClr val="32ADFF"/>
                  </a:solidFill>
                  <a:ea typeface="MS PGothic" panose="020B0600070205080204" pitchFamily="34" charset="-128"/>
                </a:rPr>
                <a:t>Katia Garcia, D.Sc.</a:t>
              </a:r>
            </a:p>
            <a:p>
              <a:pPr>
                <a:spcBef>
                  <a:spcPct val="0"/>
                </a:spcBef>
                <a:buFontTx/>
                <a:buNone/>
              </a:pPr>
              <a:r>
                <a:rPr lang="en-US" altLang="pt-BR" sz="1000" dirty="0">
                  <a:solidFill>
                    <a:srgbClr val="32ADFF"/>
                  </a:solidFill>
                  <a:ea typeface="MS PGothic" panose="020B0600070205080204" pitchFamily="34" charset="-128"/>
                </a:rPr>
                <a:t>Head of Department of </a:t>
              </a:r>
            </a:p>
            <a:p>
              <a:pPr>
                <a:spcBef>
                  <a:spcPct val="0"/>
                </a:spcBef>
                <a:buFontTx/>
                <a:buNone/>
              </a:pPr>
              <a:r>
                <a:rPr lang="en-US" altLang="pt-BR" sz="1000" dirty="0">
                  <a:solidFill>
                    <a:srgbClr val="32ADFF"/>
                  </a:solidFill>
                  <a:ea typeface="MS PGothic" panose="020B0600070205080204" pitchFamily="34" charset="-128"/>
                </a:rPr>
                <a:t>Energy Transition and Sustainability</a:t>
              </a:r>
              <a:endParaRPr lang="en-US" altLang="pt-BR" sz="1000" dirty="0">
                <a:solidFill>
                  <a:srgbClr val="32ADFF"/>
                </a:solidFill>
                <a:highlight>
                  <a:srgbClr val="FFFF00"/>
                </a:highlight>
                <a:ea typeface="MS PGothic" panose="020B0600070205080204" pitchFamily="34" charset="-128"/>
              </a:endParaRPr>
            </a:p>
            <a:p>
              <a:pPr>
                <a:spcBef>
                  <a:spcPct val="0"/>
                </a:spcBef>
                <a:buFontTx/>
                <a:buNone/>
              </a:pPr>
              <a:r>
                <a:rPr lang="pt-BR" altLang="pt-BR" sz="1000" dirty="0">
                  <a:solidFill>
                    <a:schemeClr val="tx1">
                      <a:lumMod val="75000"/>
                      <a:lumOff val="25000"/>
                    </a:schemeClr>
                  </a:solidFill>
                  <a:ea typeface="MS PGothic" panose="020B0600070205080204" pitchFamily="34" charset="-128"/>
                </a:rPr>
                <a:t>CEPEL, Eletrobras</a:t>
              </a:r>
            </a:p>
            <a:p>
              <a:pPr>
                <a:spcBef>
                  <a:spcPct val="0"/>
                </a:spcBef>
                <a:buFontTx/>
                <a:buNone/>
              </a:pPr>
              <a:r>
                <a:rPr lang="pt-BR" altLang="pt-BR" sz="1000" i="1" dirty="0">
                  <a:solidFill>
                    <a:schemeClr val="tx1">
                      <a:lumMod val="75000"/>
                      <a:lumOff val="25000"/>
                    </a:schemeClr>
                  </a:solidFill>
                  <a:ea typeface="MS PGothic" panose="020B0600070205080204" pitchFamily="34" charset="-128"/>
                </a:rPr>
                <a:t>garciak@cepel.br</a:t>
              </a:r>
              <a:endParaRPr lang="en-US" altLang="pt-BR" sz="1000" i="1" dirty="0">
                <a:solidFill>
                  <a:schemeClr val="tx1">
                    <a:lumMod val="75000"/>
                    <a:lumOff val="25000"/>
                  </a:schemeClr>
                </a:solidFill>
                <a:ea typeface="MS PGothic" panose="020B0600070205080204" pitchFamily="34" charset="-128"/>
              </a:endParaRPr>
            </a:p>
          </p:txBody>
        </p:sp>
      </p:grpSp>
      <p:sp>
        <p:nvSpPr>
          <p:cNvPr id="4" name="Retângulo Arredondado 3">
            <a:extLst>
              <a:ext uri="{FF2B5EF4-FFF2-40B4-BE49-F238E27FC236}">
                <a16:creationId xmlns:a16="http://schemas.microsoft.com/office/drawing/2014/main" id="{710889E7-5392-7F65-553A-405C53540063}"/>
              </a:ext>
            </a:extLst>
          </p:cNvPr>
          <p:cNvSpPr/>
          <p:nvPr/>
        </p:nvSpPr>
        <p:spPr>
          <a:xfrm>
            <a:off x="-293913" y="915566"/>
            <a:ext cx="4001817"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en-US" b="1" dirty="0">
                <a:latin typeface="Arial" panose="020B0604020202020204" pitchFamily="34" charset="0"/>
                <a:cs typeface="Arial" panose="020B0604020202020204" pitchFamily="34" charset="0"/>
              </a:rPr>
              <a:t>Offshore wind team</a:t>
            </a:r>
          </a:p>
        </p:txBody>
      </p:sp>
      <p:pic>
        <p:nvPicPr>
          <p:cNvPr id="6" name="Imagem 5">
            <a:extLst>
              <a:ext uri="{FF2B5EF4-FFF2-40B4-BE49-F238E27FC236}">
                <a16:creationId xmlns:a16="http://schemas.microsoft.com/office/drawing/2014/main" id="{593339BE-692E-763E-84FB-A0BC1938D4A7}"/>
              </a:ext>
            </a:extLst>
          </p:cNvPr>
          <p:cNvPicPr>
            <a:picLocks noChangeAspect="1"/>
          </p:cNvPicPr>
          <p:nvPr/>
        </p:nvPicPr>
        <p:blipFill>
          <a:blip r:embed="rId8"/>
          <a:stretch>
            <a:fillRect/>
          </a:stretch>
        </p:blipFill>
        <p:spPr>
          <a:xfrm>
            <a:off x="179512" y="118300"/>
            <a:ext cx="1249524" cy="499810"/>
          </a:xfrm>
          <a:prstGeom prst="rect">
            <a:avLst/>
          </a:prstGeom>
        </p:spPr>
      </p:pic>
      <p:grpSp>
        <p:nvGrpSpPr>
          <p:cNvPr id="5" name="Agrupar 4">
            <a:extLst>
              <a:ext uri="{FF2B5EF4-FFF2-40B4-BE49-F238E27FC236}">
                <a16:creationId xmlns:a16="http://schemas.microsoft.com/office/drawing/2014/main" id="{1FC4FBF8-EDAD-C815-84A3-5FC604599122}"/>
              </a:ext>
            </a:extLst>
          </p:cNvPr>
          <p:cNvGrpSpPr/>
          <p:nvPr/>
        </p:nvGrpSpPr>
        <p:grpSpPr>
          <a:xfrm>
            <a:off x="1331640" y="2715766"/>
            <a:ext cx="2524136" cy="923679"/>
            <a:chOff x="540547" y="1652711"/>
            <a:chExt cx="2524136" cy="923679"/>
          </a:xfrm>
        </p:grpSpPr>
        <p:sp>
          <p:nvSpPr>
            <p:cNvPr id="9" name="Rectangle 2">
              <a:extLst>
                <a:ext uri="{FF2B5EF4-FFF2-40B4-BE49-F238E27FC236}">
                  <a16:creationId xmlns:a16="http://schemas.microsoft.com/office/drawing/2014/main" id="{C62B8EB8-A9F0-931A-E835-9DC1E71B967A}"/>
                </a:ext>
              </a:extLst>
            </p:cNvPr>
            <p:cNvSpPr>
              <a:spLocks noChangeAspect="1"/>
            </p:cNvSpPr>
            <p:nvPr/>
          </p:nvSpPr>
          <p:spPr bwMode="auto">
            <a:xfrm>
              <a:off x="540547" y="1652711"/>
              <a:ext cx="914400" cy="914400"/>
            </a:xfrm>
            <a:prstGeom prst="rect">
              <a:avLst/>
            </a:prstGeom>
            <a:no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
          <p:nvSpPr>
            <p:cNvPr id="10" name="TextBox 4">
              <a:extLst>
                <a:ext uri="{FF2B5EF4-FFF2-40B4-BE49-F238E27FC236}">
                  <a16:creationId xmlns:a16="http://schemas.microsoft.com/office/drawing/2014/main" id="{2A317489-92E2-26E9-A455-3F406BCC0D78}"/>
                </a:ext>
              </a:extLst>
            </p:cNvPr>
            <p:cNvSpPr txBox="1">
              <a:spLocks noChangeArrowheads="1"/>
            </p:cNvSpPr>
            <p:nvPr/>
          </p:nvSpPr>
          <p:spPr bwMode="auto">
            <a:xfrm>
              <a:off x="1454947" y="1868504"/>
              <a:ext cx="16097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000" b="1" dirty="0">
                  <a:solidFill>
                    <a:srgbClr val="32ADFF"/>
                  </a:solidFill>
                  <a:ea typeface="MS PGothic" panose="020B0600070205080204" pitchFamily="34" charset="-128"/>
                </a:rPr>
                <a:t>Vanessa Guedes, D.Sc.</a:t>
              </a:r>
            </a:p>
            <a:p>
              <a:pPr>
                <a:spcBef>
                  <a:spcPct val="0"/>
                </a:spcBef>
                <a:buFontTx/>
                <a:buNone/>
              </a:pPr>
              <a:r>
                <a:rPr lang="en-US" altLang="pt-BR" sz="1000" dirty="0">
                  <a:solidFill>
                    <a:srgbClr val="32ADFF"/>
                  </a:solidFill>
                  <a:ea typeface="MS PGothic" panose="020B0600070205080204" pitchFamily="34" charset="-128"/>
                </a:rPr>
                <a:t>Wind energy team leader</a:t>
              </a:r>
            </a:p>
            <a:p>
              <a:pPr>
                <a:spcBef>
                  <a:spcPct val="0"/>
                </a:spcBef>
                <a:buFontTx/>
                <a:buNone/>
              </a:pPr>
              <a:r>
                <a:rPr lang="pt-BR" altLang="pt-BR" sz="1000" dirty="0">
                  <a:solidFill>
                    <a:schemeClr val="tx1">
                      <a:lumMod val="75000"/>
                      <a:lumOff val="25000"/>
                    </a:schemeClr>
                  </a:solidFill>
                  <a:ea typeface="MS PGothic" panose="020B0600070205080204" pitchFamily="34" charset="-128"/>
                </a:rPr>
                <a:t>CEPEL, Eletrobras</a:t>
              </a:r>
            </a:p>
            <a:p>
              <a:pPr>
                <a:spcBef>
                  <a:spcPct val="0"/>
                </a:spcBef>
                <a:buFontTx/>
                <a:buNone/>
              </a:pPr>
              <a:r>
                <a:rPr lang="pt-BR" altLang="pt-BR" sz="1000" i="1" dirty="0">
                  <a:solidFill>
                    <a:schemeClr val="tx1">
                      <a:lumMod val="75000"/>
                      <a:lumOff val="25000"/>
                    </a:schemeClr>
                  </a:solidFill>
                  <a:ea typeface="MS PGothic" panose="020B0600070205080204" pitchFamily="34" charset="-128"/>
                </a:rPr>
                <a:t>vanessag@cepel.br</a:t>
              </a:r>
              <a:endParaRPr lang="en-US" altLang="pt-BR" sz="1000" i="1" dirty="0">
                <a:solidFill>
                  <a:schemeClr val="tx1">
                    <a:lumMod val="75000"/>
                    <a:lumOff val="25000"/>
                  </a:schemeClr>
                </a:solidFill>
                <a:ea typeface="MS PGothic" panose="020B0600070205080204" pitchFamily="34" charset="-128"/>
              </a:endParaRPr>
            </a:p>
          </p:txBody>
        </p:sp>
      </p:grpSp>
      <p:grpSp>
        <p:nvGrpSpPr>
          <p:cNvPr id="11" name="Agrupar 10">
            <a:extLst>
              <a:ext uri="{FF2B5EF4-FFF2-40B4-BE49-F238E27FC236}">
                <a16:creationId xmlns:a16="http://schemas.microsoft.com/office/drawing/2014/main" id="{4D6004E0-477F-0980-8383-D091DC651973}"/>
              </a:ext>
            </a:extLst>
          </p:cNvPr>
          <p:cNvGrpSpPr/>
          <p:nvPr/>
        </p:nvGrpSpPr>
        <p:grpSpPr>
          <a:xfrm>
            <a:off x="1331640" y="3763634"/>
            <a:ext cx="2334982" cy="923679"/>
            <a:chOff x="540547" y="1652711"/>
            <a:chExt cx="2334982" cy="923679"/>
          </a:xfrm>
        </p:grpSpPr>
        <p:sp>
          <p:nvSpPr>
            <p:cNvPr id="13" name="Rectangle 2">
              <a:extLst>
                <a:ext uri="{FF2B5EF4-FFF2-40B4-BE49-F238E27FC236}">
                  <a16:creationId xmlns:a16="http://schemas.microsoft.com/office/drawing/2014/main" id="{8E6E77AD-C4A1-9DE5-F176-BC55743D204B}"/>
                </a:ext>
              </a:extLst>
            </p:cNvPr>
            <p:cNvSpPr>
              <a:spLocks noChangeAspect="1"/>
            </p:cNvSpPr>
            <p:nvPr/>
          </p:nvSpPr>
          <p:spPr bwMode="auto">
            <a:xfrm>
              <a:off x="540547" y="1652711"/>
              <a:ext cx="914400" cy="914400"/>
            </a:xfrm>
            <a:prstGeom prst="rect">
              <a:avLst/>
            </a:prstGeom>
            <a:no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
          <p:nvSpPr>
            <p:cNvPr id="14" name="TextBox 4">
              <a:extLst>
                <a:ext uri="{FF2B5EF4-FFF2-40B4-BE49-F238E27FC236}">
                  <a16:creationId xmlns:a16="http://schemas.microsoft.com/office/drawing/2014/main" id="{2115DA70-50B2-A2A3-A4B6-B64DD7CF2F50}"/>
                </a:ext>
              </a:extLst>
            </p:cNvPr>
            <p:cNvSpPr txBox="1">
              <a:spLocks noChangeArrowheads="1"/>
            </p:cNvSpPr>
            <p:nvPr/>
          </p:nvSpPr>
          <p:spPr bwMode="auto">
            <a:xfrm>
              <a:off x="1454947" y="1868504"/>
              <a:ext cx="142058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000" b="1" dirty="0">
                  <a:solidFill>
                    <a:srgbClr val="32ADFF"/>
                  </a:solidFill>
                  <a:ea typeface="MS PGothic" panose="020B0600070205080204" pitchFamily="34" charset="-128"/>
                </a:rPr>
                <a:t>Ricardo Dutra, D.Sc.</a:t>
              </a:r>
            </a:p>
            <a:p>
              <a:pPr>
                <a:spcBef>
                  <a:spcPct val="0"/>
                </a:spcBef>
                <a:buFontTx/>
                <a:buNone/>
              </a:pPr>
              <a:r>
                <a:rPr lang="en-US" altLang="pt-BR" sz="1000" dirty="0">
                  <a:solidFill>
                    <a:srgbClr val="32ADFF"/>
                  </a:solidFill>
                  <a:ea typeface="MS PGothic" panose="020B0600070205080204" pitchFamily="34" charset="-128"/>
                </a:rPr>
                <a:t>Wind energy expert</a:t>
              </a:r>
            </a:p>
            <a:p>
              <a:pPr>
                <a:spcBef>
                  <a:spcPct val="0"/>
                </a:spcBef>
                <a:buFontTx/>
                <a:buNone/>
              </a:pPr>
              <a:r>
                <a:rPr lang="pt-BR" altLang="pt-BR" sz="1000" dirty="0">
                  <a:solidFill>
                    <a:schemeClr val="tx1">
                      <a:lumMod val="75000"/>
                      <a:lumOff val="25000"/>
                    </a:schemeClr>
                  </a:solidFill>
                  <a:ea typeface="MS PGothic" panose="020B0600070205080204" pitchFamily="34" charset="-128"/>
                </a:rPr>
                <a:t>CEPEL, Eletrobras</a:t>
              </a:r>
            </a:p>
            <a:p>
              <a:pPr>
                <a:spcBef>
                  <a:spcPct val="0"/>
                </a:spcBef>
                <a:buFontTx/>
                <a:buNone/>
              </a:pPr>
              <a:r>
                <a:rPr lang="pt-BR" altLang="pt-BR" sz="1000" i="1" dirty="0">
                  <a:solidFill>
                    <a:schemeClr val="tx1">
                      <a:lumMod val="75000"/>
                      <a:lumOff val="25000"/>
                    </a:schemeClr>
                  </a:solidFill>
                  <a:ea typeface="MS PGothic" panose="020B0600070205080204" pitchFamily="34" charset="-128"/>
                </a:rPr>
                <a:t>dutra@cepel.br</a:t>
              </a:r>
              <a:endParaRPr lang="en-US" altLang="pt-BR" sz="1000" i="1" dirty="0">
                <a:solidFill>
                  <a:schemeClr val="tx1">
                    <a:lumMod val="75000"/>
                    <a:lumOff val="25000"/>
                  </a:schemeClr>
                </a:solidFill>
                <a:ea typeface="MS PGothic" panose="020B0600070205080204" pitchFamily="34" charset="-128"/>
              </a:endParaRPr>
            </a:p>
          </p:txBody>
        </p:sp>
      </p:grpSp>
      <p:grpSp>
        <p:nvGrpSpPr>
          <p:cNvPr id="15" name="Agrupar 14">
            <a:extLst>
              <a:ext uri="{FF2B5EF4-FFF2-40B4-BE49-F238E27FC236}">
                <a16:creationId xmlns:a16="http://schemas.microsoft.com/office/drawing/2014/main" id="{EDA78D5A-6F15-3514-D398-2EF7635FE867}"/>
              </a:ext>
            </a:extLst>
          </p:cNvPr>
          <p:cNvGrpSpPr>
            <a:grpSpLocks noChangeAspect="1"/>
          </p:cNvGrpSpPr>
          <p:nvPr/>
        </p:nvGrpSpPr>
        <p:grpSpPr>
          <a:xfrm>
            <a:off x="5234489" y="937168"/>
            <a:ext cx="3995100" cy="971131"/>
            <a:chOff x="540547" y="1652711"/>
            <a:chExt cx="4479549" cy="1088891"/>
          </a:xfrm>
        </p:grpSpPr>
        <p:pic>
          <p:nvPicPr>
            <p:cNvPr id="16" name="Imagem 15" descr="Homem de óculos e blusa azul&#10;&#10;Descrição gerada automaticamente">
              <a:extLst>
                <a:ext uri="{FF2B5EF4-FFF2-40B4-BE49-F238E27FC236}">
                  <a16:creationId xmlns:a16="http://schemas.microsoft.com/office/drawing/2014/main" id="{F3666F37-AC5D-0C4D-C4E7-5DE8A4F190C5}"/>
                </a:ext>
              </a:extLst>
            </p:cNvPr>
            <p:cNvPicPr>
              <a:picLocks noChangeAspect="1"/>
            </p:cNvPicPr>
            <p:nvPr/>
          </p:nvPicPr>
          <p:blipFill>
            <a:blip r:embed="rId9"/>
            <a:stretch>
              <a:fillRect/>
            </a:stretch>
          </p:blipFill>
          <p:spPr>
            <a:xfrm>
              <a:off x="540547" y="1652711"/>
              <a:ext cx="914400" cy="914400"/>
            </a:xfrm>
            <a:prstGeom prst="rect">
              <a:avLst/>
            </a:prstGeom>
          </p:spPr>
        </p:pic>
        <p:sp>
          <p:nvSpPr>
            <p:cNvPr id="17" name="Rectangle 2">
              <a:extLst>
                <a:ext uri="{FF2B5EF4-FFF2-40B4-BE49-F238E27FC236}">
                  <a16:creationId xmlns:a16="http://schemas.microsoft.com/office/drawing/2014/main" id="{2EF02831-1D5F-C395-E3B8-65F650DCC693}"/>
                </a:ext>
              </a:extLst>
            </p:cNvPr>
            <p:cNvSpPr>
              <a:spLocks noChangeAspect="1"/>
            </p:cNvSpPr>
            <p:nvPr/>
          </p:nvSpPr>
          <p:spPr bwMode="auto">
            <a:xfrm>
              <a:off x="540547" y="1652711"/>
              <a:ext cx="914400" cy="914400"/>
            </a:xfrm>
            <a:prstGeom prst="rect">
              <a:avLst/>
            </a:prstGeom>
            <a:no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
          <p:nvSpPr>
            <p:cNvPr id="18" name="TextBox 4">
              <a:extLst>
                <a:ext uri="{FF2B5EF4-FFF2-40B4-BE49-F238E27FC236}">
                  <a16:creationId xmlns:a16="http://schemas.microsoft.com/office/drawing/2014/main" id="{788CF407-4061-8D65-11A9-ABA70C7022F0}"/>
                </a:ext>
              </a:extLst>
            </p:cNvPr>
            <p:cNvSpPr txBox="1">
              <a:spLocks noChangeArrowheads="1"/>
            </p:cNvSpPr>
            <p:nvPr/>
          </p:nvSpPr>
          <p:spPr bwMode="auto">
            <a:xfrm>
              <a:off x="1454947" y="1868504"/>
              <a:ext cx="3565149" cy="873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000" b="1" dirty="0">
                  <a:solidFill>
                    <a:srgbClr val="32ADFF"/>
                  </a:solidFill>
                  <a:ea typeface="MS PGothic" panose="020B0600070205080204" pitchFamily="34" charset="-128"/>
                </a:rPr>
                <a:t>Mauricio Hernández, D.Sc.</a:t>
              </a:r>
            </a:p>
            <a:p>
              <a:pPr>
                <a:spcBef>
                  <a:spcPct val="0"/>
                </a:spcBef>
                <a:buFontTx/>
                <a:buNone/>
              </a:pPr>
              <a:r>
                <a:rPr lang="en-US" altLang="pt-BR" sz="1000" dirty="0">
                  <a:solidFill>
                    <a:srgbClr val="32ADFF"/>
                  </a:solidFill>
                  <a:ea typeface="MS PGothic" panose="020B0600070205080204" pitchFamily="34" charset="-128"/>
                </a:rPr>
                <a:t>Offshore wind planning and sustainability expert</a:t>
              </a:r>
            </a:p>
            <a:p>
              <a:pPr>
                <a:spcBef>
                  <a:spcPct val="0"/>
                </a:spcBef>
                <a:buFontTx/>
                <a:buNone/>
              </a:pPr>
              <a:r>
                <a:rPr lang="pt-BR" altLang="pt-BR" sz="1000" dirty="0">
                  <a:solidFill>
                    <a:schemeClr val="tx1">
                      <a:lumMod val="75000"/>
                      <a:lumOff val="25000"/>
                    </a:schemeClr>
                  </a:solidFill>
                  <a:ea typeface="MS PGothic" panose="020B0600070205080204" pitchFamily="34" charset="-128"/>
                </a:rPr>
                <a:t>CEPEL, Eletrobras</a:t>
              </a:r>
            </a:p>
            <a:p>
              <a:pPr>
                <a:spcBef>
                  <a:spcPct val="0"/>
                </a:spcBef>
                <a:buFontTx/>
                <a:buNone/>
              </a:pPr>
              <a:r>
                <a:rPr lang="pt-BR" altLang="pt-BR" sz="1000" i="1" dirty="0">
                  <a:solidFill>
                    <a:schemeClr val="tx1">
                      <a:lumMod val="75000"/>
                      <a:lumOff val="25000"/>
                    </a:schemeClr>
                  </a:solidFill>
                  <a:ea typeface="MS PGothic" panose="020B0600070205080204" pitchFamily="34" charset="-128"/>
                </a:rPr>
                <a:t>omauriciohernandez-bolsista@cepel.br</a:t>
              </a:r>
              <a:endParaRPr lang="en-US" altLang="pt-BR" sz="1000" i="1" dirty="0">
                <a:solidFill>
                  <a:schemeClr val="tx1">
                    <a:lumMod val="75000"/>
                    <a:lumOff val="25000"/>
                  </a:schemeClr>
                </a:solidFill>
                <a:ea typeface="MS PGothic" panose="020B0600070205080204" pitchFamily="34" charset="-128"/>
              </a:endParaRPr>
            </a:p>
          </p:txBody>
        </p:sp>
      </p:grpSp>
      <p:grpSp>
        <p:nvGrpSpPr>
          <p:cNvPr id="19" name="Agrupar 18">
            <a:extLst>
              <a:ext uri="{FF2B5EF4-FFF2-40B4-BE49-F238E27FC236}">
                <a16:creationId xmlns:a16="http://schemas.microsoft.com/office/drawing/2014/main" id="{C2F3C7E7-EBBE-04D8-C97D-1411BED87875}"/>
              </a:ext>
            </a:extLst>
          </p:cNvPr>
          <p:cNvGrpSpPr>
            <a:grpSpLocks noChangeAspect="1"/>
          </p:cNvGrpSpPr>
          <p:nvPr/>
        </p:nvGrpSpPr>
        <p:grpSpPr>
          <a:xfrm>
            <a:off x="5234489" y="1862471"/>
            <a:ext cx="3338957" cy="900342"/>
            <a:chOff x="540547" y="1652711"/>
            <a:chExt cx="3743842" cy="1009518"/>
          </a:xfrm>
        </p:grpSpPr>
        <p:sp>
          <p:nvSpPr>
            <p:cNvPr id="21" name="Rectangle 2">
              <a:extLst>
                <a:ext uri="{FF2B5EF4-FFF2-40B4-BE49-F238E27FC236}">
                  <a16:creationId xmlns:a16="http://schemas.microsoft.com/office/drawing/2014/main" id="{722827B0-A72B-9F2B-7C3F-A4230725A765}"/>
                </a:ext>
              </a:extLst>
            </p:cNvPr>
            <p:cNvSpPr>
              <a:spLocks noChangeAspect="1"/>
            </p:cNvSpPr>
            <p:nvPr/>
          </p:nvSpPr>
          <p:spPr bwMode="auto">
            <a:xfrm>
              <a:off x="540547" y="1652711"/>
              <a:ext cx="914400" cy="914400"/>
            </a:xfrm>
            <a:prstGeom prst="rect">
              <a:avLst/>
            </a:prstGeom>
            <a:no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
          <p:nvSpPr>
            <p:cNvPr id="22" name="TextBox 4">
              <a:extLst>
                <a:ext uri="{FF2B5EF4-FFF2-40B4-BE49-F238E27FC236}">
                  <a16:creationId xmlns:a16="http://schemas.microsoft.com/office/drawing/2014/main" id="{507028C1-6D21-5A5C-E008-E6B679C37C97}"/>
                </a:ext>
              </a:extLst>
            </p:cNvPr>
            <p:cNvSpPr txBox="1">
              <a:spLocks noChangeArrowheads="1"/>
            </p:cNvSpPr>
            <p:nvPr/>
          </p:nvSpPr>
          <p:spPr bwMode="auto">
            <a:xfrm>
              <a:off x="1454946" y="1868504"/>
              <a:ext cx="2829443" cy="7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000" b="1" dirty="0">
                  <a:solidFill>
                    <a:srgbClr val="32ADFF"/>
                  </a:solidFill>
                  <a:ea typeface="MS PGothic" panose="020B0600070205080204" pitchFamily="34" charset="-128"/>
                </a:rPr>
                <a:t>Sergio Melo, M.Sc.</a:t>
              </a:r>
            </a:p>
            <a:p>
              <a:pPr>
                <a:spcBef>
                  <a:spcPct val="0"/>
                </a:spcBef>
                <a:buFontTx/>
                <a:buNone/>
              </a:pPr>
              <a:r>
                <a:rPr lang="en-US" altLang="pt-BR" sz="1000" dirty="0">
                  <a:solidFill>
                    <a:srgbClr val="32ADFF"/>
                  </a:solidFill>
                  <a:ea typeface="MS PGothic" panose="020B0600070205080204" pitchFamily="34" charset="-128"/>
                </a:rPr>
                <a:t>Wind energy and GIS optimization expert</a:t>
              </a:r>
            </a:p>
            <a:p>
              <a:pPr>
                <a:spcBef>
                  <a:spcPct val="0"/>
                </a:spcBef>
                <a:buFontTx/>
                <a:buNone/>
              </a:pPr>
              <a:r>
                <a:rPr lang="pt-BR" altLang="pt-BR" sz="1000" dirty="0">
                  <a:solidFill>
                    <a:schemeClr val="tx1">
                      <a:lumMod val="75000"/>
                      <a:lumOff val="25000"/>
                    </a:schemeClr>
                  </a:solidFill>
                  <a:ea typeface="MS PGothic" panose="020B0600070205080204" pitchFamily="34" charset="-128"/>
                </a:rPr>
                <a:t>CEPEL, Eletrobras</a:t>
              </a:r>
            </a:p>
            <a:p>
              <a:pPr>
                <a:spcBef>
                  <a:spcPct val="0"/>
                </a:spcBef>
                <a:buFontTx/>
                <a:buNone/>
              </a:pPr>
              <a:r>
                <a:rPr lang="pt-BR" altLang="pt-BR" sz="1000" i="1" dirty="0">
                  <a:solidFill>
                    <a:schemeClr val="tx1">
                      <a:lumMod val="75000"/>
                      <a:lumOff val="25000"/>
                    </a:schemeClr>
                  </a:solidFill>
                  <a:ea typeface="MS PGothic" panose="020B0600070205080204" pitchFamily="34" charset="-128"/>
                </a:rPr>
                <a:t>sergiorf@cepel.br</a:t>
              </a:r>
              <a:endParaRPr lang="en-US" altLang="pt-BR" sz="1000" i="1" dirty="0">
                <a:solidFill>
                  <a:schemeClr val="tx1">
                    <a:lumMod val="75000"/>
                    <a:lumOff val="25000"/>
                  </a:schemeClr>
                </a:solidFill>
                <a:ea typeface="MS PGothic" panose="020B0600070205080204" pitchFamily="34" charset="-128"/>
              </a:endParaRPr>
            </a:p>
          </p:txBody>
        </p:sp>
      </p:grpSp>
      <p:grpSp>
        <p:nvGrpSpPr>
          <p:cNvPr id="23" name="Agrupar 22">
            <a:extLst>
              <a:ext uri="{FF2B5EF4-FFF2-40B4-BE49-F238E27FC236}">
                <a16:creationId xmlns:a16="http://schemas.microsoft.com/office/drawing/2014/main" id="{BA6DC1C9-165F-B7A1-683C-A7FE998CED8C}"/>
              </a:ext>
            </a:extLst>
          </p:cNvPr>
          <p:cNvGrpSpPr>
            <a:grpSpLocks noChangeAspect="1"/>
          </p:cNvGrpSpPr>
          <p:nvPr/>
        </p:nvGrpSpPr>
        <p:grpSpPr>
          <a:xfrm>
            <a:off x="5220072" y="2787774"/>
            <a:ext cx="2427523" cy="971131"/>
            <a:chOff x="540547" y="1652711"/>
            <a:chExt cx="2721887" cy="1088891"/>
          </a:xfrm>
        </p:grpSpPr>
        <p:sp>
          <p:nvSpPr>
            <p:cNvPr id="25" name="Rectangle 2">
              <a:extLst>
                <a:ext uri="{FF2B5EF4-FFF2-40B4-BE49-F238E27FC236}">
                  <a16:creationId xmlns:a16="http://schemas.microsoft.com/office/drawing/2014/main" id="{CD16E423-E297-FCD1-90A8-8C93BA1C5C8B}"/>
                </a:ext>
              </a:extLst>
            </p:cNvPr>
            <p:cNvSpPr>
              <a:spLocks noChangeAspect="1"/>
            </p:cNvSpPr>
            <p:nvPr/>
          </p:nvSpPr>
          <p:spPr bwMode="auto">
            <a:xfrm>
              <a:off x="540547" y="1652711"/>
              <a:ext cx="914400" cy="914400"/>
            </a:xfrm>
            <a:prstGeom prst="rect">
              <a:avLst/>
            </a:prstGeom>
            <a:no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
          <p:nvSpPr>
            <p:cNvPr id="26" name="TextBox 4">
              <a:extLst>
                <a:ext uri="{FF2B5EF4-FFF2-40B4-BE49-F238E27FC236}">
                  <a16:creationId xmlns:a16="http://schemas.microsoft.com/office/drawing/2014/main" id="{4D0D3771-920F-7DE3-973C-D14B3D15AC77}"/>
                </a:ext>
              </a:extLst>
            </p:cNvPr>
            <p:cNvSpPr txBox="1">
              <a:spLocks noChangeArrowheads="1"/>
            </p:cNvSpPr>
            <p:nvPr/>
          </p:nvSpPr>
          <p:spPr bwMode="auto">
            <a:xfrm>
              <a:off x="1454947" y="1868504"/>
              <a:ext cx="1807487" cy="873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000" b="1" dirty="0">
                  <a:solidFill>
                    <a:srgbClr val="32ADFF"/>
                  </a:solidFill>
                  <a:ea typeface="MS PGothic" panose="020B0600070205080204" pitchFamily="34" charset="-128"/>
                </a:rPr>
                <a:t>Angelo </a:t>
              </a:r>
              <a:r>
                <a:rPr lang="en-US" altLang="pt-BR" sz="1000" b="1" dirty="0" err="1">
                  <a:solidFill>
                    <a:srgbClr val="32ADFF"/>
                  </a:solidFill>
                  <a:ea typeface="MS PGothic" panose="020B0600070205080204" pitchFamily="34" charset="-128"/>
                </a:rPr>
                <a:t>Mustto</a:t>
              </a:r>
              <a:r>
                <a:rPr lang="en-US" altLang="pt-BR" sz="1000" b="1" dirty="0">
                  <a:solidFill>
                    <a:srgbClr val="32ADFF"/>
                  </a:solidFill>
                  <a:ea typeface="MS PGothic" panose="020B0600070205080204" pitchFamily="34" charset="-128"/>
                </a:rPr>
                <a:t>, D.Sc.</a:t>
              </a:r>
            </a:p>
            <a:p>
              <a:pPr>
                <a:spcBef>
                  <a:spcPct val="0"/>
                </a:spcBef>
                <a:buFontTx/>
                <a:buNone/>
              </a:pPr>
              <a:r>
                <a:rPr lang="en-US" altLang="pt-BR" sz="1000" dirty="0">
                  <a:solidFill>
                    <a:srgbClr val="32ADFF"/>
                  </a:solidFill>
                  <a:ea typeface="MS PGothic" panose="020B0600070205080204" pitchFamily="34" charset="-128"/>
                </a:rPr>
                <a:t>Wind resource expert</a:t>
              </a:r>
            </a:p>
            <a:p>
              <a:pPr>
                <a:spcBef>
                  <a:spcPct val="0"/>
                </a:spcBef>
                <a:buFontTx/>
                <a:buNone/>
              </a:pPr>
              <a:r>
                <a:rPr lang="pt-BR" altLang="pt-BR" sz="1000" dirty="0">
                  <a:solidFill>
                    <a:schemeClr val="tx1">
                      <a:lumMod val="75000"/>
                      <a:lumOff val="25000"/>
                    </a:schemeClr>
                  </a:solidFill>
                  <a:ea typeface="MS PGothic" panose="020B0600070205080204" pitchFamily="34" charset="-128"/>
                </a:rPr>
                <a:t>CEPEL, Eletrobras</a:t>
              </a:r>
            </a:p>
            <a:p>
              <a:pPr>
                <a:spcBef>
                  <a:spcPct val="0"/>
                </a:spcBef>
                <a:buFontTx/>
                <a:buNone/>
              </a:pPr>
              <a:r>
                <a:rPr lang="pt-BR" altLang="pt-BR" sz="1000" i="1" dirty="0">
                  <a:solidFill>
                    <a:schemeClr val="tx1">
                      <a:lumMod val="75000"/>
                      <a:lumOff val="25000"/>
                    </a:schemeClr>
                  </a:solidFill>
                  <a:ea typeface="MS PGothic" panose="020B0600070205080204" pitchFamily="34" charset="-128"/>
                </a:rPr>
                <a:t>mustto_ext@cepel.br</a:t>
              </a:r>
              <a:endParaRPr lang="en-US" altLang="pt-BR" sz="1000" i="1" dirty="0">
                <a:solidFill>
                  <a:schemeClr val="tx1">
                    <a:lumMod val="75000"/>
                    <a:lumOff val="25000"/>
                  </a:schemeClr>
                </a:solidFill>
                <a:ea typeface="MS PGothic" panose="020B0600070205080204" pitchFamily="34" charset="-128"/>
              </a:endParaRPr>
            </a:p>
          </p:txBody>
        </p:sp>
      </p:grpSp>
      <p:grpSp>
        <p:nvGrpSpPr>
          <p:cNvPr id="27" name="Agrupar 26">
            <a:extLst>
              <a:ext uri="{FF2B5EF4-FFF2-40B4-BE49-F238E27FC236}">
                <a16:creationId xmlns:a16="http://schemas.microsoft.com/office/drawing/2014/main" id="{43FE5228-2964-D114-E7FD-58E5E92BDFC9}"/>
              </a:ext>
            </a:extLst>
          </p:cNvPr>
          <p:cNvGrpSpPr>
            <a:grpSpLocks noChangeAspect="1"/>
          </p:cNvGrpSpPr>
          <p:nvPr/>
        </p:nvGrpSpPr>
        <p:grpSpPr>
          <a:xfrm>
            <a:off x="5220072" y="3713077"/>
            <a:ext cx="2800350" cy="900342"/>
            <a:chOff x="540547" y="1652711"/>
            <a:chExt cx="3139921" cy="1009518"/>
          </a:xfrm>
        </p:grpSpPr>
        <p:sp>
          <p:nvSpPr>
            <p:cNvPr id="28" name="Rectangle 2">
              <a:extLst>
                <a:ext uri="{FF2B5EF4-FFF2-40B4-BE49-F238E27FC236}">
                  <a16:creationId xmlns:a16="http://schemas.microsoft.com/office/drawing/2014/main" id="{004439CF-BD4A-1521-BC97-C8199D28BDE5}"/>
                </a:ext>
              </a:extLst>
            </p:cNvPr>
            <p:cNvSpPr>
              <a:spLocks noChangeAspect="1"/>
            </p:cNvSpPr>
            <p:nvPr/>
          </p:nvSpPr>
          <p:spPr bwMode="auto">
            <a:xfrm>
              <a:off x="540547" y="1652711"/>
              <a:ext cx="914400" cy="914400"/>
            </a:xfrm>
            <a:prstGeom prst="rect">
              <a:avLst/>
            </a:prstGeom>
            <a:no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
          <p:nvSpPr>
            <p:cNvPr id="29" name="TextBox 4">
              <a:extLst>
                <a:ext uri="{FF2B5EF4-FFF2-40B4-BE49-F238E27FC236}">
                  <a16:creationId xmlns:a16="http://schemas.microsoft.com/office/drawing/2014/main" id="{2CCAC215-B6A1-7447-C125-2216CBA40EC3}"/>
                </a:ext>
              </a:extLst>
            </p:cNvPr>
            <p:cNvSpPr txBox="1">
              <a:spLocks noChangeArrowheads="1"/>
            </p:cNvSpPr>
            <p:nvPr/>
          </p:nvSpPr>
          <p:spPr bwMode="auto">
            <a:xfrm>
              <a:off x="1454947" y="1868504"/>
              <a:ext cx="2225521" cy="7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000" b="1" dirty="0">
                  <a:solidFill>
                    <a:srgbClr val="32ADFF"/>
                  </a:solidFill>
                  <a:ea typeface="MS PGothic" panose="020B0600070205080204" pitchFamily="34" charset="-128"/>
                </a:rPr>
                <a:t>Vitor Pinheiro</a:t>
              </a:r>
            </a:p>
            <a:p>
              <a:pPr>
                <a:spcBef>
                  <a:spcPct val="0"/>
                </a:spcBef>
                <a:buFontTx/>
                <a:buNone/>
              </a:pPr>
              <a:r>
                <a:rPr lang="en-US" altLang="pt-BR" sz="1000" dirty="0">
                  <a:solidFill>
                    <a:srgbClr val="32ADFF"/>
                  </a:solidFill>
                  <a:ea typeface="MS PGothic" panose="020B0600070205080204" pitchFamily="34" charset="-128"/>
                </a:rPr>
                <a:t>AI and O&amp;M optimization expert</a:t>
              </a:r>
            </a:p>
            <a:p>
              <a:pPr>
                <a:spcBef>
                  <a:spcPct val="0"/>
                </a:spcBef>
                <a:buFontTx/>
                <a:buNone/>
              </a:pPr>
              <a:r>
                <a:rPr lang="pt-BR" altLang="pt-BR" sz="1000" dirty="0">
                  <a:solidFill>
                    <a:schemeClr val="tx1">
                      <a:lumMod val="75000"/>
                      <a:lumOff val="25000"/>
                    </a:schemeClr>
                  </a:solidFill>
                  <a:ea typeface="MS PGothic" panose="020B0600070205080204" pitchFamily="34" charset="-128"/>
                </a:rPr>
                <a:t>CEPEL, Eletrobras</a:t>
              </a:r>
            </a:p>
            <a:p>
              <a:pPr>
                <a:spcBef>
                  <a:spcPct val="0"/>
                </a:spcBef>
                <a:buFontTx/>
                <a:buNone/>
              </a:pPr>
              <a:r>
                <a:rPr lang="pt-BR" altLang="pt-BR" sz="1000" i="1" dirty="0">
                  <a:solidFill>
                    <a:schemeClr val="tx1">
                      <a:lumMod val="75000"/>
                      <a:lumOff val="25000"/>
                    </a:schemeClr>
                  </a:solidFill>
                  <a:ea typeface="MS PGothic" panose="020B0600070205080204" pitchFamily="34" charset="-128"/>
                </a:rPr>
                <a:t>vitorpinheiro_ext@cepel.br</a:t>
              </a:r>
              <a:endParaRPr lang="en-US" altLang="pt-BR" sz="1000" i="1" dirty="0">
                <a:solidFill>
                  <a:schemeClr val="tx1">
                    <a:lumMod val="75000"/>
                    <a:lumOff val="25000"/>
                  </a:schemeClr>
                </a:solidFill>
                <a:ea typeface="MS PGothic" panose="020B0600070205080204" pitchFamily="34" charset="-128"/>
              </a:endParaRPr>
            </a:p>
          </p:txBody>
        </p:sp>
      </p:grpSp>
      <p:sp>
        <p:nvSpPr>
          <p:cNvPr id="7" name="AutoShape 2">
            <a:extLst>
              <a:ext uri="{FF2B5EF4-FFF2-40B4-BE49-F238E27FC236}">
                <a16:creationId xmlns:a16="http://schemas.microsoft.com/office/drawing/2014/main" id="{C84F8B5C-E232-47D2-9173-2B5597439845}"/>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2919616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en-US" b="1" dirty="0">
                <a:latin typeface="Arial" panose="020B0604020202020204" pitchFamily="34" charset="0"/>
                <a:cs typeface="Arial" panose="020B0604020202020204" pitchFamily="34" charset="0"/>
              </a:rPr>
              <a:t>Study’s aim</a:t>
            </a:r>
          </a:p>
        </p:txBody>
      </p:sp>
      <p:sp>
        <p:nvSpPr>
          <p:cNvPr id="7" name="TextBox 2">
            <a:extLst>
              <a:ext uri="{FF2B5EF4-FFF2-40B4-BE49-F238E27FC236}">
                <a16:creationId xmlns:a16="http://schemas.microsoft.com/office/drawing/2014/main" id="{2DCD0BE3-A064-54BC-D3B0-4342149AF53E}"/>
              </a:ext>
            </a:extLst>
          </p:cNvPr>
          <p:cNvSpPr txBox="1">
            <a:spLocks noChangeArrowheads="1"/>
          </p:cNvSpPr>
          <p:nvPr/>
        </p:nvSpPr>
        <p:spPr bwMode="auto">
          <a:xfrm>
            <a:off x="755650" y="1978726"/>
            <a:ext cx="295225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spcBef>
                <a:spcPct val="0"/>
              </a:spcBef>
              <a:buFontTx/>
              <a:buNone/>
            </a:pPr>
            <a:r>
              <a:rPr lang="en-US" altLang="pt-BR" sz="1600" dirty="0">
                <a:solidFill>
                  <a:srgbClr val="595959"/>
                </a:solidFill>
                <a:ea typeface="MS PGothic" panose="020B0600070205080204" pitchFamily="34" charset="-128"/>
              </a:rPr>
              <a:t>Present a practical application of the </a:t>
            </a:r>
            <a:r>
              <a:rPr lang="en-US" altLang="pt-BR" sz="1600" b="1" dirty="0">
                <a:solidFill>
                  <a:srgbClr val="595959"/>
                </a:solidFill>
                <a:ea typeface="MS PGothic" panose="020B0600070205080204" pitchFamily="34" charset="-128"/>
              </a:rPr>
              <a:t>GIS-SPOWER-BR</a:t>
            </a:r>
            <a:r>
              <a:rPr lang="en-US" altLang="pt-BR" sz="1600" dirty="0">
                <a:solidFill>
                  <a:srgbClr val="595959"/>
                </a:solidFill>
                <a:ea typeface="MS PGothic" panose="020B0600070205080204" pitchFamily="34" charset="-128"/>
              </a:rPr>
              <a:t> framework to optimize the energy production of an offshore wind plant based on </a:t>
            </a:r>
            <a:r>
              <a:rPr lang="en-US" altLang="pt-BR" sz="1600" i="1" dirty="0">
                <a:solidFill>
                  <a:srgbClr val="595959"/>
                </a:solidFill>
                <a:ea typeface="MS PGothic" panose="020B0600070205080204" pitchFamily="34" charset="-128"/>
              </a:rPr>
              <a:t>sustainable development assumptions</a:t>
            </a:r>
            <a:r>
              <a:rPr lang="en-US" altLang="pt-BR" sz="1600" dirty="0">
                <a:solidFill>
                  <a:srgbClr val="595959"/>
                </a:solidFill>
                <a:ea typeface="MS PGothic" panose="020B0600070205080204" pitchFamily="34" charset="-128"/>
              </a:rPr>
              <a:t>. </a:t>
            </a:r>
          </a:p>
        </p:txBody>
      </p:sp>
      <p:graphicFrame>
        <p:nvGraphicFramePr>
          <p:cNvPr id="4" name="Diagrama 3">
            <a:extLst>
              <a:ext uri="{FF2B5EF4-FFF2-40B4-BE49-F238E27FC236}">
                <a16:creationId xmlns:a16="http://schemas.microsoft.com/office/drawing/2014/main" id="{D3FF1C48-BDDF-654D-4FF0-865EE1D1FF28}"/>
              </a:ext>
            </a:extLst>
          </p:cNvPr>
          <p:cNvGraphicFramePr/>
          <p:nvPr>
            <p:extLst>
              <p:ext uri="{D42A27DB-BD31-4B8C-83A1-F6EECF244321}">
                <p14:modId xmlns:p14="http://schemas.microsoft.com/office/powerpoint/2010/main" val="150584613"/>
              </p:ext>
            </p:extLst>
          </p:nvPr>
        </p:nvGraphicFramePr>
        <p:xfrm>
          <a:off x="3563888" y="899790"/>
          <a:ext cx="5256584" cy="34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E61662C3-5D87-3954-4883-66130765C8D4}"/>
              </a:ext>
            </a:extLst>
          </p:cNvPr>
          <p:cNvSpPr txBox="1">
            <a:spLocks noChangeArrowheads="1"/>
          </p:cNvSpPr>
          <p:nvPr/>
        </p:nvSpPr>
        <p:spPr bwMode="auto">
          <a:xfrm>
            <a:off x="5202614" y="4372134"/>
            <a:ext cx="19791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ctr" eaLnBrk="1" hangingPunct="1">
              <a:spcBef>
                <a:spcPct val="0"/>
              </a:spcBef>
              <a:buFontTx/>
              <a:buNone/>
            </a:pPr>
            <a:r>
              <a:rPr lang="en-US" altLang="pt-BR" sz="1200" b="1" dirty="0">
                <a:solidFill>
                  <a:srgbClr val="595959"/>
                </a:solidFill>
                <a:latin typeface="Calibri" panose="020F0502020204030204" pitchFamily="34" charset="0"/>
                <a:ea typeface="MS PGothic" panose="020B0600070205080204" pitchFamily="34" charset="-128"/>
              </a:rPr>
              <a:t>GIS-SPOWER-BR Framework</a:t>
            </a:r>
          </a:p>
          <a:p>
            <a:pPr algn="ctr" eaLnBrk="1" hangingPunct="1">
              <a:spcBef>
                <a:spcPct val="0"/>
              </a:spcBef>
              <a:buFontTx/>
              <a:buNone/>
            </a:pPr>
            <a:r>
              <a:rPr lang="en-US" altLang="pt-BR" sz="1200" dirty="0">
                <a:solidFill>
                  <a:srgbClr val="595959"/>
                </a:solidFill>
                <a:latin typeface="Calibri" panose="020F0502020204030204" pitchFamily="34" charset="0"/>
                <a:ea typeface="MS PGothic" panose="020B0600070205080204" pitchFamily="34" charset="-128"/>
              </a:rPr>
              <a:t>Source: Hernández (2024).</a:t>
            </a:r>
          </a:p>
        </p:txBody>
      </p:sp>
    </p:spTree>
    <p:extLst>
      <p:ext uri="{BB962C8B-B14F-4D97-AF65-F5344CB8AC3E}">
        <p14:creationId xmlns:p14="http://schemas.microsoft.com/office/powerpoint/2010/main" val="2655401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A05B853-2E2D-22FA-28D6-336C33422EB4}"/>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4DCFF1DB-26ED-7730-F2FD-1E492B80D8F2}"/>
              </a:ext>
            </a:extLst>
          </p:cNvPr>
          <p:cNvSpPr/>
          <p:nvPr/>
        </p:nvSpPr>
        <p:spPr>
          <a:xfrm>
            <a:off x="-293913" y="915566"/>
            <a:ext cx="4721897"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err="1">
                <a:latin typeface="Arial" panose="020B0604020202020204" pitchFamily="34" charset="0"/>
                <a:cs typeface="Arial" panose="020B0604020202020204" pitchFamily="34" charset="0"/>
              </a:rPr>
              <a:t>Mathodological</a:t>
            </a:r>
            <a:r>
              <a:rPr lang="pt-BR" b="1" dirty="0">
                <a:latin typeface="Arial" panose="020B0604020202020204" pitchFamily="34" charset="0"/>
                <a:cs typeface="Arial" panose="020B0604020202020204" pitchFamily="34" charset="0"/>
              </a:rPr>
              <a:t> approach</a:t>
            </a:r>
          </a:p>
        </p:txBody>
      </p:sp>
      <p:pic>
        <p:nvPicPr>
          <p:cNvPr id="5" name="Imagem 4">
            <a:extLst>
              <a:ext uri="{FF2B5EF4-FFF2-40B4-BE49-F238E27FC236}">
                <a16:creationId xmlns:a16="http://schemas.microsoft.com/office/drawing/2014/main" id="{52C40A71-9BBA-0507-1E4A-18111AFA59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4692" y="1491630"/>
            <a:ext cx="5174615" cy="32004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8" name="TextBox 4">
            <a:extLst>
              <a:ext uri="{FF2B5EF4-FFF2-40B4-BE49-F238E27FC236}">
                <a16:creationId xmlns:a16="http://schemas.microsoft.com/office/drawing/2014/main" id="{37C858D3-53D5-04CB-2156-E598DE97C5C2}"/>
              </a:ext>
            </a:extLst>
          </p:cNvPr>
          <p:cNvSpPr txBox="1">
            <a:spLocks noChangeArrowheads="1"/>
          </p:cNvSpPr>
          <p:nvPr/>
        </p:nvSpPr>
        <p:spPr bwMode="auto">
          <a:xfrm>
            <a:off x="3143467" y="4691183"/>
            <a:ext cx="2857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ctr" eaLnBrk="1" hangingPunct="1">
              <a:spcBef>
                <a:spcPct val="0"/>
              </a:spcBef>
              <a:buFontTx/>
              <a:buNone/>
            </a:pPr>
            <a:r>
              <a:rPr lang="en-US" altLang="pt-BR" sz="1200" b="1" dirty="0">
                <a:solidFill>
                  <a:srgbClr val="595959"/>
                </a:solidFill>
                <a:latin typeface="Calibri" panose="020F0502020204030204" pitchFamily="34" charset="0"/>
                <a:ea typeface="MS PGothic" panose="020B0600070205080204" pitchFamily="34" charset="-128"/>
              </a:rPr>
              <a:t>Figure 3‑1. GIS-SPOWER-BR methodology </a:t>
            </a:r>
          </a:p>
          <a:p>
            <a:pPr algn="ctr" eaLnBrk="1" hangingPunct="1">
              <a:spcBef>
                <a:spcPct val="0"/>
              </a:spcBef>
              <a:buFontTx/>
              <a:buNone/>
            </a:pPr>
            <a:r>
              <a:rPr lang="en-US" altLang="pt-BR" sz="1200" dirty="0">
                <a:solidFill>
                  <a:srgbClr val="595959"/>
                </a:solidFill>
                <a:latin typeface="Calibri" panose="020F0502020204030204" pitchFamily="34" charset="0"/>
                <a:ea typeface="MS PGothic" panose="020B0600070205080204" pitchFamily="34" charset="-128"/>
              </a:rPr>
              <a:t>Source: Hernández (2024).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C074-E7EF-EDDB-6F7B-C95A20F87D7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C786D4D-E3DE-9018-23D7-6379434C9355}"/>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B9637DA5-9DEF-8963-C418-53C1B57DA057}"/>
              </a:ext>
            </a:extLst>
          </p:cNvPr>
          <p:cNvSpPr/>
          <p:nvPr/>
        </p:nvSpPr>
        <p:spPr>
          <a:xfrm>
            <a:off x="-293913" y="915566"/>
            <a:ext cx="558599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err="1">
                <a:latin typeface="Arial" panose="020B0604020202020204" pitchFamily="34" charset="0"/>
                <a:cs typeface="Arial" panose="020B0604020202020204" pitchFamily="34" charset="0"/>
              </a:rPr>
              <a:t>Strategic</a:t>
            </a: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planning</a:t>
            </a: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optimization</a:t>
            </a:r>
            <a:endParaRPr lang="pt-BR" b="1" dirty="0">
              <a:latin typeface="Arial" panose="020B0604020202020204" pitchFamily="34" charset="0"/>
              <a:cs typeface="Arial" panose="020B0604020202020204" pitchFamily="34" charset="0"/>
            </a:endParaRPr>
          </a:p>
        </p:txBody>
      </p:sp>
      <p:pic>
        <p:nvPicPr>
          <p:cNvPr id="6" name="Imagem 5" descr="Uma imagem contendo Tabela&#10;&#10;Descrição gerada automaticamente">
            <a:extLst>
              <a:ext uri="{FF2B5EF4-FFF2-40B4-BE49-F238E27FC236}">
                <a16:creationId xmlns:a16="http://schemas.microsoft.com/office/drawing/2014/main" id="{1EADA2E6-8B4C-CAEF-8F9B-838D31E74E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104" r="50804" b="18989"/>
          <a:stretch/>
        </p:blipFill>
        <p:spPr bwMode="auto">
          <a:xfrm>
            <a:off x="395536" y="1487835"/>
            <a:ext cx="2394733" cy="347472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8" name="Seta: para a Direita 7">
            <a:extLst>
              <a:ext uri="{FF2B5EF4-FFF2-40B4-BE49-F238E27FC236}">
                <a16:creationId xmlns:a16="http://schemas.microsoft.com/office/drawing/2014/main" id="{143AADB8-B264-8C93-1CE3-D282ABB08D33}"/>
              </a:ext>
            </a:extLst>
          </p:cNvPr>
          <p:cNvSpPr/>
          <p:nvPr/>
        </p:nvSpPr>
        <p:spPr>
          <a:xfrm>
            <a:off x="3098782" y="2950875"/>
            <a:ext cx="228600" cy="274320"/>
          </a:xfrm>
          <a:prstGeom prst="rightArrow">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endParaRPr lang="pt-BR" b="1">
              <a:latin typeface="Arial" panose="020B0604020202020204" pitchFamily="34" charset="0"/>
              <a:cs typeface="Arial" panose="020B0604020202020204" pitchFamily="34" charset="0"/>
            </a:endParaRPr>
          </a:p>
        </p:txBody>
      </p:sp>
      <p:graphicFrame>
        <p:nvGraphicFramePr>
          <p:cNvPr id="9" name="Tabela 8">
            <a:extLst>
              <a:ext uri="{FF2B5EF4-FFF2-40B4-BE49-F238E27FC236}">
                <a16:creationId xmlns:a16="http://schemas.microsoft.com/office/drawing/2014/main" id="{F79F4322-1375-326F-6626-F65E625C119E}"/>
              </a:ext>
            </a:extLst>
          </p:cNvPr>
          <p:cNvGraphicFramePr>
            <a:graphicFrameLocks noGrp="1"/>
          </p:cNvGraphicFramePr>
          <p:nvPr>
            <p:extLst>
              <p:ext uri="{D42A27DB-BD31-4B8C-83A1-F6EECF244321}">
                <p14:modId xmlns:p14="http://schemas.microsoft.com/office/powerpoint/2010/main" val="108125867"/>
              </p:ext>
            </p:extLst>
          </p:nvPr>
        </p:nvGraphicFramePr>
        <p:xfrm>
          <a:off x="3635896" y="1419622"/>
          <a:ext cx="5400600" cy="3662492"/>
        </p:xfrm>
        <a:graphic>
          <a:graphicData uri="http://schemas.openxmlformats.org/drawingml/2006/table">
            <a:tbl>
              <a:tblPr firstRow="1" firstCol="1" bandRow="1">
                <a:tableStyleId>{7E9639D4-E3E2-4D34-9284-5A2195B3D0D7}</a:tableStyleId>
              </a:tblPr>
              <a:tblGrid>
                <a:gridCol w="2700300">
                  <a:extLst>
                    <a:ext uri="{9D8B030D-6E8A-4147-A177-3AD203B41FA5}">
                      <a16:colId xmlns:a16="http://schemas.microsoft.com/office/drawing/2014/main" val="171907159"/>
                    </a:ext>
                  </a:extLst>
                </a:gridCol>
                <a:gridCol w="2700300">
                  <a:extLst>
                    <a:ext uri="{9D8B030D-6E8A-4147-A177-3AD203B41FA5}">
                      <a16:colId xmlns:a16="http://schemas.microsoft.com/office/drawing/2014/main" val="1967340033"/>
                    </a:ext>
                  </a:extLst>
                </a:gridCol>
              </a:tblGrid>
              <a:tr h="276926">
                <a:tc>
                  <a:txBody>
                    <a:bodyPr/>
                    <a:lstStyle/>
                    <a:p>
                      <a:pPr marL="0" marR="0" algn="ctr">
                        <a:lnSpc>
                          <a:spcPct val="107000"/>
                        </a:lnSpc>
                        <a:spcBef>
                          <a:spcPts val="0"/>
                        </a:spcBef>
                        <a:spcAft>
                          <a:spcPts val="0"/>
                        </a:spcAft>
                      </a:pPr>
                      <a:r>
                        <a:rPr lang="en-US" sz="800" kern="100">
                          <a:effectLst/>
                        </a:rPr>
                        <a:t>Base Scenario 2023</a:t>
                      </a:r>
                      <a:endParaRPr lang="en-US" sz="900" kern="100">
                        <a:effectLst/>
                      </a:endParaRPr>
                    </a:p>
                    <a:p>
                      <a:pPr marL="0" marR="0" algn="ctr">
                        <a:lnSpc>
                          <a:spcPct val="107000"/>
                        </a:lnSpc>
                        <a:spcBef>
                          <a:spcPts val="0"/>
                        </a:spcBef>
                        <a:spcAft>
                          <a:spcPts val="0"/>
                        </a:spcAft>
                      </a:pPr>
                      <a:r>
                        <a:rPr lang="en-US" sz="800" kern="100">
                          <a:effectLst/>
                        </a:rPr>
                        <a:t>(Scenario A1)</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5103" marR="55103" marT="0" marB="0"/>
                </a:tc>
                <a:tc>
                  <a:txBody>
                    <a:bodyPr/>
                    <a:lstStyle/>
                    <a:p>
                      <a:pPr marL="0" marR="0" algn="ctr">
                        <a:lnSpc>
                          <a:spcPct val="107000"/>
                        </a:lnSpc>
                        <a:spcBef>
                          <a:spcPts val="0"/>
                        </a:spcBef>
                        <a:spcAft>
                          <a:spcPts val="0"/>
                        </a:spcAft>
                      </a:pPr>
                      <a:r>
                        <a:rPr lang="en-US" sz="800" kern="100">
                          <a:effectLst/>
                        </a:rPr>
                        <a:t>Sustainable</a:t>
                      </a:r>
                      <a:endParaRPr lang="en-US" sz="900" kern="100">
                        <a:effectLst/>
                      </a:endParaRPr>
                    </a:p>
                    <a:p>
                      <a:pPr marL="0" marR="0" algn="ctr">
                        <a:lnSpc>
                          <a:spcPct val="107000"/>
                        </a:lnSpc>
                        <a:spcBef>
                          <a:spcPts val="0"/>
                        </a:spcBef>
                        <a:spcAft>
                          <a:spcPts val="0"/>
                        </a:spcAft>
                      </a:pPr>
                      <a:r>
                        <a:rPr lang="en-US" sz="800" kern="100">
                          <a:effectLst/>
                        </a:rPr>
                        <a:t>Optimization (Scenario B1)</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5103" marR="55103" marT="0" marB="0"/>
                </a:tc>
                <a:extLst>
                  <a:ext uri="{0D108BD9-81ED-4DB2-BD59-A6C34878D82A}">
                    <a16:rowId xmlns:a16="http://schemas.microsoft.com/office/drawing/2014/main" val="4125098964"/>
                  </a:ext>
                </a:extLst>
              </a:tr>
              <a:tr h="3251466">
                <a:tc>
                  <a:txBody>
                    <a:bodyPr/>
                    <a:lstStyle/>
                    <a:p>
                      <a:pPr marL="0" marR="0" algn="just">
                        <a:lnSpc>
                          <a:spcPct val="107000"/>
                        </a:lnSpc>
                        <a:spcBef>
                          <a:spcPts val="0"/>
                        </a:spcBef>
                        <a:spcAft>
                          <a:spcPts val="0"/>
                        </a:spcAft>
                      </a:pPr>
                      <a:r>
                        <a:rPr lang="en-US" sz="800" b="0" kern="100" dirty="0">
                          <a:effectLst/>
                        </a:rPr>
                        <a:t>Describes the current situation of planning and regulatory framework. There is no integrated instrument or tool to address the strategic planning of offshore wind energy development. It assumes minimal restrictions, minimal analysis of conflicts of use in the sea and no minimum distance from the coast as a strategy to avoid future environmental problems or social opposition. It does not consider any restrictions on total installed capacity or distancing between projects. The technology is based on current projects (by 2023).</a:t>
                      </a:r>
                      <a:endParaRPr lang="en-US" sz="900" b="0" kern="100" dirty="0">
                        <a:effectLst/>
                      </a:endParaRPr>
                    </a:p>
                    <a:p>
                      <a:pPr marL="0" marR="0" algn="just">
                        <a:lnSpc>
                          <a:spcPct val="107000"/>
                        </a:lnSpc>
                        <a:spcBef>
                          <a:spcPts val="0"/>
                        </a:spcBef>
                        <a:spcAft>
                          <a:spcPts val="0"/>
                        </a:spcAft>
                      </a:pPr>
                      <a:r>
                        <a:rPr lang="en-US" sz="800" b="0" kern="100" dirty="0">
                          <a:effectLst/>
                        </a:rPr>
                        <a:t> </a:t>
                      </a:r>
                      <a:endParaRPr lang="en-US" sz="900" b="0" kern="100" dirty="0">
                        <a:effectLst/>
                      </a:endParaRPr>
                    </a:p>
                    <a:p>
                      <a:pPr marL="0" marR="0" algn="just">
                        <a:lnSpc>
                          <a:spcPct val="107000"/>
                        </a:lnSpc>
                        <a:spcBef>
                          <a:spcPts val="0"/>
                        </a:spcBef>
                        <a:spcAft>
                          <a:spcPts val="0"/>
                        </a:spcAft>
                      </a:pPr>
                      <a:r>
                        <a:rPr lang="en-US" sz="1000" b="1" kern="100" dirty="0">
                          <a:effectLst/>
                        </a:rPr>
                        <a:t>Sea-use competition assumptions:</a:t>
                      </a:r>
                      <a:endParaRPr lang="en-US" sz="1050" b="1" kern="100" dirty="0">
                        <a:effectLst/>
                      </a:endParaRPr>
                    </a:p>
                    <a:p>
                      <a:pPr marL="0" marR="0" algn="l">
                        <a:lnSpc>
                          <a:spcPct val="107000"/>
                        </a:lnSpc>
                        <a:spcBef>
                          <a:spcPts val="0"/>
                        </a:spcBef>
                        <a:spcAft>
                          <a:spcPts val="0"/>
                        </a:spcAft>
                      </a:pPr>
                      <a:r>
                        <a:rPr lang="en-US" sz="1000" b="0" kern="100" dirty="0">
                          <a:effectLst/>
                        </a:rPr>
                        <a:t>Protected areas: Fed. &amp; Ste. UCs (IP)</a:t>
                      </a:r>
                      <a:br>
                        <a:rPr lang="en-US" sz="1050" b="0" kern="100" dirty="0">
                          <a:effectLst/>
                        </a:rPr>
                      </a:br>
                      <a:r>
                        <a:rPr lang="en-US" sz="1000" b="0" kern="100" dirty="0">
                          <a:effectLst/>
                        </a:rPr>
                        <a:t>Military areas: All areas</a:t>
                      </a:r>
                      <a:br>
                        <a:rPr lang="en-US" sz="1050" b="0" kern="100" dirty="0">
                          <a:effectLst/>
                        </a:rPr>
                      </a:br>
                      <a:r>
                        <a:rPr lang="en-US" sz="1000" b="0" kern="100" dirty="0">
                          <a:effectLst/>
                        </a:rPr>
                        <a:t>Oil and Gas: Blocks and production fields</a:t>
                      </a:r>
                      <a:br>
                        <a:rPr lang="en-US" sz="1050" b="0" kern="100" dirty="0">
                          <a:effectLst/>
                        </a:rPr>
                      </a:br>
                      <a:r>
                        <a:rPr lang="en-US" sz="1000" b="0" kern="100" dirty="0">
                          <a:effectLst/>
                        </a:rPr>
                        <a:t>Infrastructure: Buffer 500m from pipelines</a:t>
                      </a:r>
                      <a:br>
                        <a:rPr lang="en-US" sz="1050" b="0" kern="100" dirty="0">
                          <a:effectLst/>
                        </a:rPr>
                      </a:br>
                      <a:r>
                        <a:rPr lang="en-US" sz="1000" b="0" kern="100" dirty="0">
                          <a:effectLst/>
                        </a:rPr>
                        <a:t>Mineral extraction: N/C</a:t>
                      </a:r>
                      <a:br>
                        <a:rPr lang="en-US" sz="1050" b="0" kern="100" dirty="0">
                          <a:effectLst/>
                        </a:rPr>
                      </a:br>
                      <a:r>
                        <a:rPr lang="en-US" sz="1000" b="0" kern="100" dirty="0">
                          <a:effectLst/>
                        </a:rPr>
                        <a:t>Fishery Industrial: N/C</a:t>
                      </a:r>
                      <a:br>
                        <a:rPr lang="en-US" sz="1050" b="0" kern="100" dirty="0">
                          <a:effectLst/>
                        </a:rPr>
                      </a:br>
                      <a:r>
                        <a:rPr lang="en-US" sz="1000" b="0" kern="100" dirty="0">
                          <a:effectLst/>
                        </a:rPr>
                        <a:t>Maritime traffic: N/C</a:t>
                      </a:r>
                      <a:br>
                        <a:rPr lang="en-US" sz="1050" b="0" kern="100" dirty="0">
                          <a:effectLst/>
                        </a:rPr>
                      </a:br>
                      <a:r>
                        <a:rPr lang="en-US" sz="1000" b="0" kern="100" dirty="0">
                          <a:effectLst/>
                        </a:rPr>
                        <a:t>Tourism: N/C</a:t>
                      </a:r>
                      <a:br>
                        <a:rPr lang="en-US" sz="1050" b="0" kern="100" dirty="0">
                          <a:effectLst/>
                        </a:rPr>
                      </a:br>
                      <a:r>
                        <a:rPr lang="en-US" sz="1000" b="0" kern="100" dirty="0">
                          <a:effectLst/>
                        </a:rPr>
                        <a:t>Offshore RE: All planned </a:t>
                      </a:r>
                      <a:r>
                        <a:rPr lang="en-US" sz="1000" b="0" kern="100" dirty="0" err="1">
                          <a:effectLst/>
                        </a:rPr>
                        <a:t>OWFs</a:t>
                      </a:r>
                      <a:endParaRPr lang="en-US" sz="1050" b="0" kern="100" dirty="0">
                        <a:effectLst/>
                        <a:latin typeface="Calibri" panose="020F0502020204030204" pitchFamily="34" charset="0"/>
                        <a:ea typeface="Calibri" panose="020F0502020204030204" pitchFamily="34" charset="0"/>
                        <a:cs typeface="Arial" panose="020B0604020202020204" pitchFamily="34" charset="0"/>
                      </a:endParaRPr>
                    </a:p>
                  </a:txBody>
                  <a:tcPr marL="55103" marR="55103" marT="0" marB="0">
                    <a:solidFill>
                      <a:schemeClr val="bg1"/>
                    </a:solidFill>
                  </a:tcPr>
                </a:tc>
                <a:tc>
                  <a:txBody>
                    <a:bodyPr/>
                    <a:lstStyle/>
                    <a:p>
                      <a:pPr marL="0" marR="0" algn="just">
                        <a:lnSpc>
                          <a:spcPct val="107000"/>
                        </a:lnSpc>
                        <a:spcBef>
                          <a:spcPts val="0"/>
                        </a:spcBef>
                        <a:spcAft>
                          <a:spcPts val="0"/>
                        </a:spcAft>
                      </a:pPr>
                      <a:r>
                        <a:rPr lang="en-US" sz="800" kern="100" dirty="0">
                          <a:effectLst/>
                        </a:rPr>
                        <a:t>Describes the situation with a balance between factors, integrating the concept of trade-off in the environmental, social, and economic dimensions to ensure the sustainability of the industry's development. Based on sustainable development, this scenario aims to reduce environmental and social impacts while increasing economic growth. The technology focuses on large-scale technology with high performance.</a:t>
                      </a:r>
                      <a:endParaRPr lang="en-US" sz="900" kern="100" dirty="0">
                        <a:effectLst/>
                      </a:endParaRPr>
                    </a:p>
                    <a:p>
                      <a:pPr marL="0" marR="0" algn="just">
                        <a:lnSpc>
                          <a:spcPct val="107000"/>
                        </a:lnSpc>
                        <a:spcBef>
                          <a:spcPts val="0"/>
                        </a:spcBef>
                        <a:spcAft>
                          <a:spcPts val="0"/>
                        </a:spcAft>
                      </a:pPr>
                      <a:r>
                        <a:rPr lang="en-US" sz="800" kern="100" dirty="0">
                          <a:effectLst/>
                        </a:rPr>
                        <a:t> </a:t>
                      </a:r>
                      <a:endParaRPr lang="en-US" sz="900" kern="100" dirty="0">
                        <a:effectLst/>
                      </a:endParaRPr>
                    </a:p>
                    <a:p>
                      <a:pPr marL="0" marR="0" algn="just">
                        <a:lnSpc>
                          <a:spcPct val="107000"/>
                        </a:lnSpc>
                        <a:spcBef>
                          <a:spcPts val="0"/>
                        </a:spcBef>
                        <a:spcAft>
                          <a:spcPts val="0"/>
                        </a:spcAft>
                      </a:pPr>
                      <a:endParaRPr lang="en-US" sz="800" kern="100" dirty="0">
                        <a:effectLst/>
                      </a:endParaRPr>
                    </a:p>
                    <a:p>
                      <a:pPr marL="0" marR="0" algn="just">
                        <a:lnSpc>
                          <a:spcPct val="107000"/>
                        </a:lnSpc>
                        <a:spcBef>
                          <a:spcPts val="0"/>
                        </a:spcBef>
                        <a:spcAft>
                          <a:spcPts val="0"/>
                        </a:spcAft>
                      </a:pPr>
                      <a:endParaRPr lang="en-US" sz="800" kern="100" dirty="0">
                        <a:effectLst/>
                      </a:endParaRPr>
                    </a:p>
                    <a:p>
                      <a:pPr marL="0" marR="0" algn="just">
                        <a:lnSpc>
                          <a:spcPct val="107000"/>
                        </a:lnSpc>
                        <a:spcBef>
                          <a:spcPts val="0"/>
                        </a:spcBef>
                        <a:spcAft>
                          <a:spcPts val="0"/>
                        </a:spcAft>
                      </a:pPr>
                      <a:r>
                        <a:rPr lang="en-US" sz="1000" b="1" kern="100" dirty="0">
                          <a:effectLst/>
                        </a:rPr>
                        <a:t>Constraints assumptions:</a:t>
                      </a:r>
                      <a:endParaRPr lang="en-US" sz="1050" b="1" kern="100" dirty="0">
                        <a:effectLst/>
                      </a:endParaRPr>
                    </a:p>
                    <a:p>
                      <a:pPr marL="0" marR="0" algn="l">
                        <a:lnSpc>
                          <a:spcPct val="107000"/>
                        </a:lnSpc>
                        <a:spcBef>
                          <a:spcPts val="0"/>
                        </a:spcBef>
                        <a:spcAft>
                          <a:spcPts val="0"/>
                        </a:spcAft>
                      </a:pPr>
                      <a:r>
                        <a:rPr lang="en-US" sz="1000" kern="100" dirty="0">
                          <a:effectLst/>
                        </a:rPr>
                        <a:t>Bathymetry: &gt; 200 </a:t>
                      </a:r>
                      <a:r>
                        <a:rPr lang="en-US" sz="1000" kern="100" dirty="0" err="1">
                          <a:effectLst/>
                        </a:rPr>
                        <a:t>m.u.s.l</a:t>
                      </a:r>
                      <a:r>
                        <a:rPr lang="en-US" sz="1000" kern="100" dirty="0">
                          <a:effectLst/>
                        </a:rPr>
                        <a:t>.</a:t>
                      </a:r>
                      <a:br>
                        <a:rPr lang="en-US" sz="1050" kern="100" dirty="0">
                          <a:effectLst/>
                        </a:rPr>
                      </a:br>
                      <a:r>
                        <a:rPr lang="en-US" sz="1000" kern="100" dirty="0">
                          <a:effectLst/>
                        </a:rPr>
                        <a:t>Average wind speed: &lt; 7 m/s</a:t>
                      </a:r>
                      <a:br>
                        <a:rPr lang="en-US" sz="1050" kern="100" dirty="0">
                          <a:effectLst/>
                        </a:rPr>
                      </a:br>
                      <a:r>
                        <a:rPr lang="en-US" sz="1000" kern="100" dirty="0">
                          <a:effectLst/>
                        </a:rPr>
                        <a:t>Capacity Factor (reference): &lt; 30 %</a:t>
                      </a:r>
                      <a:br>
                        <a:rPr lang="en-US" sz="1050" kern="100" dirty="0">
                          <a:effectLst/>
                        </a:rPr>
                      </a:br>
                      <a:r>
                        <a:rPr lang="en-US" sz="1000" kern="100" dirty="0">
                          <a:effectLst/>
                        </a:rPr>
                        <a:t>Environmental vulnerability: UCs + Ex. High </a:t>
                      </a:r>
                      <a:r>
                        <a:rPr lang="en-US" sz="1000" kern="100" dirty="0" err="1">
                          <a:effectLst/>
                        </a:rPr>
                        <a:t>APCB</a:t>
                      </a:r>
                      <a:br>
                        <a:rPr lang="en-US" sz="1050" kern="100" dirty="0">
                          <a:effectLst/>
                        </a:rPr>
                      </a:br>
                      <a:r>
                        <a:rPr lang="en-US" sz="1000" kern="100" dirty="0">
                          <a:effectLst/>
                        </a:rPr>
                        <a:t>Min. distance to shore: &lt; 10 km</a:t>
                      </a:r>
                      <a:br>
                        <a:rPr lang="en-US" sz="1050" kern="100" dirty="0">
                          <a:effectLst/>
                        </a:rPr>
                      </a:br>
                      <a:r>
                        <a:rPr lang="en-US" sz="1000" kern="100" dirty="0">
                          <a:effectLst/>
                        </a:rPr>
                        <a:t>Archeological sites: &lt; 3 km</a:t>
                      </a:r>
                      <a:br>
                        <a:rPr lang="en-US" sz="1050" kern="100" dirty="0">
                          <a:effectLst/>
                        </a:rPr>
                      </a:br>
                      <a:r>
                        <a:rPr lang="en-US" sz="1000" kern="100" dirty="0">
                          <a:effectLst/>
                        </a:rPr>
                        <a:t>Touristic beaches buffer: &lt; 14 km</a:t>
                      </a:r>
                      <a:br>
                        <a:rPr lang="en-US" sz="1050" kern="100" dirty="0">
                          <a:effectLst/>
                        </a:rPr>
                      </a:br>
                      <a:r>
                        <a:rPr lang="en-US" sz="1000" kern="100" dirty="0">
                          <a:effectLst/>
                        </a:rPr>
                        <a:t>Max. Distance to shore: &gt; 150 km</a:t>
                      </a:r>
                      <a:br>
                        <a:rPr lang="en-US" sz="1050" kern="100" dirty="0">
                          <a:effectLst/>
                        </a:rPr>
                      </a:br>
                      <a:r>
                        <a:rPr lang="en-US" sz="1000" kern="100" dirty="0">
                          <a:effectLst/>
                        </a:rPr>
                        <a:t>Max. Distance to ports: &gt; 300 km</a:t>
                      </a:r>
                      <a:br>
                        <a:rPr lang="en-US" sz="1050" kern="100" dirty="0">
                          <a:effectLst/>
                        </a:rPr>
                      </a:br>
                      <a:r>
                        <a:rPr lang="en-US" sz="1000" kern="100" dirty="0">
                          <a:effectLst/>
                        </a:rPr>
                        <a:t>Max. Distance to grid connection (SS): &gt; 100 km</a:t>
                      </a:r>
                      <a:endParaRPr lang="en-US" sz="1050" kern="100" dirty="0">
                        <a:effectLst/>
                        <a:latin typeface="Calibri" panose="020F0502020204030204" pitchFamily="34" charset="0"/>
                        <a:ea typeface="Calibri" panose="020F0502020204030204" pitchFamily="34" charset="0"/>
                        <a:cs typeface="Arial" panose="020B0604020202020204" pitchFamily="34" charset="0"/>
                      </a:endParaRPr>
                    </a:p>
                  </a:txBody>
                  <a:tcPr marL="55103" marR="55103" marT="0" marB="0">
                    <a:solidFill>
                      <a:schemeClr val="bg1"/>
                    </a:solidFill>
                  </a:tcPr>
                </a:tc>
                <a:extLst>
                  <a:ext uri="{0D108BD9-81ED-4DB2-BD59-A6C34878D82A}">
                    <a16:rowId xmlns:a16="http://schemas.microsoft.com/office/drawing/2014/main" val="3770312179"/>
                  </a:ext>
                </a:extLst>
              </a:tr>
            </a:tbl>
          </a:graphicData>
        </a:graphic>
      </p:graphicFrame>
      <p:sp>
        <p:nvSpPr>
          <p:cNvPr id="10" name="Elipse 9">
            <a:extLst>
              <a:ext uri="{FF2B5EF4-FFF2-40B4-BE49-F238E27FC236}">
                <a16:creationId xmlns:a16="http://schemas.microsoft.com/office/drawing/2014/main" id="{3D4EB424-8865-3EB8-F790-860BCAB81DE4}"/>
              </a:ext>
            </a:extLst>
          </p:cNvPr>
          <p:cNvSpPr/>
          <p:nvPr/>
        </p:nvSpPr>
        <p:spPr>
          <a:xfrm>
            <a:off x="3635896" y="4515966"/>
            <a:ext cx="1872208" cy="288032"/>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lipse 10">
            <a:extLst>
              <a:ext uri="{FF2B5EF4-FFF2-40B4-BE49-F238E27FC236}">
                <a16:creationId xmlns:a16="http://schemas.microsoft.com/office/drawing/2014/main" id="{24449EDD-C83C-9B44-7AA1-B9B6A0D068B0}"/>
              </a:ext>
            </a:extLst>
          </p:cNvPr>
          <p:cNvSpPr/>
          <p:nvPr/>
        </p:nvSpPr>
        <p:spPr>
          <a:xfrm>
            <a:off x="6228184" y="4011910"/>
            <a:ext cx="2448272" cy="604313"/>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73666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C074-E7EF-EDDB-6F7B-C95A20F87D7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C786D4D-E3DE-9018-23D7-6379434C9355}"/>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B9637DA5-9DEF-8963-C418-53C1B57DA057}"/>
              </a:ext>
            </a:extLst>
          </p:cNvPr>
          <p:cNvSpPr/>
          <p:nvPr/>
        </p:nvSpPr>
        <p:spPr>
          <a:xfrm>
            <a:off x="-293913" y="915566"/>
            <a:ext cx="558599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err="1">
                <a:latin typeface="Arial" panose="020B0604020202020204" pitchFamily="34" charset="0"/>
                <a:cs typeface="Arial" panose="020B0604020202020204" pitchFamily="34" charset="0"/>
              </a:rPr>
              <a:t>Strategic</a:t>
            </a: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planning</a:t>
            </a: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optimization</a:t>
            </a:r>
            <a:endParaRPr lang="pt-BR" b="1" dirty="0">
              <a:latin typeface="Arial" panose="020B0604020202020204" pitchFamily="34" charset="0"/>
              <a:cs typeface="Arial" panose="020B0604020202020204" pitchFamily="34" charset="0"/>
            </a:endParaRPr>
          </a:p>
        </p:txBody>
      </p:sp>
      <p:pic>
        <p:nvPicPr>
          <p:cNvPr id="7" name="Imagem 6" descr="Diagrama, Mapa&#10;&#10;Descrição gerada automaticamente">
            <a:extLst>
              <a:ext uri="{FF2B5EF4-FFF2-40B4-BE49-F238E27FC236}">
                <a16:creationId xmlns:a16="http://schemas.microsoft.com/office/drawing/2014/main" id="{B4A8BDC0-E59F-E050-2678-F939EDEAB82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626" y="1563638"/>
            <a:ext cx="6204747" cy="309972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85704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C074-E7EF-EDDB-6F7B-C95A20F87D7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C786D4D-E3DE-9018-23D7-6379434C9355}"/>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B9637DA5-9DEF-8963-C418-53C1B57DA057}"/>
              </a:ext>
            </a:extLst>
          </p:cNvPr>
          <p:cNvSpPr/>
          <p:nvPr/>
        </p:nvSpPr>
        <p:spPr>
          <a:xfrm>
            <a:off x="-293913" y="915566"/>
            <a:ext cx="558599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err="1">
                <a:latin typeface="Arial" panose="020B0604020202020204" pitchFamily="34" charset="0"/>
                <a:cs typeface="Arial" panose="020B0604020202020204" pitchFamily="34" charset="0"/>
              </a:rPr>
              <a:t>Strategic</a:t>
            </a: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planning</a:t>
            </a: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optimization</a:t>
            </a:r>
            <a:endParaRPr lang="pt-BR" b="1" dirty="0">
              <a:latin typeface="Arial" panose="020B0604020202020204" pitchFamily="34" charset="0"/>
              <a:cs typeface="Arial" panose="020B0604020202020204" pitchFamily="34" charset="0"/>
            </a:endParaRPr>
          </a:p>
        </p:txBody>
      </p:sp>
      <p:pic>
        <p:nvPicPr>
          <p:cNvPr id="4" name="Imagem 3" descr="Tela de computador com ícones coloridos&#10;&#10;Descrição gerada automaticamente">
            <a:extLst>
              <a:ext uri="{FF2B5EF4-FFF2-40B4-BE49-F238E27FC236}">
                <a16:creationId xmlns:a16="http://schemas.microsoft.com/office/drawing/2014/main" id="{E03C3C45-9C16-E82B-4D13-5B162565C94F}"/>
              </a:ext>
            </a:extLst>
          </p:cNvPr>
          <p:cNvPicPr>
            <a:picLocks noChangeAspect="1"/>
          </p:cNvPicPr>
          <p:nvPr/>
        </p:nvPicPr>
        <p:blipFill rotWithShape="1">
          <a:blip r:embed="rId3"/>
          <a:srcRect l="1624" t="12478" r="60874" b="22413"/>
          <a:stretch/>
        </p:blipFill>
        <p:spPr bwMode="auto">
          <a:xfrm>
            <a:off x="3222525" y="1519450"/>
            <a:ext cx="5783661" cy="3428564"/>
          </a:xfrm>
          <a:prstGeom prst="rect">
            <a:avLst/>
          </a:prstGeom>
          <a:ln w="12700" cap="sq"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5" name="TextBox 2">
            <a:extLst>
              <a:ext uri="{FF2B5EF4-FFF2-40B4-BE49-F238E27FC236}">
                <a16:creationId xmlns:a16="http://schemas.microsoft.com/office/drawing/2014/main" id="{2C4B1D2D-6467-0680-12E5-622C24A7F126}"/>
              </a:ext>
            </a:extLst>
          </p:cNvPr>
          <p:cNvSpPr txBox="1">
            <a:spLocks noChangeArrowheads="1"/>
          </p:cNvSpPr>
          <p:nvPr/>
        </p:nvSpPr>
        <p:spPr bwMode="auto">
          <a:xfrm>
            <a:off x="288578" y="2704152"/>
            <a:ext cx="29522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spcBef>
                <a:spcPct val="0"/>
              </a:spcBef>
              <a:buFontTx/>
              <a:buNone/>
            </a:pPr>
            <a:r>
              <a:rPr lang="en-US" altLang="pt-BR" sz="1600" dirty="0">
                <a:solidFill>
                  <a:srgbClr val="595959"/>
                </a:solidFill>
                <a:ea typeface="MS PGothic" panose="020B0600070205080204" pitchFamily="34" charset="-128"/>
              </a:rPr>
              <a:t>We used</a:t>
            </a:r>
            <a:r>
              <a:rPr lang="en-US" altLang="pt-BR" sz="1600" b="1" dirty="0">
                <a:solidFill>
                  <a:srgbClr val="595959"/>
                </a:solidFill>
                <a:ea typeface="MS PGothic" panose="020B0600070205080204" pitchFamily="34" charset="-128"/>
              </a:rPr>
              <a:t> VIZ-SPOWER-BR</a:t>
            </a:r>
            <a:r>
              <a:rPr lang="en-US" altLang="pt-BR" sz="1600" dirty="0">
                <a:solidFill>
                  <a:srgbClr val="595959"/>
                </a:solidFill>
                <a:ea typeface="MS PGothic" panose="020B0600070205080204" pitchFamily="34" charset="-128"/>
              </a:rPr>
              <a:t> Dashboard to analyze metrics and select the best options.</a:t>
            </a:r>
          </a:p>
        </p:txBody>
      </p:sp>
      <p:sp>
        <p:nvSpPr>
          <p:cNvPr id="8" name="Elipse 7">
            <a:extLst>
              <a:ext uri="{FF2B5EF4-FFF2-40B4-BE49-F238E27FC236}">
                <a16:creationId xmlns:a16="http://schemas.microsoft.com/office/drawing/2014/main" id="{BE3A24C0-D4BA-67AA-C866-C9E9F5249658}"/>
              </a:ext>
            </a:extLst>
          </p:cNvPr>
          <p:cNvSpPr/>
          <p:nvPr/>
        </p:nvSpPr>
        <p:spPr>
          <a:xfrm>
            <a:off x="7812360" y="4326638"/>
            <a:ext cx="948264" cy="432048"/>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446112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C074-E7EF-EDDB-6F7B-C95A20F87D7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C786D4D-E3DE-9018-23D7-6379434C9355}"/>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B9637DA5-9DEF-8963-C418-53C1B57DA057}"/>
              </a:ext>
            </a:extLst>
          </p:cNvPr>
          <p:cNvSpPr/>
          <p:nvPr/>
        </p:nvSpPr>
        <p:spPr>
          <a:xfrm>
            <a:off x="-293913" y="915566"/>
            <a:ext cx="6450089"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Wind </a:t>
            </a:r>
            <a:r>
              <a:rPr lang="pt-BR" b="1" dirty="0" err="1">
                <a:latin typeface="Arial" panose="020B0604020202020204" pitchFamily="34" charset="0"/>
                <a:cs typeface="Arial" panose="020B0604020202020204" pitchFamily="34" charset="0"/>
              </a:rPr>
              <a:t>energy</a:t>
            </a: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production</a:t>
            </a: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optimization</a:t>
            </a:r>
            <a:endParaRPr lang="pt-BR" b="1" dirty="0">
              <a:latin typeface="Arial" panose="020B0604020202020204" pitchFamily="34" charset="0"/>
              <a:cs typeface="Arial" panose="020B0604020202020204" pitchFamily="34" charset="0"/>
            </a:endParaRPr>
          </a:p>
        </p:txBody>
      </p:sp>
      <p:pic>
        <p:nvPicPr>
          <p:cNvPr id="5" name="Imagem 4" descr="Uma imagem contendo Gráfico&#10;&#10;Descrição gerada automaticamente">
            <a:extLst>
              <a:ext uri="{FF2B5EF4-FFF2-40B4-BE49-F238E27FC236}">
                <a16:creationId xmlns:a16="http://schemas.microsoft.com/office/drawing/2014/main" id="{778990E4-8A90-DEF0-1E34-EA1E216CA67D}"/>
              </a:ext>
            </a:extLst>
          </p:cNvPr>
          <p:cNvPicPr>
            <a:picLocks noChangeAspect="1"/>
          </p:cNvPicPr>
          <p:nvPr/>
        </p:nvPicPr>
        <p:blipFill>
          <a:blip r:embed="rId3" cstate="print">
            <a:extLst>
              <a:ext uri="{28A0092B-C50C-407E-A947-70E740481C1C}">
                <a14:useLocalDpi xmlns:a14="http://schemas.microsoft.com/office/drawing/2010/main" val="0"/>
              </a:ext>
            </a:extLst>
          </a:blip>
          <a:srcRect b="25914"/>
          <a:stretch/>
        </p:blipFill>
        <p:spPr bwMode="auto">
          <a:xfrm>
            <a:off x="6372200" y="2511689"/>
            <a:ext cx="2304597" cy="2561087"/>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6" name="Tabela 5">
            <a:extLst>
              <a:ext uri="{FF2B5EF4-FFF2-40B4-BE49-F238E27FC236}">
                <a16:creationId xmlns:a16="http://schemas.microsoft.com/office/drawing/2014/main" id="{5D5BBF99-F9CF-FEC8-8E03-1E5D17425543}"/>
              </a:ext>
            </a:extLst>
          </p:cNvPr>
          <p:cNvGraphicFramePr>
            <a:graphicFrameLocks noGrp="1"/>
          </p:cNvGraphicFramePr>
          <p:nvPr>
            <p:extLst>
              <p:ext uri="{D42A27DB-BD31-4B8C-83A1-F6EECF244321}">
                <p14:modId xmlns:p14="http://schemas.microsoft.com/office/powerpoint/2010/main" val="1137304409"/>
              </p:ext>
            </p:extLst>
          </p:nvPr>
        </p:nvGraphicFramePr>
        <p:xfrm>
          <a:off x="179512" y="3059821"/>
          <a:ext cx="5753750" cy="1168113"/>
        </p:xfrm>
        <a:graphic>
          <a:graphicData uri="http://schemas.openxmlformats.org/drawingml/2006/table">
            <a:tbl>
              <a:tblPr firstRow="1" firstCol="1" bandRow="1">
                <a:tableStyleId>{7E9639D4-E3E2-4D34-9284-5A2195B3D0D7}</a:tableStyleId>
              </a:tblPr>
              <a:tblGrid>
                <a:gridCol w="973053">
                  <a:extLst>
                    <a:ext uri="{9D8B030D-6E8A-4147-A177-3AD203B41FA5}">
                      <a16:colId xmlns:a16="http://schemas.microsoft.com/office/drawing/2014/main" val="298603466"/>
                    </a:ext>
                  </a:extLst>
                </a:gridCol>
                <a:gridCol w="641494">
                  <a:extLst>
                    <a:ext uri="{9D8B030D-6E8A-4147-A177-3AD203B41FA5}">
                      <a16:colId xmlns:a16="http://schemas.microsoft.com/office/drawing/2014/main" val="38507189"/>
                    </a:ext>
                  </a:extLst>
                </a:gridCol>
                <a:gridCol w="774578">
                  <a:extLst>
                    <a:ext uri="{9D8B030D-6E8A-4147-A177-3AD203B41FA5}">
                      <a16:colId xmlns:a16="http://schemas.microsoft.com/office/drawing/2014/main" val="1860502962"/>
                    </a:ext>
                  </a:extLst>
                </a:gridCol>
                <a:gridCol w="672160">
                  <a:extLst>
                    <a:ext uri="{9D8B030D-6E8A-4147-A177-3AD203B41FA5}">
                      <a16:colId xmlns:a16="http://schemas.microsoft.com/office/drawing/2014/main" val="3592967424"/>
                    </a:ext>
                  </a:extLst>
                </a:gridCol>
                <a:gridCol w="701156">
                  <a:extLst>
                    <a:ext uri="{9D8B030D-6E8A-4147-A177-3AD203B41FA5}">
                      <a16:colId xmlns:a16="http://schemas.microsoft.com/office/drawing/2014/main" val="3280674398"/>
                    </a:ext>
                  </a:extLst>
                </a:gridCol>
                <a:gridCol w="666996">
                  <a:extLst>
                    <a:ext uri="{9D8B030D-6E8A-4147-A177-3AD203B41FA5}">
                      <a16:colId xmlns:a16="http://schemas.microsoft.com/office/drawing/2014/main" val="680969216"/>
                    </a:ext>
                  </a:extLst>
                </a:gridCol>
                <a:gridCol w="720080">
                  <a:extLst>
                    <a:ext uri="{9D8B030D-6E8A-4147-A177-3AD203B41FA5}">
                      <a16:colId xmlns:a16="http://schemas.microsoft.com/office/drawing/2014/main" val="1518456528"/>
                    </a:ext>
                  </a:extLst>
                </a:gridCol>
                <a:gridCol w="604233">
                  <a:extLst>
                    <a:ext uri="{9D8B030D-6E8A-4147-A177-3AD203B41FA5}">
                      <a16:colId xmlns:a16="http://schemas.microsoft.com/office/drawing/2014/main" val="2357450606"/>
                    </a:ext>
                  </a:extLst>
                </a:gridCol>
              </a:tblGrid>
              <a:tr h="395242">
                <a:tc>
                  <a:txBody>
                    <a:bodyPr/>
                    <a:lstStyle/>
                    <a:p>
                      <a:pPr marL="0" marR="0" algn="ctr">
                        <a:lnSpc>
                          <a:spcPct val="107000"/>
                        </a:lnSpc>
                        <a:spcBef>
                          <a:spcPts val="0"/>
                        </a:spcBef>
                        <a:spcAft>
                          <a:spcPts val="0"/>
                        </a:spcAft>
                      </a:pPr>
                      <a:r>
                        <a:rPr lang="en-US" sz="1000" kern="100" dirty="0">
                          <a:effectLst/>
                        </a:rPr>
                        <a:t>Offshore wind plant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dirty="0">
                          <a:effectLst/>
                        </a:rPr>
                        <a:t>10-MW turbines*</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Capacity potential*</a:t>
                      </a:r>
                      <a:endParaRPr lang="en-US" sz="1100" kern="100">
                        <a:effectLst/>
                      </a:endParaRPr>
                    </a:p>
                    <a:p>
                      <a:pPr marL="0" marR="0" algn="ctr">
                        <a:lnSpc>
                          <a:spcPct val="107000"/>
                        </a:lnSpc>
                        <a:spcBef>
                          <a:spcPts val="0"/>
                        </a:spcBef>
                        <a:spcAft>
                          <a:spcPts val="0"/>
                        </a:spcAft>
                      </a:pPr>
                      <a:r>
                        <a:rPr lang="en-US" sz="1000" kern="100">
                          <a:effectLst/>
                        </a:rPr>
                        <a:t>[MW]</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12-MW turbines</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Capacity potential</a:t>
                      </a:r>
                      <a:endParaRPr lang="en-US" sz="1100" kern="100">
                        <a:effectLst/>
                      </a:endParaRPr>
                    </a:p>
                    <a:p>
                      <a:pPr marL="0" marR="0" algn="ctr">
                        <a:lnSpc>
                          <a:spcPct val="107000"/>
                        </a:lnSpc>
                        <a:spcBef>
                          <a:spcPts val="0"/>
                        </a:spcBef>
                        <a:spcAft>
                          <a:spcPts val="0"/>
                        </a:spcAft>
                      </a:pPr>
                      <a:r>
                        <a:rPr lang="en-US" sz="1000" kern="100">
                          <a:effectLst/>
                        </a:rPr>
                        <a:t>[MW]</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15-MW turbines</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dirty="0">
                          <a:effectLst/>
                        </a:rPr>
                        <a:t>Capacity potential</a:t>
                      </a:r>
                    </a:p>
                    <a:p>
                      <a:pPr marL="0" marR="0" algn="ctr">
                        <a:lnSpc>
                          <a:spcPct val="107000"/>
                        </a:lnSpc>
                        <a:spcBef>
                          <a:spcPts val="0"/>
                        </a:spcBef>
                        <a:spcAft>
                          <a:spcPts val="0"/>
                        </a:spcAft>
                      </a:pPr>
                      <a:r>
                        <a:rPr lang="en-US" sz="1000" kern="100" dirty="0">
                          <a:effectLst/>
                        </a:rPr>
                        <a:t>[MW]</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dirty="0">
                          <a:effectLst/>
                        </a:rPr>
                        <a:t>Total </a:t>
                      </a:r>
                    </a:p>
                    <a:p>
                      <a:pPr marL="0" marR="0" algn="ctr">
                        <a:lnSpc>
                          <a:spcPct val="107000"/>
                        </a:lnSpc>
                        <a:spcBef>
                          <a:spcPts val="0"/>
                        </a:spcBef>
                        <a:spcAft>
                          <a:spcPts val="0"/>
                        </a:spcAft>
                      </a:pPr>
                      <a:r>
                        <a:rPr lang="en-US" sz="1000" kern="100" dirty="0">
                          <a:effectLst/>
                        </a:rPr>
                        <a:t>area</a:t>
                      </a:r>
                      <a:endParaRPr lang="en-US" sz="1100" kern="100" dirty="0">
                        <a:effectLst/>
                      </a:endParaRPr>
                    </a:p>
                    <a:p>
                      <a:pPr marL="0" marR="0" algn="ctr">
                        <a:lnSpc>
                          <a:spcPct val="107000"/>
                        </a:lnSpc>
                        <a:spcBef>
                          <a:spcPts val="0"/>
                        </a:spcBef>
                        <a:spcAft>
                          <a:spcPts val="0"/>
                        </a:spcAft>
                      </a:pPr>
                      <a:r>
                        <a:rPr lang="en-US" sz="1000" kern="100" dirty="0">
                          <a:effectLst/>
                        </a:rPr>
                        <a:t>[km</a:t>
                      </a:r>
                      <a:r>
                        <a:rPr lang="en-US" sz="1000" kern="100" baseline="30000" dirty="0">
                          <a:effectLst/>
                        </a:rPr>
                        <a:t>2</a:t>
                      </a:r>
                      <a:r>
                        <a:rPr lang="en-US" sz="1000" kern="100" dirty="0">
                          <a:effectLst/>
                        </a:rPr>
                        <a: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9856985"/>
                  </a:ext>
                </a:extLst>
              </a:tr>
              <a:tr h="342439">
                <a:tc>
                  <a:txBody>
                    <a:bodyPr/>
                    <a:lstStyle/>
                    <a:p>
                      <a:pPr marL="0" marR="0" algn="just">
                        <a:lnSpc>
                          <a:spcPct val="107000"/>
                        </a:lnSpc>
                        <a:spcBef>
                          <a:spcPts val="0"/>
                        </a:spcBef>
                        <a:spcAft>
                          <a:spcPts val="0"/>
                        </a:spcAft>
                      </a:pPr>
                      <a:r>
                        <a:rPr lang="en-US" sz="1000" kern="100">
                          <a:effectLst/>
                        </a:rPr>
                        <a:t>SuOWFa-CE-1</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47 - 60</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470 - 600</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dirty="0">
                          <a:effectLst/>
                        </a:rPr>
                        <a:t>33</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dirty="0">
                          <a:effectLst/>
                        </a:rPr>
                        <a:t>396</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26</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390</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311.7</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83577302"/>
                  </a:ext>
                </a:extLst>
              </a:tr>
              <a:tr h="342439">
                <a:tc>
                  <a:txBody>
                    <a:bodyPr/>
                    <a:lstStyle/>
                    <a:p>
                      <a:pPr marL="0" marR="0" algn="just">
                        <a:lnSpc>
                          <a:spcPct val="107000"/>
                        </a:lnSpc>
                        <a:spcBef>
                          <a:spcPts val="0"/>
                        </a:spcBef>
                        <a:spcAft>
                          <a:spcPts val="0"/>
                        </a:spcAft>
                      </a:pPr>
                      <a:r>
                        <a:rPr lang="en-US" sz="1000" kern="100">
                          <a:effectLst/>
                        </a:rPr>
                        <a:t>SuOWFa-CE-2</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34 - 45</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340 - 450</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24</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a:effectLst/>
                        </a:rPr>
                        <a:t>288</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dirty="0">
                          <a:effectLst/>
                        </a:rPr>
                        <a:t>25</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dirty="0">
                          <a:effectLst/>
                        </a:rPr>
                        <a:t>375</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000" kern="100" dirty="0">
                          <a:effectLst/>
                        </a:rPr>
                        <a:t>231.5</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59940471"/>
                  </a:ext>
                </a:extLst>
              </a:tr>
            </a:tbl>
          </a:graphicData>
        </a:graphic>
      </p:graphicFrame>
      <p:graphicFrame>
        <p:nvGraphicFramePr>
          <p:cNvPr id="9" name="Tabela 8">
            <a:extLst>
              <a:ext uri="{FF2B5EF4-FFF2-40B4-BE49-F238E27FC236}">
                <a16:creationId xmlns:a16="http://schemas.microsoft.com/office/drawing/2014/main" id="{1199581C-68FC-7BB6-09BB-9B1A0305677F}"/>
              </a:ext>
            </a:extLst>
          </p:cNvPr>
          <p:cNvGraphicFramePr>
            <a:graphicFrameLocks noGrp="1"/>
          </p:cNvGraphicFramePr>
          <p:nvPr>
            <p:extLst>
              <p:ext uri="{D42A27DB-BD31-4B8C-83A1-F6EECF244321}">
                <p14:modId xmlns:p14="http://schemas.microsoft.com/office/powerpoint/2010/main" val="654191778"/>
              </p:ext>
            </p:extLst>
          </p:nvPr>
        </p:nvGraphicFramePr>
        <p:xfrm>
          <a:off x="179512" y="1529344"/>
          <a:ext cx="7886699" cy="896702"/>
        </p:xfrm>
        <a:graphic>
          <a:graphicData uri="http://schemas.openxmlformats.org/drawingml/2006/table">
            <a:tbl>
              <a:tblPr firstRow="1" firstCol="1" bandRow="1">
                <a:tableStyleId>{7E9639D4-E3E2-4D34-9284-5A2195B3D0D7}</a:tableStyleId>
              </a:tblPr>
              <a:tblGrid>
                <a:gridCol w="968680">
                  <a:extLst>
                    <a:ext uri="{9D8B030D-6E8A-4147-A177-3AD203B41FA5}">
                      <a16:colId xmlns:a16="http://schemas.microsoft.com/office/drawing/2014/main" val="1659163558"/>
                    </a:ext>
                  </a:extLst>
                </a:gridCol>
                <a:gridCol w="642105">
                  <a:extLst>
                    <a:ext uri="{9D8B030D-6E8A-4147-A177-3AD203B41FA5}">
                      <a16:colId xmlns:a16="http://schemas.microsoft.com/office/drawing/2014/main" val="3120349262"/>
                    </a:ext>
                  </a:extLst>
                </a:gridCol>
                <a:gridCol w="591620">
                  <a:extLst>
                    <a:ext uri="{9D8B030D-6E8A-4147-A177-3AD203B41FA5}">
                      <a16:colId xmlns:a16="http://schemas.microsoft.com/office/drawing/2014/main" val="1415033133"/>
                    </a:ext>
                  </a:extLst>
                </a:gridCol>
                <a:gridCol w="801449">
                  <a:extLst>
                    <a:ext uri="{9D8B030D-6E8A-4147-A177-3AD203B41FA5}">
                      <a16:colId xmlns:a16="http://schemas.microsoft.com/office/drawing/2014/main" val="3366509311"/>
                    </a:ext>
                  </a:extLst>
                </a:gridCol>
                <a:gridCol w="766741">
                  <a:extLst>
                    <a:ext uri="{9D8B030D-6E8A-4147-A177-3AD203B41FA5}">
                      <a16:colId xmlns:a16="http://schemas.microsoft.com/office/drawing/2014/main" val="261328480"/>
                    </a:ext>
                  </a:extLst>
                </a:gridCol>
                <a:gridCol w="766741">
                  <a:extLst>
                    <a:ext uri="{9D8B030D-6E8A-4147-A177-3AD203B41FA5}">
                      <a16:colId xmlns:a16="http://schemas.microsoft.com/office/drawing/2014/main" val="419555380"/>
                    </a:ext>
                  </a:extLst>
                </a:gridCol>
                <a:gridCol w="766741">
                  <a:extLst>
                    <a:ext uri="{9D8B030D-6E8A-4147-A177-3AD203B41FA5}">
                      <a16:colId xmlns:a16="http://schemas.microsoft.com/office/drawing/2014/main" val="2531590512"/>
                    </a:ext>
                  </a:extLst>
                </a:gridCol>
                <a:gridCol w="766741">
                  <a:extLst>
                    <a:ext uri="{9D8B030D-6E8A-4147-A177-3AD203B41FA5}">
                      <a16:colId xmlns:a16="http://schemas.microsoft.com/office/drawing/2014/main" val="1888614599"/>
                    </a:ext>
                  </a:extLst>
                </a:gridCol>
                <a:gridCol w="566378">
                  <a:extLst>
                    <a:ext uri="{9D8B030D-6E8A-4147-A177-3AD203B41FA5}">
                      <a16:colId xmlns:a16="http://schemas.microsoft.com/office/drawing/2014/main" val="369774723"/>
                    </a:ext>
                  </a:extLst>
                </a:gridCol>
                <a:gridCol w="566378">
                  <a:extLst>
                    <a:ext uri="{9D8B030D-6E8A-4147-A177-3AD203B41FA5}">
                      <a16:colId xmlns:a16="http://schemas.microsoft.com/office/drawing/2014/main" val="4216939965"/>
                    </a:ext>
                  </a:extLst>
                </a:gridCol>
                <a:gridCol w="683125">
                  <a:extLst>
                    <a:ext uri="{9D8B030D-6E8A-4147-A177-3AD203B41FA5}">
                      <a16:colId xmlns:a16="http://schemas.microsoft.com/office/drawing/2014/main" val="4277126816"/>
                    </a:ext>
                  </a:extLst>
                </a:gridCol>
              </a:tblGrid>
              <a:tr h="575142">
                <a:tc>
                  <a:txBody>
                    <a:bodyPr/>
                    <a:lstStyle/>
                    <a:p>
                      <a:pPr marL="0" marR="0" algn="ctr">
                        <a:lnSpc>
                          <a:spcPct val="107000"/>
                        </a:lnSpc>
                        <a:spcBef>
                          <a:spcPts val="0"/>
                        </a:spcBef>
                        <a:spcAft>
                          <a:spcPts val="0"/>
                        </a:spcAft>
                      </a:pPr>
                      <a:r>
                        <a:rPr lang="en-US" sz="900" kern="100">
                          <a:effectLst/>
                        </a:rPr>
                        <a:t>OWF</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Mean Bathy.</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Mean Slope</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Mean Wind</a:t>
                      </a:r>
                      <a:endParaRPr lang="en-US" sz="1100" kern="100">
                        <a:effectLst/>
                      </a:endParaRPr>
                    </a:p>
                    <a:p>
                      <a:pPr marL="0" marR="0" algn="ctr">
                        <a:lnSpc>
                          <a:spcPct val="107000"/>
                        </a:lnSpc>
                        <a:spcBef>
                          <a:spcPts val="0"/>
                        </a:spcBef>
                        <a:spcAft>
                          <a:spcPts val="0"/>
                        </a:spcAft>
                      </a:pPr>
                      <a:r>
                        <a:rPr lang="en-US" sz="900" kern="100">
                          <a:effectLst/>
                        </a:rPr>
                        <a:t>Speed GWA150 [m/s]</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Mean Ref. CF GWA IE1</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Mean Dist. to shore [km]</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Mean </a:t>
                      </a:r>
                      <a:endParaRPr lang="en-US" sz="1100" kern="100" dirty="0">
                        <a:effectLst/>
                      </a:endParaRPr>
                    </a:p>
                    <a:p>
                      <a:pPr marL="0" marR="0" algn="ctr">
                        <a:lnSpc>
                          <a:spcPct val="107000"/>
                        </a:lnSpc>
                        <a:spcBef>
                          <a:spcPts val="0"/>
                        </a:spcBef>
                        <a:spcAft>
                          <a:spcPts val="0"/>
                        </a:spcAft>
                      </a:pPr>
                      <a:r>
                        <a:rPr lang="en-US" sz="900" kern="100" dirty="0">
                          <a:effectLst/>
                        </a:rPr>
                        <a:t>Dist. to Install. port </a:t>
                      </a:r>
                      <a:endParaRPr lang="en-US" sz="1100" kern="100" dirty="0">
                        <a:effectLst/>
                      </a:endParaRPr>
                    </a:p>
                    <a:p>
                      <a:pPr marL="0" marR="0" algn="ctr">
                        <a:lnSpc>
                          <a:spcPct val="107000"/>
                        </a:lnSpc>
                        <a:spcBef>
                          <a:spcPts val="0"/>
                        </a:spcBef>
                        <a:spcAft>
                          <a:spcPts val="0"/>
                        </a:spcAft>
                      </a:pPr>
                      <a:r>
                        <a:rPr lang="en-US" sz="900" kern="100" dirty="0">
                          <a:effectLst/>
                        </a:rPr>
                        <a:t>[km]</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Mean </a:t>
                      </a:r>
                      <a:endParaRPr lang="en-US" sz="1100" kern="100" dirty="0">
                        <a:effectLst/>
                      </a:endParaRPr>
                    </a:p>
                    <a:p>
                      <a:pPr marL="0" marR="0" algn="ctr">
                        <a:lnSpc>
                          <a:spcPct val="107000"/>
                        </a:lnSpc>
                        <a:spcBef>
                          <a:spcPts val="0"/>
                        </a:spcBef>
                        <a:spcAft>
                          <a:spcPts val="0"/>
                        </a:spcAft>
                      </a:pPr>
                      <a:r>
                        <a:rPr lang="en-US" sz="900" kern="100" dirty="0">
                          <a:effectLst/>
                        </a:rPr>
                        <a:t>Dist. to Grid </a:t>
                      </a:r>
                      <a:endParaRPr lang="en-US" sz="1100" kern="100" dirty="0">
                        <a:effectLst/>
                      </a:endParaRPr>
                    </a:p>
                    <a:p>
                      <a:pPr marL="0" marR="0" algn="ctr">
                        <a:lnSpc>
                          <a:spcPct val="107000"/>
                        </a:lnSpc>
                        <a:spcBef>
                          <a:spcPts val="0"/>
                        </a:spcBef>
                        <a:spcAft>
                          <a:spcPts val="0"/>
                        </a:spcAft>
                      </a:pPr>
                      <a:r>
                        <a:rPr lang="en-US" sz="900" kern="100" dirty="0">
                          <a:effectLst/>
                        </a:rPr>
                        <a:t>[km]</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Mean SCPI</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Mean SESI</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RAEP* [GWh]</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extLst>
                  <a:ext uri="{0D108BD9-81ED-4DB2-BD59-A6C34878D82A}">
                    <a16:rowId xmlns:a16="http://schemas.microsoft.com/office/drawing/2014/main" val="3665887595"/>
                  </a:ext>
                </a:extLst>
              </a:tr>
              <a:tr h="157521">
                <a:tc>
                  <a:txBody>
                    <a:bodyPr/>
                    <a:lstStyle/>
                    <a:p>
                      <a:pPr marL="0" marR="0" algn="ctr">
                        <a:lnSpc>
                          <a:spcPct val="107000"/>
                        </a:lnSpc>
                        <a:spcBef>
                          <a:spcPts val="0"/>
                        </a:spcBef>
                        <a:spcAft>
                          <a:spcPts val="0"/>
                        </a:spcAft>
                      </a:pPr>
                      <a:r>
                        <a:rPr lang="en-US" sz="900" kern="100">
                          <a:effectLst/>
                        </a:rPr>
                        <a:t>SuOWFa-1</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-21.7</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9%</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8.4</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47.6%</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15.5</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25.0</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32.7</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0.269</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0.000</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1,961.6</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extLst>
                  <a:ext uri="{0D108BD9-81ED-4DB2-BD59-A6C34878D82A}">
                    <a16:rowId xmlns:a16="http://schemas.microsoft.com/office/drawing/2014/main" val="2982345822"/>
                  </a:ext>
                </a:extLst>
              </a:tr>
              <a:tr h="157521">
                <a:tc>
                  <a:txBody>
                    <a:bodyPr/>
                    <a:lstStyle/>
                    <a:p>
                      <a:pPr marL="0" marR="0" algn="ctr">
                        <a:lnSpc>
                          <a:spcPct val="107000"/>
                        </a:lnSpc>
                        <a:spcBef>
                          <a:spcPts val="0"/>
                        </a:spcBef>
                        <a:spcAft>
                          <a:spcPts val="0"/>
                        </a:spcAft>
                      </a:pPr>
                      <a:r>
                        <a:rPr lang="en-US" sz="900" kern="100">
                          <a:effectLst/>
                        </a:rPr>
                        <a:t>SuOWFa-2</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-31.2</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5%</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8.4</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a:effectLst/>
                        </a:rPr>
                        <a:t>47.8%</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33.8</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32.2</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44.1</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0.270</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0.000</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tc>
                  <a:txBody>
                    <a:bodyPr/>
                    <a:lstStyle/>
                    <a:p>
                      <a:pPr marL="0" marR="0" algn="ctr">
                        <a:lnSpc>
                          <a:spcPct val="107000"/>
                        </a:lnSpc>
                        <a:spcBef>
                          <a:spcPts val="0"/>
                        </a:spcBef>
                        <a:spcAft>
                          <a:spcPts val="0"/>
                        </a:spcAft>
                      </a:pPr>
                      <a:r>
                        <a:rPr lang="en-US" sz="900" kern="100" dirty="0">
                          <a:effectLst/>
                        </a:rPr>
                        <a:t>1,423.0</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049" marR="68049" marT="0" marB="0" anchor="ctr"/>
                </a:tc>
                <a:extLst>
                  <a:ext uri="{0D108BD9-81ED-4DB2-BD59-A6C34878D82A}">
                    <a16:rowId xmlns:a16="http://schemas.microsoft.com/office/drawing/2014/main" val="2020064714"/>
                  </a:ext>
                </a:extLst>
              </a:tr>
            </a:tbl>
          </a:graphicData>
        </a:graphic>
      </p:graphicFrame>
      <p:sp>
        <p:nvSpPr>
          <p:cNvPr id="10" name="Elipse 9">
            <a:extLst>
              <a:ext uri="{FF2B5EF4-FFF2-40B4-BE49-F238E27FC236}">
                <a16:creationId xmlns:a16="http://schemas.microsoft.com/office/drawing/2014/main" id="{7CB6A6FD-FB21-5A8F-6811-903BC0B8DAC3}"/>
              </a:ext>
            </a:extLst>
          </p:cNvPr>
          <p:cNvSpPr/>
          <p:nvPr/>
        </p:nvSpPr>
        <p:spPr>
          <a:xfrm>
            <a:off x="5378105" y="3514204"/>
            <a:ext cx="508640" cy="792088"/>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lipse 10">
            <a:extLst>
              <a:ext uri="{FF2B5EF4-FFF2-40B4-BE49-F238E27FC236}">
                <a16:creationId xmlns:a16="http://schemas.microsoft.com/office/drawing/2014/main" id="{FAD75F45-F1C9-F031-6404-DBEEAE66E12F}"/>
              </a:ext>
            </a:extLst>
          </p:cNvPr>
          <p:cNvSpPr/>
          <p:nvPr/>
        </p:nvSpPr>
        <p:spPr>
          <a:xfrm>
            <a:off x="1115616" y="1573692"/>
            <a:ext cx="720080" cy="982555"/>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Elipse 11">
            <a:extLst>
              <a:ext uri="{FF2B5EF4-FFF2-40B4-BE49-F238E27FC236}">
                <a16:creationId xmlns:a16="http://schemas.microsoft.com/office/drawing/2014/main" id="{CA319D56-7F44-F2F3-8194-33F23C0CF5A0}"/>
              </a:ext>
            </a:extLst>
          </p:cNvPr>
          <p:cNvSpPr/>
          <p:nvPr/>
        </p:nvSpPr>
        <p:spPr>
          <a:xfrm>
            <a:off x="3923928" y="1995686"/>
            <a:ext cx="2376264" cy="504627"/>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a:extLst>
              <a:ext uri="{FF2B5EF4-FFF2-40B4-BE49-F238E27FC236}">
                <a16:creationId xmlns:a16="http://schemas.microsoft.com/office/drawing/2014/main" id="{C33E0F3E-95E5-B2A1-A9A9-9B0272AD2123}"/>
              </a:ext>
            </a:extLst>
          </p:cNvPr>
          <p:cNvSpPr txBox="1"/>
          <p:nvPr/>
        </p:nvSpPr>
        <p:spPr>
          <a:xfrm>
            <a:off x="1691681" y="4346689"/>
            <a:ext cx="3168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defTabSz="457200" eaLnBrk="1" hangingPunct="1">
              <a:buFontTx/>
              <a:buNone/>
              <a:defRPr sz="1600">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pPr algn="r"/>
            <a:r>
              <a:rPr lang="en-US" b="1" dirty="0"/>
              <a:t>Small commercial plant</a:t>
            </a:r>
          </a:p>
        </p:txBody>
      </p:sp>
      <p:cxnSp>
        <p:nvCxnSpPr>
          <p:cNvPr id="8" name="Conector de Seta Reta 7">
            <a:extLst>
              <a:ext uri="{FF2B5EF4-FFF2-40B4-BE49-F238E27FC236}">
                <a16:creationId xmlns:a16="http://schemas.microsoft.com/office/drawing/2014/main" id="{529F5C45-F9B7-7A2C-2029-6B00CE8EC98E}"/>
              </a:ext>
            </a:extLst>
          </p:cNvPr>
          <p:cNvCxnSpPr/>
          <p:nvPr/>
        </p:nvCxnSpPr>
        <p:spPr>
          <a:xfrm flipV="1">
            <a:off x="4860032" y="4299942"/>
            <a:ext cx="464666" cy="144016"/>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6196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C074-E7EF-EDDB-6F7B-C95A20F87D7C}"/>
            </a:ext>
          </a:extLst>
        </p:cNvPr>
        <p:cNvGrpSpPr/>
        <p:nvPr/>
      </p:nvGrpSpPr>
      <p:grpSpPr>
        <a:xfrm>
          <a:off x="0" y="0"/>
          <a:ext cx="0" cy="0"/>
          <a:chOff x="0" y="0"/>
          <a:chExt cx="0" cy="0"/>
        </a:xfrm>
      </p:grpSpPr>
      <p:pic>
        <p:nvPicPr>
          <p:cNvPr id="10" name="Imagem 9" descr="Gráfico, Histograma&#10;&#10;Descrição gerada automaticamente">
            <a:extLst>
              <a:ext uri="{FF2B5EF4-FFF2-40B4-BE49-F238E27FC236}">
                <a16:creationId xmlns:a16="http://schemas.microsoft.com/office/drawing/2014/main" id="{DCC90125-905A-A915-8F42-6526DFD054A4}"/>
              </a:ext>
            </a:extLst>
          </p:cNvPr>
          <p:cNvPicPr>
            <a:picLocks noChangeAspect="1"/>
          </p:cNvPicPr>
          <p:nvPr/>
        </p:nvPicPr>
        <p:blipFill>
          <a:blip r:embed="rId2"/>
          <a:stretch>
            <a:fillRect/>
          </a:stretch>
        </p:blipFill>
        <p:spPr>
          <a:xfrm>
            <a:off x="5868144" y="1196392"/>
            <a:ext cx="2884210" cy="1902254"/>
          </a:xfrm>
          <a:prstGeom prst="rect">
            <a:avLst/>
          </a:prstGeom>
          <a:ln w="12700" cap="sq"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p:spPr>
      </p:pic>
      <p:pic>
        <p:nvPicPr>
          <p:cNvPr id="2" name="Imagem 1">
            <a:extLst>
              <a:ext uri="{FF2B5EF4-FFF2-40B4-BE49-F238E27FC236}">
                <a16:creationId xmlns:a16="http://schemas.microsoft.com/office/drawing/2014/main" id="{EC786D4D-E3DE-9018-23D7-6379434C9355}"/>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B9637DA5-9DEF-8963-C418-53C1B57DA057}"/>
              </a:ext>
            </a:extLst>
          </p:cNvPr>
          <p:cNvSpPr/>
          <p:nvPr/>
        </p:nvSpPr>
        <p:spPr>
          <a:xfrm>
            <a:off x="-293913" y="915566"/>
            <a:ext cx="6450089"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en-US" b="1" dirty="0">
                <a:latin typeface="Arial" panose="020B0604020202020204" pitchFamily="34" charset="0"/>
                <a:cs typeface="Arial" panose="020B0604020202020204" pitchFamily="34" charset="0"/>
              </a:rPr>
              <a:t>Wind energy production optimization</a:t>
            </a:r>
          </a:p>
        </p:txBody>
      </p:sp>
      <p:pic>
        <p:nvPicPr>
          <p:cNvPr id="4" name="Imagem 3">
            <a:extLst>
              <a:ext uri="{FF2B5EF4-FFF2-40B4-BE49-F238E27FC236}">
                <a16:creationId xmlns:a16="http://schemas.microsoft.com/office/drawing/2014/main" id="{EC81069B-B8B3-48AA-B790-9EF4E30F9EF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828"/>
          <a:stretch/>
        </p:blipFill>
        <p:spPr bwMode="auto">
          <a:xfrm>
            <a:off x="467544" y="1635296"/>
            <a:ext cx="4485640" cy="3108960"/>
          </a:xfrm>
          <a:prstGeom prst="rect">
            <a:avLst/>
          </a:prstGeom>
          <a:ln w="12700" cap="sq"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53640926-AAD7-44D8-BBD7-CCE9431645EC}">
              <a14:shadowObscured xmlns:a14="http://schemas.microsoft.com/office/drawing/2010/main"/>
            </a:ext>
          </a:extLst>
        </p:spPr>
      </p:pic>
      <p:pic>
        <p:nvPicPr>
          <p:cNvPr id="8" name="Imagem 7" descr="Gráfico, Histograma&#10;&#10;Descrição gerada automaticamente">
            <a:extLst>
              <a:ext uri="{FF2B5EF4-FFF2-40B4-BE49-F238E27FC236}">
                <a16:creationId xmlns:a16="http://schemas.microsoft.com/office/drawing/2014/main" id="{ABB35F6E-67A4-4660-0D93-304A6F772E08}"/>
              </a:ext>
            </a:extLst>
          </p:cNvPr>
          <p:cNvPicPr>
            <a:picLocks noChangeAspect="1"/>
          </p:cNvPicPr>
          <p:nvPr/>
        </p:nvPicPr>
        <p:blipFill>
          <a:blip r:embed="rId5"/>
          <a:stretch>
            <a:fillRect/>
          </a:stretch>
        </p:blipFill>
        <p:spPr>
          <a:xfrm>
            <a:off x="5868144" y="3189776"/>
            <a:ext cx="2884210" cy="1902254"/>
          </a:xfrm>
          <a:prstGeom prst="rect">
            <a:avLst/>
          </a:prstGeom>
          <a:ln w="12700" cap="sq"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p:spPr>
      </p:pic>
      <p:cxnSp>
        <p:nvCxnSpPr>
          <p:cNvPr id="7" name="Conector reto 6">
            <a:extLst>
              <a:ext uri="{FF2B5EF4-FFF2-40B4-BE49-F238E27FC236}">
                <a16:creationId xmlns:a16="http://schemas.microsoft.com/office/drawing/2014/main" id="{1210FF22-C83F-4AA4-0D6E-51F6E2C1C6D4}"/>
              </a:ext>
            </a:extLst>
          </p:cNvPr>
          <p:cNvCxnSpPr/>
          <p:nvPr/>
        </p:nvCxnSpPr>
        <p:spPr>
          <a:xfrm flipV="1">
            <a:off x="2771800" y="2147519"/>
            <a:ext cx="0" cy="199338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Conector de Seta Reta 10">
            <a:extLst>
              <a:ext uri="{FF2B5EF4-FFF2-40B4-BE49-F238E27FC236}">
                <a16:creationId xmlns:a16="http://schemas.microsoft.com/office/drawing/2014/main" id="{6BAAFA88-7F39-6E3A-DDB2-E3BD5DC20B6B}"/>
              </a:ext>
            </a:extLst>
          </p:cNvPr>
          <p:cNvCxnSpPr>
            <a:cxnSpLocks/>
          </p:cNvCxnSpPr>
          <p:nvPr/>
        </p:nvCxnSpPr>
        <p:spPr>
          <a:xfrm>
            <a:off x="2375751" y="1985282"/>
            <a:ext cx="108017" cy="106596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Elipse 11">
            <a:extLst>
              <a:ext uri="{FF2B5EF4-FFF2-40B4-BE49-F238E27FC236}">
                <a16:creationId xmlns:a16="http://schemas.microsoft.com/office/drawing/2014/main" id="{781EC8DE-C182-C4BC-1FF2-0E1B76FCC998}"/>
              </a:ext>
            </a:extLst>
          </p:cNvPr>
          <p:cNvSpPr/>
          <p:nvPr/>
        </p:nvSpPr>
        <p:spPr>
          <a:xfrm>
            <a:off x="1763687" y="1578323"/>
            <a:ext cx="1224129" cy="349986"/>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have Esquerda 12">
            <a:extLst>
              <a:ext uri="{FF2B5EF4-FFF2-40B4-BE49-F238E27FC236}">
                <a16:creationId xmlns:a16="http://schemas.microsoft.com/office/drawing/2014/main" id="{441D625E-B331-7C98-655D-1C1038BDCF51}"/>
              </a:ext>
            </a:extLst>
          </p:cNvPr>
          <p:cNvSpPr/>
          <p:nvPr/>
        </p:nvSpPr>
        <p:spPr>
          <a:xfrm rot="5400000">
            <a:off x="7375109" y="1216710"/>
            <a:ext cx="235146" cy="364867"/>
          </a:xfrm>
          <a:prstGeom prst="leftBrace">
            <a:avLst/>
          </a:prstGeom>
          <a:ln>
            <a:solidFill>
              <a:srgbClr val="DAF53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pt-BR" dirty="0"/>
          </a:p>
        </p:txBody>
      </p:sp>
      <p:sp>
        <p:nvSpPr>
          <p:cNvPr id="14" name="Chave Esquerda 13">
            <a:extLst>
              <a:ext uri="{FF2B5EF4-FFF2-40B4-BE49-F238E27FC236}">
                <a16:creationId xmlns:a16="http://schemas.microsoft.com/office/drawing/2014/main" id="{9733FB7E-08B3-3B5D-62F8-FBD8B4E06DBF}"/>
              </a:ext>
            </a:extLst>
          </p:cNvPr>
          <p:cNvSpPr/>
          <p:nvPr/>
        </p:nvSpPr>
        <p:spPr>
          <a:xfrm rot="5400000">
            <a:off x="7085132" y="3314612"/>
            <a:ext cx="235146" cy="364867"/>
          </a:xfrm>
          <a:prstGeom prst="leftBrace">
            <a:avLst/>
          </a:prstGeom>
          <a:ln>
            <a:solidFill>
              <a:srgbClr val="DAF53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pt-BR" dirty="0"/>
          </a:p>
        </p:txBody>
      </p:sp>
      <p:sp>
        <p:nvSpPr>
          <p:cNvPr id="16" name="CaixaDeTexto 15">
            <a:extLst>
              <a:ext uri="{FF2B5EF4-FFF2-40B4-BE49-F238E27FC236}">
                <a16:creationId xmlns:a16="http://schemas.microsoft.com/office/drawing/2014/main" id="{0A9AE038-A81C-6839-736B-3E0DCA721B84}"/>
              </a:ext>
            </a:extLst>
          </p:cNvPr>
          <p:cNvSpPr txBox="1"/>
          <p:nvPr/>
        </p:nvSpPr>
        <p:spPr>
          <a:xfrm>
            <a:off x="7172939" y="819966"/>
            <a:ext cx="1224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defTabSz="457200" eaLnBrk="1" hangingPunct="1">
              <a:buFontTx/>
              <a:buNone/>
              <a:defRPr sz="1600">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dirty="0"/>
              <a:t>8 – 10 m/s</a:t>
            </a:r>
          </a:p>
        </p:txBody>
      </p:sp>
      <p:sp>
        <p:nvSpPr>
          <p:cNvPr id="20" name="Chave Esquerda 19">
            <a:extLst>
              <a:ext uri="{FF2B5EF4-FFF2-40B4-BE49-F238E27FC236}">
                <a16:creationId xmlns:a16="http://schemas.microsoft.com/office/drawing/2014/main" id="{8A883253-66B7-2ACB-0AF4-599A9A734810}"/>
              </a:ext>
            </a:extLst>
          </p:cNvPr>
          <p:cNvSpPr/>
          <p:nvPr/>
        </p:nvSpPr>
        <p:spPr>
          <a:xfrm rot="16200000">
            <a:off x="2507646" y="3995906"/>
            <a:ext cx="163442" cy="364867"/>
          </a:xfrm>
          <a:prstGeom prst="leftBrace">
            <a:avLst/>
          </a:prstGeom>
          <a:ln>
            <a:solidFill>
              <a:srgbClr val="DAF53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pt-BR" dirty="0"/>
          </a:p>
        </p:txBody>
      </p:sp>
      <p:sp>
        <p:nvSpPr>
          <p:cNvPr id="21" name="Elipse 20">
            <a:extLst>
              <a:ext uri="{FF2B5EF4-FFF2-40B4-BE49-F238E27FC236}">
                <a16:creationId xmlns:a16="http://schemas.microsoft.com/office/drawing/2014/main" id="{BA42C4F3-D639-1A76-516E-7696796CD45E}"/>
              </a:ext>
            </a:extLst>
          </p:cNvPr>
          <p:cNvSpPr/>
          <p:nvPr/>
        </p:nvSpPr>
        <p:spPr>
          <a:xfrm rot="18515945">
            <a:off x="2242466" y="3277668"/>
            <a:ext cx="636497" cy="262950"/>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82079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C074-E7EF-EDDB-6F7B-C95A20F87D7C}"/>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4746AAC9-FC28-2AAF-BF35-6A024AE5B6EE}"/>
              </a:ext>
            </a:extLst>
          </p:cNvPr>
          <p:cNvPicPr>
            <a:picLocks noChangeAspect="1"/>
          </p:cNvPicPr>
          <p:nvPr/>
        </p:nvPicPr>
        <p:blipFill>
          <a:blip r:embed="rId2"/>
          <a:stretch>
            <a:fillRect/>
          </a:stretch>
        </p:blipFill>
        <p:spPr>
          <a:xfrm>
            <a:off x="35496" y="1491630"/>
            <a:ext cx="6093450" cy="3629282"/>
          </a:xfrm>
          <a:prstGeom prst="rect">
            <a:avLst/>
          </a:prstGeom>
        </p:spPr>
      </p:pic>
      <p:pic>
        <p:nvPicPr>
          <p:cNvPr id="2" name="Imagem 1">
            <a:extLst>
              <a:ext uri="{FF2B5EF4-FFF2-40B4-BE49-F238E27FC236}">
                <a16:creationId xmlns:a16="http://schemas.microsoft.com/office/drawing/2014/main" id="{EC786D4D-E3DE-9018-23D7-6379434C9355}"/>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B9637DA5-9DEF-8963-C418-53C1B57DA057}"/>
              </a:ext>
            </a:extLst>
          </p:cNvPr>
          <p:cNvSpPr/>
          <p:nvPr/>
        </p:nvSpPr>
        <p:spPr>
          <a:xfrm>
            <a:off x="-293913" y="915566"/>
            <a:ext cx="6450089"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en-US" b="1" dirty="0">
                <a:latin typeface="Arial" panose="020B0604020202020204" pitchFamily="34" charset="0"/>
                <a:cs typeface="Arial" panose="020B0604020202020204" pitchFamily="34" charset="0"/>
              </a:rPr>
              <a:t>Wind energy production optimization</a:t>
            </a:r>
          </a:p>
        </p:txBody>
      </p:sp>
      <p:pic>
        <p:nvPicPr>
          <p:cNvPr id="4" name="Imagem 3" descr="Gráfico&#10;&#10;Descrição gerada automaticamente">
            <a:extLst>
              <a:ext uri="{FF2B5EF4-FFF2-40B4-BE49-F238E27FC236}">
                <a16:creationId xmlns:a16="http://schemas.microsoft.com/office/drawing/2014/main" id="{55A03303-3275-4810-B029-9D56EDFF6374}"/>
              </a:ext>
            </a:extLst>
          </p:cNvPr>
          <p:cNvPicPr>
            <a:picLocks noChangeAspect="1"/>
          </p:cNvPicPr>
          <p:nvPr/>
        </p:nvPicPr>
        <p:blipFill rotWithShape="1">
          <a:blip r:embed="rId4">
            <a:extLst>
              <a:ext uri="{28A0092B-C50C-407E-A947-70E740481C1C}">
                <a14:useLocalDpi xmlns:a14="http://schemas.microsoft.com/office/drawing/2010/main" val="0"/>
              </a:ext>
            </a:extLst>
          </a:blip>
          <a:srcRect t="10054" b="2682"/>
          <a:stretch/>
        </p:blipFill>
        <p:spPr bwMode="auto">
          <a:xfrm>
            <a:off x="6444208" y="771550"/>
            <a:ext cx="2559685" cy="2080260"/>
          </a:xfrm>
          <a:prstGeom prst="rect">
            <a:avLst/>
          </a:prstGeom>
          <a:ln w="12700" cap="sq"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6" name="Imagem 5" descr="Diagrama&#10;&#10;Descrição gerada automaticamente">
            <a:extLst>
              <a:ext uri="{FF2B5EF4-FFF2-40B4-BE49-F238E27FC236}">
                <a16:creationId xmlns:a16="http://schemas.microsoft.com/office/drawing/2014/main" id="{823813D0-0600-7892-A151-B0508A47781A}"/>
              </a:ext>
            </a:extLst>
          </p:cNvPr>
          <p:cNvPicPr>
            <a:picLocks noChangeAspect="1"/>
          </p:cNvPicPr>
          <p:nvPr/>
        </p:nvPicPr>
        <p:blipFill rotWithShape="1">
          <a:blip r:embed="rId5">
            <a:extLst>
              <a:ext uri="{28A0092B-C50C-407E-A947-70E740481C1C}">
                <a14:useLocalDpi xmlns:a14="http://schemas.microsoft.com/office/drawing/2010/main" val="0"/>
              </a:ext>
            </a:extLst>
          </a:blip>
          <a:srcRect l="2870"/>
          <a:stretch/>
        </p:blipFill>
        <p:spPr bwMode="auto">
          <a:xfrm>
            <a:off x="6444207" y="2957865"/>
            <a:ext cx="2559684" cy="2144618"/>
          </a:xfrm>
          <a:prstGeom prst="rect">
            <a:avLst/>
          </a:prstGeom>
          <a:ln w="12700" cap="sq"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7" name="Seta: para a Direita 6">
            <a:extLst>
              <a:ext uri="{FF2B5EF4-FFF2-40B4-BE49-F238E27FC236}">
                <a16:creationId xmlns:a16="http://schemas.microsoft.com/office/drawing/2014/main" id="{6CF1054A-3FEB-B675-C616-C781B38A6DAE}"/>
              </a:ext>
            </a:extLst>
          </p:cNvPr>
          <p:cNvSpPr/>
          <p:nvPr/>
        </p:nvSpPr>
        <p:spPr>
          <a:xfrm>
            <a:off x="6167896" y="1995686"/>
            <a:ext cx="228600" cy="274320"/>
          </a:xfrm>
          <a:prstGeom prst="rightArrow">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endParaRPr lang="pt-BR" b="1">
              <a:latin typeface="Arial" panose="020B0604020202020204" pitchFamily="34" charset="0"/>
              <a:cs typeface="Arial" panose="020B0604020202020204" pitchFamily="34" charset="0"/>
            </a:endParaRPr>
          </a:p>
        </p:txBody>
      </p:sp>
      <p:sp>
        <p:nvSpPr>
          <p:cNvPr id="9" name="Seta: para a Direita 8">
            <a:extLst>
              <a:ext uri="{FF2B5EF4-FFF2-40B4-BE49-F238E27FC236}">
                <a16:creationId xmlns:a16="http://schemas.microsoft.com/office/drawing/2014/main" id="{4D6B0BE9-084A-5E99-85D2-A451B8F57C04}"/>
              </a:ext>
            </a:extLst>
          </p:cNvPr>
          <p:cNvSpPr/>
          <p:nvPr/>
        </p:nvSpPr>
        <p:spPr>
          <a:xfrm>
            <a:off x="6143600" y="3507854"/>
            <a:ext cx="228600" cy="274320"/>
          </a:xfrm>
          <a:prstGeom prst="rightArrow">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endParaRPr lang="pt-BR"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602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906A-5809-7850-2F3E-E3749A7D920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D4DFFB7-E1F6-9D01-2420-2242573C8CB9}"/>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58F55350-C504-F2B1-2631-41CC230E8CFE}"/>
              </a:ext>
            </a:extLst>
          </p:cNvPr>
          <p:cNvSpPr/>
          <p:nvPr/>
        </p:nvSpPr>
        <p:spPr>
          <a:xfrm>
            <a:off x="-293913" y="915566"/>
            <a:ext cx="6251701"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en-US" b="1" dirty="0">
                <a:latin typeface="Arial" panose="020B0604020202020204" pitchFamily="34" charset="0"/>
                <a:cs typeface="Arial" panose="020B0604020202020204" pitchFamily="34" charset="0"/>
              </a:rPr>
              <a:t>Impact on offshore wind plant metrics</a:t>
            </a:r>
          </a:p>
        </p:txBody>
      </p:sp>
      <p:graphicFrame>
        <p:nvGraphicFramePr>
          <p:cNvPr id="10" name="Tabela 9">
            <a:extLst>
              <a:ext uri="{FF2B5EF4-FFF2-40B4-BE49-F238E27FC236}">
                <a16:creationId xmlns:a16="http://schemas.microsoft.com/office/drawing/2014/main" id="{1386F6E4-3991-B272-6F0E-2618B4034A54}"/>
              </a:ext>
            </a:extLst>
          </p:cNvPr>
          <p:cNvGraphicFramePr>
            <a:graphicFrameLocks noGrp="1"/>
          </p:cNvGraphicFramePr>
          <p:nvPr>
            <p:extLst>
              <p:ext uri="{D42A27DB-BD31-4B8C-83A1-F6EECF244321}">
                <p14:modId xmlns:p14="http://schemas.microsoft.com/office/powerpoint/2010/main" val="2775710142"/>
              </p:ext>
            </p:extLst>
          </p:nvPr>
        </p:nvGraphicFramePr>
        <p:xfrm>
          <a:off x="906761" y="3219822"/>
          <a:ext cx="7365505" cy="1573491"/>
        </p:xfrm>
        <a:graphic>
          <a:graphicData uri="http://schemas.openxmlformats.org/drawingml/2006/table">
            <a:tbl>
              <a:tblPr firstRow="1" firstCol="1" bandRow="1">
                <a:tableStyleId>{7E9639D4-E3E2-4D34-9284-5A2195B3D0D7}</a:tableStyleId>
              </a:tblPr>
              <a:tblGrid>
                <a:gridCol w="1260023">
                  <a:extLst>
                    <a:ext uri="{9D8B030D-6E8A-4147-A177-3AD203B41FA5}">
                      <a16:colId xmlns:a16="http://schemas.microsoft.com/office/drawing/2014/main" val="1056252495"/>
                    </a:ext>
                  </a:extLst>
                </a:gridCol>
                <a:gridCol w="712768">
                  <a:extLst>
                    <a:ext uri="{9D8B030D-6E8A-4147-A177-3AD203B41FA5}">
                      <a16:colId xmlns:a16="http://schemas.microsoft.com/office/drawing/2014/main" val="4097632682"/>
                    </a:ext>
                  </a:extLst>
                </a:gridCol>
                <a:gridCol w="690945">
                  <a:extLst>
                    <a:ext uri="{9D8B030D-6E8A-4147-A177-3AD203B41FA5}">
                      <a16:colId xmlns:a16="http://schemas.microsoft.com/office/drawing/2014/main" val="983767174"/>
                    </a:ext>
                  </a:extLst>
                </a:gridCol>
                <a:gridCol w="857487">
                  <a:extLst>
                    <a:ext uri="{9D8B030D-6E8A-4147-A177-3AD203B41FA5}">
                      <a16:colId xmlns:a16="http://schemas.microsoft.com/office/drawing/2014/main" val="2147641974"/>
                    </a:ext>
                  </a:extLst>
                </a:gridCol>
                <a:gridCol w="648072">
                  <a:extLst>
                    <a:ext uri="{9D8B030D-6E8A-4147-A177-3AD203B41FA5}">
                      <a16:colId xmlns:a16="http://schemas.microsoft.com/office/drawing/2014/main" val="891932257"/>
                    </a:ext>
                  </a:extLst>
                </a:gridCol>
                <a:gridCol w="720080">
                  <a:extLst>
                    <a:ext uri="{9D8B030D-6E8A-4147-A177-3AD203B41FA5}">
                      <a16:colId xmlns:a16="http://schemas.microsoft.com/office/drawing/2014/main" val="1934961961"/>
                    </a:ext>
                  </a:extLst>
                </a:gridCol>
                <a:gridCol w="720080">
                  <a:extLst>
                    <a:ext uri="{9D8B030D-6E8A-4147-A177-3AD203B41FA5}">
                      <a16:colId xmlns:a16="http://schemas.microsoft.com/office/drawing/2014/main" val="2424943359"/>
                    </a:ext>
                  </a:extLst>
                </a:gridCol>
                <a:gridCol w="968364">
                  <a:extLst>
                    <a:ext uri="{9D8B030D-6E8A-4147-A177-3AD203B41FA5}">
                      <a16:colId xmlns:a16="http://schemas.microsoft.com/office/drawing/2014/main" val="551293764"/>
                    </a:ext>
                  </a:extLst>
                </a:gridCol>
                <a:gridCol w="787686">
                  <a:extLst>
                    <a:ext uri="{9D8B030D-6E8A-4147-A177-3AD203B41FA5}">
                      <a16:colId xmlns:a16="http://schemas.microsoft.com/office/drawing/2014/main" val="4267603253"/>
                    </a:ext>
                  </a:extLst>
                </a:gridCol>
              </a:tblGrid>
              <a:tr h="464925">
                <a:tc>
                  <a:txBody>
                    <a:bodyPr/>
                    <a:lstStyle/>
                    <a:p>
                      <a:pPr marL="0" marR="0" algn="ctr">
                        <a:lnSpc>
                          <a:spcPct val="107000"/>
                        </a:lnSpc>
                        <a:spcBef>
                          <a:spcPts val="0"/>
                        </a:spcBef>
                        <a:spcAft>
                          <a:spcPts val="0"/>
                        </a:spcAft>
                      </a:pPr>
                      <a:r>
                        <a:rPr lang="en-US" sz="1200" kern="100" dirty="0" err="1">
                          <a:effectLst/>
                          <a:latin typeface="Calibri" panose="020F0502020204030204" pitchFamily="34" charset="0"/>
                          <a:cs typeface="Calibri" panose="020F0502020204030204" pitchFamily="34" charset="0"/>
                        </a:rPr>
                        <a:t>OWF</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No.</a:t>
                      </a:r>
                    </a:p>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of </a:t>
                      </a:r>
                    </a:p>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Turbs.</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Ideal Energy [GWh]</a:t>
                      </a:r>
                      <a:endParaRPr lang="pt-BR" sz="1200" dirty="0"/>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Theoretical Gross Energy [GWh]</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Gross Energy [GWh]</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Net Energy [GWh]</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Capacity Factor </a:t>
                      </a:r>
                    </a:p>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Topographic Efficiency [%]</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Array Efficiency [%]</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extLst>
                  <a:ext uri="{0D108BD9-81ED-4DB2-BD59-A6C34878D82A}">
                    <a16:rowId xmlns:a16="http://schemas.microsoft.com/office/drawing/2014/main" val="891676741"/>
                  </a:ext>
                </a:extLst>
              </a:tr>
              <a:tr h="284482">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SuOWFa-1opt</a:t>
                      </a:r>
                      <a:endParaRPr lang="en-US" sz="14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47</a:t>
                      </a:r>
                      <a:endParaRPr lang="en-US" sz="14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2,387</a:t>
                      </a:r>
                      <a:endParaRPr lang="en-US" sz="14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2,387</a:t>
                      </a:r>
                      <a:endParaRPr lang="pt-BR" sz="2400" dirty="0"/>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2,387</a:t>
                      </a:r>
                      <a:endParaRPr lang="pt-BR" sz="2400" dirty="0"/>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2,084</a:t>
                      </a:r>
                      <a:endParaRPr lang="pt-BR" sz="2400" dirty="0"/>
                    </a:p>
                  </a:txBody>
                  <a:tcPr marL="64601" marR="64601" marT="0" marB="0" anchor="ctr"/>
                </a:tc>
                <a:tc>
                  <a:txBody>
                    <a:bodyPr/>
                    <a:lstStyle/>
                    <a:p>
                      <a:pPr algn="ctr"/>
                      <a:r>
                        <a:rPr lang="en-US" sz="1200" kern="100">
                          <a:effectLst/>
                          <a:latin typeface="Calibri" panose="020F0502020204030204" pitchFamily="34" charset="0"/>
                          <a:cs typeface="Calibri" panose="020F0502020204030204" pitchFamily="34" charset="0"/>
                        </a:rPr>
                        <a:t>50.6</a:t>
                      </a:r>
                      <a:endParaRPr lang="pt-BR" sz="2400"/>
                    </a:p>
                  </a:txBody>
                  <a:tcPr marL="64601" marR="64601" marT="0" marB="0" anchor="ctr"/>
                </a:tc>
                <a:tc>
                  <a:txBody>
                    <a:bodyPr/>
                    <a:lstStyle/>
                    <a:p>
                      <a:pPr algn="ctr"/>
                      <a:r>
                        <a:rPr lang="en-US" sz="1200" kern="100">
                          <a:effectLst/>
                          <a:latin typeface="Calibri" panose="020F0502020204030204" pitchFamily="34" charset="0"/>
                          <a:cs typeface="Calibri" panose="020F0502020204030204" pitchFamily="34" charset="0"/>
                        </a:rPr>
                        <a:t>100.0</a:t>
                      </a:r>
                      <a:endParaRPr lang="pt-BR" sz="2400"/>
                    </a:p>
                  </a:txBody>
                  <a:tcPr marL="64601" marR="64601" marT="0" marB="0" anchor="ctr"/>
                </a:tc>
                <a:tc>
                  <a:txBody>
                    <a:bodyPr/>
                    <a:lstStyle/>
                    <a:p>
                      <a:pPr algn="ctr"/>
                      <a:r>
                        <a:rPr lang="en-US" sz="1200" kern="100">
                          <a:effectLst/>
                          <a:latin typeface="Calibri" panose="020F0502020204030204" pitchFamily="34" charset="0"/>
                          <a:cs typeface="Calibri" panose="020F0502020204030204" pitchFamily="34" charset="0"/>
                        </a:rPr>
                        <a:t>87.3</a:t>
                      </a:r>
                      <a:endParaRPr lang="pt-BR" sz="2400"/>
                    </a:p>
                  </a:txBody>
                  <a:tcPr marL="64601" marR="64601" marT="0" marB="0" anchor="ctr"/>
                </a:tc>
                <a:extLst>
                  <a:ext uri="{0D108BD9-81ED-4DB2-BD59-A6C34878D82A}">
                    <a16:rowId xmlns:a16="http://schemas.microsoft.com/office/drawing/2014/main" val="3163987220"/>
                  </a:ext>
                </a:extLst>
              </a:tr>
              <a:tr h="284482">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SuOWFa-2opt</a:t>
                      </a:r>
                      <a:endParaRPr lang="en-US" sz="14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31</a:t>
                      </a:r>
                      <a:endParaRPr lang="en-US" sz="14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2,248</a:t>
                      </a:r>
                      <a:endParaRPr lang="en-US" sz="14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2,248</a:t>
                      </a:r>
                      <a:endParaRPr lang="pt-BR" sz="2400" dirty="0"/>
                    </a:p>
                  </a:txBody>
                  <a:tcPr marL="64601" marR="64601" marT="0" marB="0" anchor="ctr"/>
                </a:tc>
                <a:tc>
                  <a:txBody>
                    <a:bodyPr/>
                    <a:lstStyle/>
                    <a:p>
                      <a:pPr algn="ctr"/>
                      <a:r>
                        <a:rPr lang="en-US" sz="1200" kern="100">
                          <a:effectLst/>
                          <a:latin typeface="Calibri" panose="020F0502020204030204" pitchFamily="34" charset="0"/>
                          <a:cs typeface="Calibri" panose="020F0502020204030204" pitchFamily="34" charset="0"/>
                        </a:rPr>
                        <a:t>2,248</a:t>
                      </a:r>
                      <a:endParaRPr lang="pt-BR" sz="2400"/>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2,067</a:t>
                      </a:r>
                      <a:endParaRPr lang="pt-BR" sz="2400" dirty="0"/>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54.8</a:t>
                      </a:r>
                      <a:endParaRPr lang="pt-BR" sz="2400" dirty="0"/>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100.0</a:t>
                      </a:r>
                      <a:endParaRPr lang="pt-BR" sz="2400" dirty="0"/>
                    </a:p>
                  </a:txBody>
                  <a:tcPr marL="64601" marR="64601" marT="0" marB="0" anchor="ctr"/>
                </a:tc>
                <a:tc>
                  <a:txBody>
                    <a:bodyPr/>
                    <a:lstStyle/>
                    <a:p>
                      <a:pPr algn="ctr"/>
                      <a:r>
                        <a:rPr lang="en-US" sz="1200" kern="100" dirty="0">
                          <a:effectLst/>
                          <a:latin typeface="Calibri" panose="020F0502020204030204" pitchFamily="34" charset="0"/>
                          <a:cs typeface="Calibri" panose="020F0502020204030204" pitchFamily="34" charset="0"/>
                        </a:rPr>
                        <a:t>91.9</a:t>
                      </a:r>
                      <a:endParaRPr lang="pt-BR" sz="2400" dirty="0"/>
                    </a:p>
                  </a:txBody>
                  <a:tcPr marL="64601" marR="64601" marT="0" marB="0" anchor="ctr"/>
                </a:tc>
                <a:extLst>
                  <a:ext uri="{0D108BD9-81ED-4DB2-BD59-A6C34878D82A}">
                    <a16:rowId xmlns:a16="http://schemas.microsoft.com/office/drawing/2014/main" val="1631861091"/>
                  </a:ext>
                </a:extLst>
              </a:tr>
              <a:tr h="230335">
                <a:tc>
                  <a:txBody>
                    <a:bodyPr/>
                    <a:lstStyle/>
                    <a:p>
                      <a:pPr marL="0" marR="0" algn="ctr">
                        <a:lnSpc>
                          <a:spcPct val="107000"/>
                        </a:lnSpc>
                        <a:spcBef>
                          <a:spcPts val="0"/>
                        </a:spcBef>
                        <a:spcAft>
                          <a:spcPts val="0"/>
                        </a:spcAft>
                      </a:pPr>
                      <a:r>
                        <a:rPr lang="en-US" sz="1200" kern="100" dirty="0">
                          <a:effectLst/>
                          <a:latin typeface="Calibri" panose="020F0502020204030204" pitchFamily="34" charset="0"/>
                          <a:cs typeface="Calibri" panose="020F0502020204030204" pitchFamily="34" charset="0"/>
                        </a:rPr>
                        <a:t>Metrics impact</a:t>
                      </a:r>
                      <a:endParaRPr lang="en-US" sz="1400"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b="1" kern="100" dirty="0">
                          <a:effectLst/>
                          <a:latin typeface="Calibri" panose="020F0502020204030204" pitchFamily="34" charset="0"/>
                          <a:cs typeface="Calibri" panose="020F0502020204030204" pitchFamily="34" charset="0"/>
                        </a:rPr>
                        <a:t>-34.0%</a:t>
                      </a:r>
                      <a:endParaRPr lang="en-US" sz="1200" b="1"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marL="0" marR="0" algn="ctr">
                        <a:lnSpc>
                          <a:spcPct val="107000"/>
                        </a:lnSpc>
                        <a:spcBef>
                          <a:spcPts val="0"/>
                        </a:spcBef>
                        <a:spcAft>
                          <a:spcPts val="0"/>
                        </a:spcAft>
                      </a:pPr>
                      <a:r>
                        <a:rPr lang="en-US" sz="1200" b="1" kern="100" dirty="0">
                          <a:effectLst/>
                          <a:latin typeface="Calibri" panose="020F0502020204030204" pitchFamily="34" charset="0"/>
                          <a:cs typeface="Calibri" panose="020F0502020204030204" pitchFamily="34" charset="0"/>
                        </a:rPr>
                        <a:t>-5.8%</a:t>
                      </a:r>
                      <a:endParaRPr lang="en-US" sz="1200" b="1" kern="100" dirty="0">
                        <a:effectLst/>
                        <a:latin typeface="Calibri" panose="020F0502020204030204" pitchFamily="34" charset="0"/>
                        <a:ea typeface="Calibri" panose="020F0502020204030204" pitchFamily="34" charset="0"/>
                        <a:cs typeface="Calibri" panose="020F0502020204030204" pitchFamily="34" charset="0"/>
                      </a:endParaRPr>
                    </a:p>
                  </a:txBody>
                  <a:tcPr marL="64601" marR="64601" marT="0" marB="0" anchor="ctr"/>
                </a:tc>
                <a:tc>
                  <a:txBody>
                    <a:bodyPr/>
                    <a:lstStyle/>
                    <a:p>
                      <a:pPr algn="ctr"/>
                      <a:r>
                        <a:rPr lang="en-US" sz="1200" b="1" kern="100" dirty="0">
                          <a:effectLst/>
                          <a:latin typeface="Calibri" panose="020F0502020204030204" pitchFamily="34" charset="0"/>
                          <a:cs typeface="Calibri" panose="020F0502020204030204" pitchFamily="34" charset="0"/>
                        </a:rPr>
                        <a:t>-5.8%</a:t>
                      </a:r>
                      <a:endParaRPr lang="pt-BR" sz="1200" b="1" dirty="0"/>
                    </a:p>
                  </a:txBody>
                  <a:tcPr marL="64601" marR="64601" marT="0" marB="0" anchor="ctr"/>
                </a:tc>
                <a:tc>
                  <a:txBody>
                    <a:bodyPr/>
                    <a:lstStyle/>
                    <a:p>
                      <a:pPr algn="ctr"/>
                      <a:r>
                        <a:rPr lang="en-US" sz="1200" b="1" kern="100" dirty="0">
                          <a:effectLst/>
                          <a:latin typeface="Calibri" panose="020F0502020204030204" pitchFamily="34" charset="0"/>
                          <a:cs typeface="Calibri" panose="020F0502020204030204" pitchFamily="34" charset="0"/>
                        </a:rPr>
                        <a:t>-5.8%</a:t>
                      </a:r>
                      <a:endParaRPr lang="pt-BR" sz="1200" b="1" dirty="0"/>
                    </a:p>
                  </a:txBody>
                  <a:tcPr marL="64601" marR="64601" marT="0" marB="0" anchor="ctr"/>
                </a:tc>
                <a:tc>
                  <a:txBody>
                    <a:bodyPr/>
                    <a:lstStyle/>
                    <a:p>
                      <a:pPr algn="ctr"/>
                      <a:r>
                        <a:rPr lang="en-US" sz="1200" b="1" kern="100" dirty="0">
                          <a:effectLst/>
                          <a:latin typeface="Calibri" panose="020F0502020204030204" pitchFamily="34" charset="0"/>
                          <a:cs typeface="Calibri" panose="020F0502020204030204" pitchFamily="34" charset="0"/>
                        </a:rPr>
                        <a:t>-0.8%</a:t>
                      </a:r>
                      <a:endParaRPr lang="pt-BR" sz="1200" b="1" dirty="0"/>
                    </a:p>
                  </a:txBody>
                  <a:tcPr marL="64601" marR="64601" marT="0" marB="0" anchor="ctr"/>
                </a:tc>
                <a:tc>
                  <a:txBody>
                    <a:bodyPr/>
                    <a:lstStyle/>
                    <a:p>
                      <a:pPr algn="ctr"/>
                      <a:r>
                        <a:rPr lang="en-US" sz="1200" b="1" kern="100" dirty="0">
                          <a:effectLst/>
                          <a:latin typeface="Calibri" panose="020F0502020204030204" pitchFamily="34" charset="0"/>
                          <a:cs typeface="Calibri" panose="020F0502020204030204" pitchFamily="34" charset="0"/>
                        </a:rPr>
                        <a:t>8.4%</a:t>
                      </a:r>
                      <a:endParaRPr lang="pt-BR" sz="1200" b="1" dirty="0"/>
                    </a:p>
                  </a:txBody>
                  <a:tcPr marL="64601" marR="64601" marT="0" marB="0" anchor="ctr"/>
                </a:tc>
                <a:tc>
                  <a:txBody>
                    <a:bodyPr/>
                    <a:lstStyle/>
                    <a:p>
                      <a:pPr algn="ctr"/>
                      <a:r>
                        <a:rPr lang="en-US" sz="1200" b="1" kern="100" dirty="0">
                          <a:effectLst/>
                          <a:latin typeface="Calibri" panose="020F0502020204030204" pitchFamily="34" charset="0"/>
                          <a:cs typeface="Calibri" panose="020F0502020204030204" pitchFamily="34" charset="0"/>
                        </a:rPr>
                        <a:t>0.0%</a:t>
                      </a:r>
                      <a:endParaRPr lang="pt-BR" sz="1200" b="1" dirty="0"/>
                    </a:p>
                  </a:txBody>
                  <a:tcPr marL="64601" marR="64601" marT="0" marB="0" anchor="ctr"/>
                </a:tc>
                <a:tc>
                  <a:txBody>
                    <a:bodyPr/>
                    <a:lstStyle/>
                    <a:p>
                      <a:pPr algn="ctr"/>
                      <a:r>
                        <a:rPr lang="en-US" sz="1200" b="1" kern="100" dirty="0">
                          <a:effectLst/>
                          <a:latin typeface="Calibri" panose="020F0502020204030204" pitchFamily="34" charset="0"/>
                          <a:cs typeface="Calibri" panose="020F0502020204030204" pitchFamily="34" charset="0"/>
                        </a:rPr>
                        <a:t>5.3%</a:t>
                      </a:r>
                      <a:endParaRPr lang="pt-BR" sz="1200" b="1" dirty="0"/>
                    </a:p>
                  </a:txBody>
                  <a:tcPr marL="64601" marR="64601" marT="0" marB="0" anchor="ctr"/>
                </a:tc>
                <a:extLst>
                  <a:ext uri="{0D108BD9-81ED-4DB2-BD59-A6C34878D82A}">
                    <a16:rowId xmlns:a16="http://schemas.microsoft.com/office/drawing/2014/main" val="2079732681"/>
                  </a:ext>
                </a:extLst>
              </a:tr>
            </a:tbl>
          </a:graphicData>
        </a:graphic>
      </p:graphicFrame>
      <p:sp>
        <p:nvSpPr>
          <p:cNvPr id="12" name="Elipse 11">
            <a:extLst>
              <a:ext uri="{FF2B5EF4-FFF2-40B4-BE49-F238E27FC236}">
                <a16:creationId xmlns:a16="http://schemas.microsoft.com/office/drawing/2014/main" id="{0BDD2582-BAEE-A94E-7701-7291D3BF39A2}"/>
              </a:ext>
            </a:extLst>
          </p:cNvPr>
          <p:cNvSpPr/>
          <p:nvPr/>
        </p:nvSpPr>
        <p:spPr>
          <a:xfrm>
            <a:off x="2222526" y="4031549"/>
            <a:ext cx="595107" cy="916465"/>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4" name="Tabela 13">
            <a:extLst>
              <a:ext uri="{FF2B5EF4-FFF2-40B4-BE49-F238E27FC236}">
                <a16:creationId xmlns:a16="http://schemas.microsoft.com/office/drawing/2014/main" id="{0D1A1916-9C8C-FB34-ABE6-1EF4F2BA3BD4}"/>
              </a:ext>
            </a:extLst>
          </p:cNvPr>
          <p:cNvGraphicFramePr>
            <a:graphicFrameLocks noGrp="1"/>
          </p:cNvGraphicFramePr>
          <p:nvPr>
            <p:extLst>
              <p:ext uri="{D42A27DB-BD31-4B8C-83A1-F6EECF244321}">
                <p14:modId xmlns:p14="http://schemas.microsoft.com/office/powerpoint/2010/main" val="4008413030"/>
              </p:ext>
            </p:extLst>
          </p:nvPr>
        </p:nvGraphicFramePr>
        <p:xfrm>
          <a:off x="906761" y="1669745"/>
          <a:ext cx="7365503" cy="1290048"/>
        </p:xfrm>
        <a:graphic>
          <a:graphicData uri="http://schemas.openxmlformats.org/drawingml/2006/table">
            <a:tbl>
              <a:tblPr firstRow="1" firstCol="1" bandRow="1">
                <a:tableStyleId>{7E9639D4-E3E2-4D34-9284-5A2195B3D0D7}</a:tableStyleId>
              </a:tblPr>
              <a:tblGrid>
                <a:gridCol w="1162471">
                  <a:extLst>
                    <a:ext uri="{9D8B030D-6E8A-4147-A177-3AD203B41FA5}">
                      <a16:colId xmlns:a16="http://schemas.microsoft.com/office/drawing/2014/main" val="3231759599"/>
                    </a:ext>
                  </a:extLst>
                </a:gridCol>
                <a:gridCol w="792088">
                  <a:extLst>
                    <a:ext uri="{9D8B030D-6E8A-4147-A177-3AD203B41FA5}">
                      <a16:colId xmlns:a16="http://schemas.microsoft.com/office/drawing/2014/main" val="2071201709"/>
                    </a:ext>
                  </a:extLst>
                </a:gridCol>
                <a:gridCol w="576064">
                  <a:extLst>
                    <a:ext uri="{9D8B030D-6E8A-4147-A177-3AD203B41FA5}">
                      <a16:colId xmlns:a16="http://schemas.microsoft.com/office/drawing/2014/main" val="812864924"/>
                    </a:ext>
                  </a:extLst>
                </a:gridCol>
                <a:gridCol w="864096">
                  <a:extLst>
                    <a:ext uri="{9D8B030D-6E8A-4147-A177-3AD203B41FA5}">
                      <a16:colId xmlns:a16="http://schemas.microsoft.com/office/drawing/2014/main" val="2375062351"/>
                    </a:ext>
                  </a:extLst>
                </a:gridCol>
                <a:gridCol w="720080">
                  <a:extLst>
                    <a:ext uri="{9D8B030D-6E8A-4147-A177-3AD203B41FA5}">
                      <a16:colId xmlns:a16="http://schemas.microsoft.com/office/drawing/2014/main" val="3043554968"/>
                    </a:ext>
                  </a:extLst>
                </a:gridCol>
                <a:gridCol w="720080">
                  <a:extLst>
                    <a:ext uri="{9D8B030D-6E8A-4147-A177-3AD203B41FA5}">
                      <a16:colId xmlns:a16="http://schemas.microsoft.com/office/drawing/2014/main" val="685680063"/>
                    </a:ext>
                  </a:extLst>
                </a:gridCol>
                <a:gridCol w="702568">
                  <a:extLst>
                    <a:ext uri="{9D8B030D-6E8A-4147-A177-3AD203B41FA5}">
                      <a16:colId xmlns:a16="http://schemas.microsoft.com/office/drawing/2014/main" val="454581304"/>
                    </a:ext>
                  </a:extLst>
                </a:gridCol>
                <a:gridCol w="936104">
                  <a:extLst>
                    <a:ext uri="{9D8B030D-6E8A-4147-A177-3AD203B41FA5}">
                      <a16:colId xmlns:a16="http://schemas.microsoft.com/office/drawing/2014/main" val="1782774170"/>
                    </a:ext>
                  </a:extLst>
                </a:gridCol>
                <a:gridCol w="891952">
                  <a:extLst>
                    <a:ext uri="{9D8B030D-6E8A-4147-A177-3AD203B41FA5}">
                      <a16:colId xmlns:a16="http://schemas.microsoft.com/office/drawing/2014/main" val="1217208453"/>
                    </a:ext>
                  </a:extLst>
                </a:gridCol>
              </a:tblGrid>
              <a:tr h="0">
                <a:tc>
                  <a:txBody>
                    <a:bodyPr/>
                    <a:lstStyle/>
                    <a:p>
                      <a:pPr marL="0" marR="0" algn="ctr" defTabSz="914400" rtl="0" eaLnBrk="1" latinLnBrk="0" hangingPunct="1">
                        <a:lnSpc>
                          <a:spcPct val="107000"/>
                        </a:lnSpc>
                        <a:spcBef>
                          <a:spcPts val="0"/>
                        </a:spcBef>
                        <a:spcAft>
                          <a:spcPts val="0"/>
                        </a:spcAft>
                      </a:pPr>
                      <a:r>
                        <a:rPr lang="en-US" sz="1200" b="1" kern="100" dirty="0" err="1">
                          <a:solidFill>
                            <a:schemeClr val="bg1"/>
                          </a:solidFill>
                          <a:effectLst/>
                          <a:latin typeface="Calibri" panose="020F0502020204030204" pitchFamily="34" charset="0"/>
                          <a:ea typeface="+mn-ea"/>
                          <a:cs typeface="Calibri" panose="020F0502020204030204" pitchFamily="34" charset="0"/>
                        </a:rPr>
                        <a:t>OWF</a:t>
                      </a:r>
                      <a:endParaRPr lang="en-US" sz="1200" b="1" kern="100" dirty="0">
                        <a:solidFill>
                          <a:schemeClr val="bg1"/>
                        </a:solidFill>
                        <a:effectLst/>
                        <a:latin typeface="Calibri" panose="020F0502020204030204" pitchFamily="34" charset="0"/>
                        <a:ea typeface="+mn-ea"/>
                        <a:cs typeface="Calibri" panose="020F0502020204030204" pitchFamily="34" charset="0"/>
                      </a:endParaRP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 </a:t>
                      </a:r>
                    </a:p>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No.</a:t>
                      </a:r>
                    </a:p>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of </a:t>
                      </a:r>
                    </a:p>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Turbs.</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Ideal Energy [GWh]</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Theoretical Gross Energy [GWh]</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Gross Energy [GWh]</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Net Energy [GWh]</a:t>
                      </a:r>
                      <a:endParaRPr lang="pt-BR" sz="1200" b="1" kern="100" dirty="0">
                        <a:solidFill>
                          <a:schemeClr val="bg1"/>
                        </a:solidFill>
                        <a:effectLst/>
                        <a:latin typeface="Calibri" panose="020F0502020204030204" pitchFamily="34" charset="0"/>
                        <a:ea typeface="+mn-ea"/>
                        <a:cs typeface="Calibri" panose="020F0502020204030204" pitchFamily="34" charset="0"/>
                      </a:endParaRP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Capacity Factor [%]</a:t>
                      </a:r>
                      <a:endParaRPr lang="pt-BR" sz="1200" b="1" kern="100" dirty="0">
                        <a:solidFill>
                          <a:schemeClr val="bg1"/>
                        </a:solidFill>
                        <a:effectLst/>
                        <a:latin typeface="Calibri" panose="020F0502020204030204" pitchFamily="34" charset="0"/>
                        <a:ea typeface="+mn-ea"/>
                        <a:cs typeface="Calibri" panose="020F0502020204030204" pitchFamily="34" charset="0"/>
                      </a:endParaRPr>
                    </a:p>
                  </a:txBody>
                  <a:tcPr marL="68580" marR="68580" marT="0" marB="0" anchor="ctr"/>
                </a:tc>
                <a:tc>
                  <a:txBody>
                    <a:bodyPr/>
                    <a:lstStyle/>
                    <a:p>
                      <a:pPr algn="ctr"/>
                      <a:r>
                        <a:rPr lang="en-US" sz="1200" b="1" kern="100" dirty="0">
                          <a:solidFill>
                            <a:schemeClr val="bg1"/>
                          </a:solidFill>
                          <a:effectLst/>
                          <a:latin typeface="Calibri" panose="020F0502020204030204" pitchFamily="34" charset="0"/>
                          <a:ea typeface="+mn-ea"/>
                          <a:cs typeface="Calibri" panose="020F0502020204030204" pitchFamily="34" charset="0"/>
                        </a:rPr>
                        <a:t>Topographic Efficiency [%]</a:t>
                      </a:r>
                      <a:endParaRPr lang="pt-BR" sz="1200" dirty="0"/>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1" kern="100" dirty="0">
                          <a:solidFill>
                            <a:schemeClr val="bg1"/>
                          </a:solidFill>
                          <a:effectLst/>
                          <a:latin typeface="Calibri" panose="020F0502020204030204" pitchFamily="34" charset="0"/>
                          <a:ea typeface="+mn-ea"/>
                          <a:cs typeface="Calibri" panose="020F0502020204030204" pitchFamily="34" charset="0"/>
                        </a:rPr>
                        <a:t>Array Efficiency [%]</a:t>
                      </a:r>
                    </a:p>
                  </a:txBody>
                  <a:tcPr marL="68580" marR="68580" marT="0" marB="0" anchor="ctr"/>
                </a:tc>
                <a:extLst>
                  <a:ext uri="{0D108BD9-81ED-4DB2-BD59-A6C34878D82A}">
                    <a16:rowId xmlns:a16="http://schemas.microsoft.com/office/drawing/2014/main" val="4058671235"/>
                  </a:ext>
                </a:extLst>
              </a:tr>
              <a:tr h="257928">
                <a:tc>
                  <a:txBody>
                    <a:bodyPr/>
                    <a:lstStyle/>
                    <a:p>
                      <a:pPr marL="0" marR="0" algn="ctr" defTabSz="914400" rtl="0" eaLnBrk="1" latinLnBrk="0" hangingPunct="1">
                        <a:lnSpc>
                          <a:spcPct val="107000"/>
                        </a:lnSpc>
                        <a:spcBef>
                          <a:spcPts val="0"/>
                        </a:spcBef>
                        <a:spcAft>
                          <a:spcPts val="0"/>
                        </a:spcAft>
                      </a:pPr>
                      <a:r>
                        <a:rPr lang="en-US" sz="1200" b="1" kern="100" dirty="0">
                          <a:solidFill>
                            <a:schemeClr val="tx1"/>
                          </a:solidFill>
                          <a:effectLst/>
                          <a:latin typeface="Calibri" panose="020F0502020204030204" pitchFamily="34" charset="0"/>
                          <a:ea typeface="+mn-ea"/>
                          <a:cs typeface="Calibri" panose="020F0502020204030204" pitchFamily="34" charset="0"/>
                        </a:rPr>
                        <a:t>SuOWFa-1</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dirty="0">
                          <a:solidFill>
                            <a:schemeClr val="tx1"/>
                          </a:solidFill>
                          <a:effectLst/>
                          <a:latin typeface="Calibri" panose="020F0502020204030204" pitchFamily="34" charset="0"/>
                          <a:ea typeface="+mn-ea"/>
                          <a:cs typeface="Calibri" panose="020F0502020204030204" pitchFamily="34" charset="0"/>
                        </a:rPr>
                        <a:t>47</a:t>
                      </a:r>
                    </a:p>
                  </a:txBody>
                  <a:tcPr marL="68580" marR="68580" marT="0" marB="0" anchor="ctr"/>
                </a:tc>
                <a:tc>
                  <a:txBody>
                    <a:bodyPr/>
                    <a:lstStyle/>
                    <a:p>
                      <a:pPr algn="ctr"/>
                      <a:r>
                        <a:rPr lang="en-US" sz="1200" b="0" kern="100" dirty="0">
                          <a:solidFill>
                            <a:schemeClr val="tx1"/>
                          </a:solidFill>
                          <a:effectLst/>
                          <a:latin typeface="Calibri" panose="020F0502020204030204" pitchFamily="34" charset="0"/>
                          <a:ea typeface="+mn-ea"/>
                          <a:cs typeface="Calibri" panose="020F0502020204030204" pitchFamily="34" charset="0"/>
                        </a:rPr>
                        <a:t>2,387</a:t>
                      </a:r>
                      <a:endParaRPr lang="pt-BR" sz="1200" b="0" dirty="0">
                        <a:solidFill>
                          <a:schemeClr val="tx1"/>
                        </a:solidFill>
                      </a:endParaRPr>
                    </a:p>
                  </a:txBody>
                  <a:tcPr marL="68580" marR="68580" marT="0" marB="0" anchor="ctr"/>
                </a:tc>
                <a:tc>
                  <a:txBody>
                    <a:bodyPr/>
                    <a:lstStyle/>
                    <a:p>
                      <a:pPr algn="ctr"/>
                      <a:r>
                        <a:rPr lang="en-US" sz="1200" b="0" kern="100" dirty="0">
                          <a:solidFill>
                            <a:schemeClr val="tx1"/>
                          </a:solidFill>
                          <a:effectLst/>
                          <a:latin typeface="Calibri" panose="020F0502020204030204" pitchFamily="34" charset="0"/>
                          <a:ea typeface="+mn-ea"/>
                          <a:cs typeface="Calibri" panose="020F0502020204030204" pitchFamily="34" charset="0"/>
                        </a:rPr>
                        <a:t>2,387</a:t>
                      </a:r>
                      <a:endParaRPr lang="pt-BR" sz="1200" b="0" dirty="0">
                        <a:solidFill>
                          <a:schemeClr val="tx1"/>
                        </a:solidFill>
                      </a:endParaRPr>
                    </a:p>
                  </a:txBody>
                  <a:tcPr marL="68580" marR="68580" marT="0" marB="0" anchor="ctr"/>
                </a:tc>
                <a:tc>
                  <a:txBody>
                    <a:bodyPr/>
                    <a:lstStyle/>
                    <a:p>
                      <a:pPr algn="ctr"/>
                      <a:r>
                        <a:rPr lang="en-US" sz="1200" b="0" kern="100" dirty="0">
                          <a:solidFill>
                            <a:schemeClr val="tx1"/>
                          </a:solidFill>
                          <a:effectLst/>
                          <a:latin typeface="Calibri" panose="020F0502020204030204" pitchFamily="34" charset="0"/>
                          <a:ea typeface="+mn-ea"/>
                          <a:cs typeface="Calibri" panose="020F0502020204030204" pitchFamily="34" charset="0"/>
                        </a:rPr>
                        <a:t>2,387</a:t>
                      </a:r>
                      <a:endParaRPr lang="pt-BR" sz="1200" b="0" dirty="0">
                        <a:solidFill>
                          <a:schemeClr val="tx1"/>
                        </a:solidFill>
                      </a:endParaRP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dirty="0">
                          <a:solidFill>
                            <a:schemeClr val="tx1"/>
                          </a:solidFill>
                          <a:effectLst/>
                          <a:latin typeface="Calibri" panose="020F0502020204030204" pitchFamily="34" charset="0"/>
                          <a:ea typeface="+mn-ea"/>
                          <a:cs typeface="Calibri" panose="020F0502020204030204" pitchFamily="34" charset="0"/>
                        </a:rPr>
                        <a:t>1,858</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dirty="0">
                          <a:solidFill>
                            <a:schemeClr val="tx1"/>
                          </a:solidFill>
                          <a:effectLst/>
                          <a:latin typeface="Calibri" panose="020F0502020204030204" pitchFamily="34" charset="0"/>
                          <a:ea typeface="+mn-ea"/>
                          <a:cs typeface="Calibri" panose="020F0502020204030204" pitchFamily="34" charset="0"/>
                        </a:rPr>
                        <a:t>45.1</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dirty="0">
                          <a:solidFill>
                            <a:schemeClr val="tx1"/>
                          </a:solidFill>
                          <a:effectLst/>
                          <a:latin typeface="Calibri" panose="020F0502020204030204" pitchFamily="34" charset="0"/>
                          <a:ea typeface="+mn-ea"/>
                          <a:cs typeface="Calibri" panose="020F0502020204030204" pitchFamily="34" charset="0"/>
                        </a:rPr>
                        <a:t>100.0</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a:solidFill>
                            <a:schemeClr val="tx1"/>
                          </a:solidFill>
                          <a:effectLst/>
                          <a:latin typeface="Calibri" panose="020F0502020204030204" pitchFamily="34" charset="0"/>
                          <a:ea typeface="+mn-ea"/>
                          <a:cs typeface="Calibri" panose="020F0502020204030204" pitchFamily="34" charset="0"/>
                        </a:rPr>
                        <a:t>77.8</a:t>
                      </a:r>
                    </a:p>
                  </a:txBody>
                  <a:tcPr marL="68580" marR="68580" marT="0" marB="0" anchor="ctr"/>
                </a:tc>
                <a:extLst>
                  <a:ext uri="{0D108BD9-81ED-4DB2-BD59-A6C34878D82A}">
                    <a16:rowId xmlns:a16="http://schemas.microsoft.com/office/drawing/2014/main" val="3784480512"/>
                  </a:ext>
                </a:extLst>
              </a:tr>
              <a:tr h="257928">
                <a:tc>
                  <a:txBody>
                    <a:bodyPr/>
                    <a:lstStyle/>
                    <a:p>
                      <a:pPr marL="0" marR="0" algn="ctr" defTabSz="914400" rtl="0" eaLnBrk="1" latinLnBrk="0" hangingPunct="1">
                        <a:lnSpc>
                          <a:spcPct val="107000"/>
                        </a:lnSpc>
                        <a:spcBef>
                          <a:spcPts val="0"/>
                        </a:spcBef>
                        <a:spcAft>
                          <a:spcPts val="0"/>
                        </a:spcAft>
                      </a:pPr>
                      <a:r>
                        <a:rPr lang="en-US" sz="1200" b="1" kern="100" dirty="0">
                          <a:solidFill>
                            <a:schemeClr val="tx1"/>
                          </a:solidFill>
                          <a:effectLst/>
                          <a:latin typeface="Calibri" panose="020F0502020204030204" pitchFamily="34" charset="0"/>
                          <a:ea typeface="+mn-ea"/>
                          <a:cs typeface="Calibri" panose="020F0502020204030204" pitchFamily="34" charset="0"/>
                        </a:rPr>
                        <a:t>SuOWFa-2</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a:solidFill>
                            <a:schemeClr val="tx1"/>
                          </a:solidFill>
                          <a:effectLst/>
                          <a:latin typeface="Calibri" panose="020F0502020204030204" pitchFamily="34" charset="0"/>
                          <a:ea typeface="+mn-ea"/>
                          <a:cs typeface="Calibri" panose="020F0502020204030204" pitchFamily="34" charset="0"/>
                        </a:rPr>
                        <a:t>31</a:t>
                      </a:r>
                    </a:p>
                  </a:txBody>
                  <a:tcPr marL="68580" marR="68580" marT="0" marB="0" anchor="ctr"/>
                </a:tc>
                <a:tc>
                  <a:txBody>
                    <a:bodyPr/>
                    <a:lstStyle/>
                    <a:p>
                      <a:pPr algn="ctr"/>
                      <a:r>
                        <a:rPr lang="en-US" sz="1200" b="0" kern="100" dirty="0">
                          <a:solidFill>
                            <a:schemeClr val="tx1"/>
                          </a:solidFill>
                          <a:effectLst/>
                          <a:latin typeface="Calibri" panose="020F0502020204030204" pitchFamily="34" charset="0"/>
                          <a:ea typeface="+mn-ea"/>
                          <a:cs typeface="Calibri" panose="020F0502020204030204" pitchFamily="34" charset="0"/>
                        </a:rPr>
                        <a:t>1,777</a:t>
                      </a:r>
                      <a:endParaRPr lang="pt-BR" sz="1200" b="0" dirty="0">
                        <a:solidFill>
                          <a:schemeClr val="tx1"/>
                        </a:solidFill>
                      </a:endParaRPr>
                    </a:p>
                  </a:txBody>
                  <a:tcPr marL="68580" marR="68580" marT="0" marB="0" anchor="ctr"/>
                </a:tc>
                <a:tc>
                  <a:txBody>
                    <a:bodyPr/>
                    <a:lstStyle/>
                    <a:p>
                      <a:pPr algn="ctr"/>
                      <a:r>
                        <a:rPr lang="en-US" sz="1200" b="0" kern="100" dirty="0">
                          <a:solidFill>
                            <a:schemeClr val="tx1"/>
                          </a:solidFill>
                          <a:effectLst/>
                          <a:latin typeface="Calibri" panose="020F0502020204030204" pitchFamily="34" charset="0"/>
                          <a:ea typeface="+mn-ea"/>
                          <a:cs typeface="Calibri" panose="020F0502020204030204" pitchFamily="34" charset="0"/>
                        </a:rPr>
                        <a:t>1,777</a:t>
                      </a:r>
                      <a:endParaRPr lang="pt-BR" sz="1200" b="0" dirty="0">
                        <a:solidFill>
                          <a:schemeClr val="tx1"/>
                        </a:solidFill>
                      </a:endParaRPr>
                    </a:p>
                  </a:txBody>
                  <a:tcPr marL="68580" marR="68580" marT="0" marB="0" anchor="ctr"/>
                </a:tc>
                <a:tc>
                  <a:txBody>
                    <a:bodyPr/>
                    <a:lstStyle/>
                    <a:p>
                      <a:pPr algn="ctr"/>
                      <a:r>
                        <a:rPr lang="en-US" sz="1200" b="0" kern="100" dirty="0">
                          <a:solidFill>
                            <a:schemeClr val="tx1"/>
                          </a:solidFill>
                          <a:effectLst/>
                          <a:latin typeface="Calibri" panose="020F0502020204030204" pitchFamily="34" charset="0"/>
                          <a:ea typeface="+mn-ea"/>
                          <a:cs typeface="Calibri" panose="020F0502020204030204" pitchFamily="34" charset="0"/>
                        </a:rPr>
                        <a:t>1,777</a:t>
                      </a:r>
                      <a:endParaRPr lang="pt-BR" sz="1200" b="0" dirty="0">
                        <a:solidFill>
                          <a:schemeClr val="tx1"/>
                        </a:solidFill>
                      </a:endParaRP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dirty="0">
                          <a:solidFill>
                            <a:schemeClr val="tx1"/>
                          </a:solidFill>
                          <a:effectLst/>
                          <a:latin typeface="Calibri" panose="020F0502020204030204" pitchFamily="34" charset="0"/>
                          <a:ea typeface="+mn-ea"/>
                          <a:cs typeface="Calibri" panose="020F0502020204030204" pitchFamily="34" charset="0"/>
                        </a:rPr>
                        <a:t>1,499</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dirty="0">
                          <a:solidFill>
                            <a:schemeClr val="tx1"/>
                          </a:solidFill>
                          <a:effectLst/>
                          <a:latin typeface="Calibri" panose="020F0502020204030204" pitchFamily="34" charset="0"/>
                          <a:ea typeface="+mn-ea"/>
                          <a:cs typeface="Calibri" panose="020F0502020204030204" pitchFamily="34" charset="0"/>
                        </a:rPr>
                        <a:t>50.3</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dirty="0">
                          <a:solidFill>
                            <a:schemeClr val="tx1"/>
                          </a:solidFill>
                          <a:effectLst/>
                          <a:latin typeface="Calibri" panose="020F0502020204030204" pitchFamily="34" charset="0"/>
                          <a:ea typeface="+mn-ea"/>
                          <a:cs typeface="Calibri" panose="020F0502020204030204" pitchFamily="34" charset="0"/>
                        </a:rPr>
                        <a:t>100.0</a:t>
                      </a:r>
                    </a:p>
                  </a:txBody>
                  <a:tcPr marL="68580" marR="68580" marT="0" marB="0" anchor="ctr"/>
                </a:tc>
                <a:tc>
                  <a:txBody>
                    <a:bodyPr/>
                    <a:lstStyle/>
                    <a:p>
                      <a:pPr marL="0" marR="0" algn="ctr" defTabSz="914400" rtl="0" eaLnBrk="1" latinLnBrk="0" hangingPunct="1">
                        <a:lnSpc>
                          <a:spcPct val="107000"/>
                        </a:lnSpc>
                        <a:spcBef>
                          <a:spcPts val="0"/>
                        </a:spcBef>
                        <a:spcAft>
                          <a:spcPts val="0"/>
                        </a:spcAft>
                      </a:pPr>
                      <a:r>
                        <a:rPr lang="en-US" sz="1200" b="0" kern="100" dirty="0">
                          <a:solidFill>
                            <a:schemeClr val="tx1"/>
                          </a:solidFill>
                          <a:effectLst/>
                          <a:latin typeface="Calibri" panose="020F0502020204030204" pitchFamily="34" charset="0"/>
                          <a:ea typeface="+mn-ea"/>
                          <a:cs typeface="Calibri" panose="020F0502020204030204" pitchFamily="34" charset="0"/>
                        </a:rPr>
                        <a:t>84.3</a:t>
                      </a:r>
                    </a:p>
                  </a:txBody>
                  <a:tcPr marL="68580" marR="68580" marT="0" marB="0" anchor="ctr"/>
                </a:tc>
                <a:extLst>
                  <a:ext uri="{0D108BD9-81ED-4DB2-BD59-A6C34878D82A}">
                    <a16:rowId xmlns:a16="http://schemas.microsoft.com/office/drawing/2014/main" val="2166048784"/>
                  </a:ext>
                </a:extLst>
              </a:tr>
            </a:tbl>
          </a:graphicData>
        </a:graphic>
      </p:graphicFrame>
      <p:sp>
        <p:nvSpPr>
          <p:cNvPr id="4" name="Elipse 3">
            <a:extLst>
              <a:ext uri="{FF2B5EF4-FFF2-40B4-BE49-F238E27FC236}">
                <a16:creationId xmlns:a16="http://schemas.microsoft.com/office/drawing/2014/main" id="{D773BA2F-128F-8C26-BED6-BA7A8CAC90EE}"/>
              </a:ext>
            </a:extLst>
          </p:cNvPr>
          <p:cNvSpPr/>
          <p:nvPr/>
        </p:nvSpPr>
        <p:spPr>
          <a:xfrm>
            <a:off x="5148064" y="3959541"/>
            <a:ext cx="595107" cy="916465"/>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extBox 3">
            <a:extLst>
              <a:ext uri="{FF2B5EF4-FFF2-40B4-BE49-F238E27FC236}">
                <a16:creationId xmlns:a16="http://schemas.microsoft.com/office/drawing/2014/main" id="{890B8963-B379-4AF8-ADB0-C8003756A733}"/>
              </a:ext>
            </a:extLst>
          </p:cNvPr>
          <p:cNvSpPr txBox="1">
            <a:spLocks noChangeArrowheads="1"/>
          </p:cNvSpPr>
          <p:nvPr/>
        </p:nvSpPr>
        <p:spPr bwMode="auto">
          <a:xfrm rot="16200000">
            <a:off x="-371291" y="2140205"/>
            <a:ext cx="158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spcBef>
                <a:spcPct val="0"/>
              </a:spcBef>
              <a:buFontTx/>
              <a:buNone/>
            </a:pPr>
            <a:r>
              <a:rPr lang="en-US" altLang="pt-BR" sz="1600" b="1" dirty="0">
                <a:solidFill>
                  <a:srgbClr val="595959"/>
                </a:solidFill>
                <a:ea typeface="MS PGothic" panose="020B0600070205080204" pitchFamily="34" charset="-128"/>
              </a:rPr>
              <a:t>Early planning</a:t>
            </a:r>
            <a:endParaRPr lang="en-US" altLang="pt-BR" sz="1600" dirty="0">
              <a:solidFill>
                <a:srgbClr val="595959"/>
              </a:solidFill>
              <a:ea typeface="MS PGothic" panose="020B0600070205080204" pitchFamily="34" charset="-128"/>
            </a:endParaRPr>
          </a:p>
        </p:txBody>
      </p:sp>
      <p:sp>
        <p:nvSpPr>
          <p:cNvPr id="6" name="TextBox 3">
            <a:extLst>
              <a:ext uri="{FF2B5EF4-FFF2-40B4-BE49-F238E27FC236}">
                <a16:creationId xmlns:a16="http://schemas.microsoft.com/office/drawing/2014/main" id="{BF62F648-7546-4F77-1C16-374F44D4321B}"/>
              </a:ext>
            </a:extLst>
          </p:cNvPr>
          <p:cNvSpPr txBox="1">
            <a:spLocks noChangeArrowheads="1"/>
          </p:cNvSpPr>
          <p:nvPr/>
        </p:nvSpPr>
        <p:spPr bwMode="auto">
          <a:xfrm rot="16200000">
            <a:off x="-352717" y="3770625"/>
            <a:ext cx="158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spcBef>
                <a:spcPct val="0"/>
              </a:spcBef>
              <a:buFontTx/>
              <a:buNone/>
            </a:pPr>
            <a:r>
              <a:rPr lang="en-US" altLang="pt-BR" sz="1600" b="1" dirty="0">
                <a:solidFill>
                  <a:srgbClr val="595959"/>
                </a:solidFill>
                <a:ea typeface="MS PGothic" panose="020B0600070205080204" pitchFamily="34" charset="-128"/>
              </a:rPr>
              <a:t>Optimized</a:t>
            </a:r>
            <a:endParaRPr lang="en-US" altLang="pt-BR" sz="1600" dirty="0">
              <a:solidFill>
                <a:srgbClr val="595959"/>
              </a:solidFill>
              <a:ea typeface="MS PGothic" panose="020B0600070205080204" pitchFamily="34" charset="-128"/>
            </a:endParaRPr>
          </a:p>
        </p:txBody>
      </p:sp>
      <p:sp>
        <p:nvSpPr>
          <p:cNvPr id="7" name="Elipse 6">
            <a:extLst>
              <a:ext uri="{FF2B5EF4-FFF2-40B4-BE49-F238E27FC236}">
                <a16:creationId xmlns:a16="http://schemas.microsoft.com/office/drawing/2014/main" id="{FD54B475-4DF5-CBE4-A7E2-3A29B383ADF8}"/>
              </a:ext>
            </a:extLst>
          </p:cNvPr>
          <p:cNvSpPr/>
          <p:nvPr/>
        </p:nvSpPr>
        <p:spPr>
          <a:xfrm>
            <a:off x="5796136" y="2360968"/>
            <a:ext cx="595107" cy="676176"/>
          </a:xfrm>
          <a:prstGeom prst="ellipse">
            <a:avLst/>
          </a:prstGeom>
          <a:noFill/>
          <a:ln w="28575">
            <a:solidFill>
              <a:srgbClr val="DAF5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13839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en-US" b="1" dirty="0">
                <a:latin typeface="Arial" panose="020B0604020202020204" pitchFamily="34" charset="0"/>
                <a:cs typeface="Arial" panose="020B0604020202020204" pitchFamily="34" charset="0"/>
              </a:rPr>
              <a:t>Discussion</a:t>
            </a:r>
          </a:p>
        </p:txBody>
      </p:sp>
      <p:sp>
        <p:nvSpPr>
          <p:cNvPr id="7" name="TextBox 2">
            <a:extLst>
              <a:ext uri="{FF2B5EF4-FFF2-40B4-BE49-F238E27FC236}">
                <a16:creationId xmlns:a16="http://schemas.microsoft.com/office/drawing/2014/main" id="{2DCD0BE3-A064-54BC-D3B0-4342149AF53E}"/>
              </a:ext>
            </a:extLst>
          </p:cNvPr>
          <p:cNvSpPr txBox="1">
            <a:spLocks noChangeArrowheads="1"/>
          </p:cNvSpPr>
          <p:nvPr/>
        </p:nvSpPr>
        <p:spPr bwMode="auto">
          <a:xfrm>
            <a:off x="251520" y="1635646"/>
            <a:ext cx="8711604"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marL="171450" indent="-171450" eaLnBrk="1" hangingPunct="1">
              <a:spcBef>
                <a:spcPct val="0"/>
              </a:spcBef>
            </a:pPr>
            <a:r>
              <a:rPr lang="en-US" altLang="pt-BR" sz="1400" b="1" dirty="0">
                <a:solidFill>
                  <a:srgbClr val="595959"/>
                </a:solidFill>
                <a:ea typeface="MS PGothic" panose="020B0600070205080204" pitchFamily="34" charset="-128"/>
              </a:rPr>
              <a:t>Higher Capacity Factors</a:t>
            </a:r>
            <a:r>
              <a:rPr lang="en-US" altLang="pt-BR" sz="1400" dirty="0">
                <a:solidFill>
                  <a:srgbClr val="595959"/>
                </a:solidFill>
                <a:ea typeface="MS PGothic" panose="020B0600070205080204" pitchFamily="34" charset="-128"/>
              </a:rPr>
              <a:t>: Both offshore areas demonstrate significantly higher capacity factors compared to onshore environments, confirming the superior energy generation potential of offshore wind.</a:t>
            </a:r>
          </a:p>
          <a:p>
            <a:pPr marL="171450" indent="-171450" eaLnBrk="1" hangingPunct="1">
              <a:spcBef>
                <a:spcPct val="0"/>
              </a:spcBef>
            </a:pPr>
            <a:r>
              <a:rPr lang="en-US" altLang="pt-BR" sz="1400" b="1" dirty="0">
                <a:solidFill>
                  <a:srgbClr val="595959"/>
                </a:solidFill>
                <a:ea typeface="MS PGothic" panose="020B0600070205080204" pitchFamily="34" charset="-128"/>
              </a:rPr>
              <a:t>Critical Alignment with Wind Direction</a:t>
            </a:r>
            <a:r>
              <a:rPr lang="en-US" altLang="pt-BR" sz="1400" dirty="0">
                <a:solidFill>
                  <a:srgbClr val="595959"/>
                </a:solidFill>
                <a:ea typeface="MS PGothic" panose="020B0600070205080204" pitchFamily="34" charset="-128"/>
              </a:rPr>
              <a:t>: Ensuring alignment with the predominant wind direction is essential for optimizing performance, yet many early-stage planning projects overlook this fundamental parameter.</a:t>
            </a:r>
          </a:p>
          <a:p>
            <a:pPr marL="171450" indent="-171450" eaLnBrk="1" hangingPunct="1">
              <a:spcBef>
                <a:spcPct val="0"/>
              </a:spcBef>
            </a:pPr>
            <a:r>
              <a:rPr lang="en-US" altLang="pt-BR" sz="1400" b="1" dirty="0">
                <a:solidFill>
                  <a:srgbClr val="595959"/>
                </a:solidFill>
                <a:ea typeface="MS PGothic" panose="020B0600070205080204" pitchFamily="34" charset="-128"/>
              </a:rPr>
              <a:t>Energy Optimization with Fewer Turbines</a:t>
            </a:r>
            <a:r>
              <a:rPr lang="en-US" altLang="pt-BR" sz="1400" dirty="0">
                <a:solidFill>
                  <a:srgbClr val="595959"/>
                </a:solidFill>
                <a:ea typeface="MS PGothic" panose="020B0600070205080204" pitchFamily="34" charset="-128"/>
              </a:rPr>
              <a:t>: The optimized farther alternative (SuOWFa-2opt) achieves 99.2% of the energy output using 34% fewer turbines compared to the closer alternative (SuOWFa-1opt), demonstrating superior efficiency in layout and resource use.</a:t>
            </a:r>
          </a:p>
          <a:p>
            <a:pPr marL="171450" indent="-171450" eaLnBrk="1" hangingPunct="1">
              <a:spcBef>
                <a:spcPct val="0"/>
              </a:spcBef>
            </a:pPr>
            <a:r>
              <a:rPr lang="en-US" altLang="pt-BR" sz="1400" b="1" dirty="0">
                <a:solidFill>
                  <a:srgbClr val="595959"/>
                </a:solidFill>
                <a:ea typeface="MS PGothic" panose="020B0600070205080204" pitchFamily="34" charset="-128"/>
              </a:rPr>
              <a:t>Comprehensive Plant Optimization</a:t>
            </a:r>
            <a:r>
              <a:rPr lang="en-US" altLang="pt-BR" sz="1400" dirty="0">
                <a:solidFill>
                  <a:srgbClr val="595959"/>
                </a:solidFill>
                <a:ea typeface="MS PGothic" panose="020B0600070205080204" pitchFamily="34" charset="-128"/>
              </a:rPr>
              <a:t>: Aligned with both current and anticipated regulatory frameworks, early-stage optimization can address:</a:t>
            </a:r>
          </a:p>
          <a:p>
            <a:pPr marL="514350" lvl="1" indent="-171450" eaLnBrk="1" hangingPunct="1">
              <a:spcBef>
                <a:spcPct val="0"/>
              </a:spcBef>
            </a:pPr>
            <a:r>
              <a:rPr lang="en-US" altLang="pt-BR" sz="1200" dirty="0">
                <a:solidFill>
                  <a:srgbClr val="595959"/>
                </a:solidFill>
                <a:ea typeface="MS PGothic" panose="020B0600070205080204" pitchFamily="34" charset="-128"/>
              </a:rPr>
              <a:t>Maximization of energy production to ensure the highest economic return.</a:t>
            </a:r>
          </a:p>
          <a:p>
            <a:pPr marL="514350" lvl="1" indent="-171450" eaLnBrk="1" hangingPunct="1">
              <a:spcBef>
                <a:spcPct val="0"/>
              </a:spcBef>
            </a:pPr>
            <a:r>
              <a:rPr lang="en-US" altLang="pt-BR" sz="1200" dirty="0">
                <a:solidFill>
                  <a:srgbClr val="595959"/>
                </a:solidFill>
                <a:ea typeface="MS PGothic" panose="020B0600070205080204" pitchFamily="34" charset="-128"/>
              </a:rPr>
              <a:t>Sustainable development of offshore wind farms, fostering long-term viability.</a:t>
            </a:r>
          </a:p>
          <a:p>
            <a:pPr marL="514350" lvl="1" indent="-171450" eaLnBrk="1" hangingPunct="1">
              <a:spcBef>
                <a:spcPct val="0"/>
              </a:spcBef>
            </a:pPr>
            <a:r>
              <a:rPr lang="en-US" altLang="pt-BR" sz="1200" dirty="0">
                <a:solidFill>
                  <a:srgbClr val="595959"/>
                </a:solidFill>
                <a:ea typeface="MS PGothic" panose="020B0600070205080204" pitchFamily="34" charset="-128"/>
              </a:rPr>
              <a:t>Rational utilization of marine natural resources, ensuring minimal disruption.</a:t>
            </a:r>
          </a:p>
          <a:p>
            <a:pPr marL="514350" lvl="1" indent="-171450" eaLnBrk="1" hangingPunct="1">
              <a:spcBef>
                <a:spcPct val="0"/>
              </a:spcBef>
            </a:pPr>
            <a:r>
              <a:rPr lang="en-US" altLang="pt-BR" sz="1200" dirty="0">
                <a:solidFill>
                  <a:srgbClr val="595959"/>
                </a:solidFill>
                <a:ea typeface="MS PGothic" panose="020B0600070205080204" pitchFamily="34" charset="-128"/>
              </a:rPr>
              <a:t>Harmonization of offshore wind farms with other marine space uses.</a:t>
            </a:r>
          </a:p>
          <a:p>
            <a:pPr marL="514350" lvl="1" indent="-171450" eaLnBrk="1" hangingPunct="1">
              <a:spcBef>
                <a:spcPct val="0"/>
              </a:spcBef>
            </a:pPr>
            <a:r>
              <a:rPr lang="en-US" altLang="pt-BR" sz="1200" dirty="0">
                <a:solidFill>
                  <a:srgbClr val="595959"/>
                </a:solidFill>
                <a:ea typeface="MS PGothic" panose="020B0600070205080204" pitchFamily="34" charset="-128"/>
              </a:rPr>
              <a:t>Prevention and mitigation of potential environmental impacts.</a:t>
            </a:r>
            <a:r>
              <a:rPr lang="en-US" altLang="pt-BR" sz="1000" dirty="0">
                <a:solidFill>
                  <a:srgbClr val="595959"/>
                </a:solidFill>
                <a:ea typeface="MS PGothic" panose="020B0600070205080204" pitchFamily="34" charset="-128"/>
              </a:rPr>
              <a:t>	</a:t>
            </a:r>
          </a:p>
        </p:txBody>
      </p:sp>
    </p:spTree>
    <p:extLst>
      <p:ext uri="{BB962C8B-B14F-4D97-AF65-F5344CB8AC3E}">
        <p14:creationId xmlns:p14="http://schemas.microsoft.com/office/powerpoint/2010/main" val="3782106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en-US" b="1" dirty="0">
                <a:latin typeface="Arial" panose="020B0604020202020204" pitchFamily="34" charset="0"/>
                <a:cs typeface="Arial" panose="020B0604020202020204" pitchFamily="34" charset="0"/>
              </a:rPr>
              <a:t>Conclusion</a:t>
            </a:r>
          </a:p>
        </p:txBody>
      </p:sp>
      <p:sp>
        <p:nvSpPr>
          <p:cNvPr id="7" name="TextBox 2">
            <a:extLst>
              <a:ext uri="{FF2B5EF4-FFF2-40B4-BE49-F238E27FC236}">
                <a16:creationId xmlns:a16="http://schemas.microsoft.com/office/drawing/2014/main" id="{2DCD0BE3-A064-54BC-D3B0-4342149AF53E}"/>
              </a:ext>
            </a:extLst>
          </p:cNvPr>
          <p:cNvSpPr txBox="1">
            <a:spLocks noChangeArrowheads="1"/>
          </p:cNvSpPr>
          <p:nvPr/>
        </p:nvSpPr>
        <p:spPr bwMode="auto">
          <a:xfrm>
            <a:off x="251520" y="1563638"/>
            <a:ext cx="871160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spcBef>
                <a:spcPct val="0"/>
              </a:spcBef>
              <a:buNone/>
            </a:pPr>
            <a:r>
              <a:rPr lang="en-US" sz="1600" dirty="0">
                <a:solidFill>
                  <a:srgbClr val="595959"/>
                </a:solidFill>
                <a:ea typeface="MS PGothic" panose="020B0600070205080204" pitchFamily="34" charset="-128"/>
              </a:rPr>
              <a:t>The applied procedure represents a suitable dynamic/flexible practice for simulating and assessing site alternatives of the offshore wind projects under diverse likely future strategic scenarios.</a:t>
            </a:r>
          </a:p>
          <a:p>
            <a:pPr eaLnBrk="1" hangingPunct="1">
              <a:spcBef>
                <a:spcPct val="0"/>
              </a:spcBef>
              <a:buNone/>
            </a:pPr>
            <a:endParaRPr lang="en-US" sz="1600" dirty="0">
              <a:solidFill>
                <a:srgbClr val="595959"/>
              </a:solidFill>
              <a:ea typeface="MS PGothic" panose="020B0600070205080204" pitchFamily="34" charset="-128"/>
            </a:endParaRPr>
          </a:p>
          <a:p>
            <a:pPr eaLnBrk="1" hangingPunct="1">
              <a:spcBef>
                <a:spcPct val="0"/>
              </a:spcBef>
              <a:buNone/>
            </a:pPr>
            <a:r>
              <a:rPr lang="en-US" sz="1600" dirty="0">
                <a:solidFill>
                  <a:srgbClr val="595959"/>
                </a:solidFill>
                <a:ea typeface="MS PGothic" panose="020B0600070205080204" pitchFamily="34" charset="-128"/>
              </a:rPr>
              <a:t>In current case study, optimization of the SuOWFa-2opt wind plant demonstrated a higher increment in energy production, located further from 12 nm (22 km) from the shoreline and avoiding the most relevant sea-use conflicts, aligned with the Previous Interference Disclosure (DIP) and </a:t>
            </a:r>
            <a:r>
              <a:rPr lang="en-US" sz="1600" dirty="0" err="1">
                <a:solidFill>
                  <a:srgbClr val="595959"/>
                </a:solidFill>
                <a:ea typeface="MS PGothic" panose="020B0600070205080204" pitchFamily="34" charset="-128"/>
              </a:rPr>
              <a:t>SToR</a:t>
            </a:r>
            <a:r>
              <a:rPr lang="en-US" sz="1600" dirty="0">
                <a:solidFill>
                  <a:srgbClr val="595959"/>
                </a:solidFill>
                <a:ea typeface="MS PGothic" panose="020B0600070205080204" pitchFamily="34" charset="-128"/>
              </a:rPr>
              <a:t> for Environmental Licensing requirements.</a:t>
            </a:r>
          </a:p>
          <a:p>
            <a:pPr eaLnBrk="1" hangingPunct="1">
              <a:spcBef>
                <a:spcPct val="0"/>
              </a:spcBef>
              <a:buNone/>
            </a:pPr>
            <a:endParaRPr lang="en-US" sz="1600" dirty="0">
              <a:solidFill>
                <a:srgbClr val="595959"/>
              </a:solidFill>
              <a:ea typeface="MS PGothic" panose="020B0600070205080204" pitchFamily="34" charset="-128"/>
            </a:endParaRPr>
          </a:p>
          <a:p>
            <a:pPr eaLnBrk="1" hangingPunct="1">
              <a:spcBef>
                <a:spcPct val="0"/>
              </a:spcBef>
              <a:buFontTx/>
              <a:buNone/>
            </a:pPr>
            <a:r>
              <a:rPr lang="en-US" altLang="pt-BR" sz="1600" dirty="0">
                <a:solidFill>
                  <a:srgbClr val="595959"/>
                </a:solidFill>
                <a:ea typeface="MS PGothic" panose="020B0600070205080204" pitchFamily="34" charset="-128"/>
              </a:rPr>
              <a:t>Further studies should focus on optimizing energy </a:t>
            </a:r>
            <a:r>
              <a:rPr lang="en-US" altLang="pt-BR" sz="1600" dirty="0" err="1">
                <a:solidFill>
                  <a:srgbClr val="595959"/>
                </a:solidFill>
                <a:ea typeface="MS PGothic" panose="020B0600070205080204" pitchFamily="34" charset="-128"/>
              </a:rPr>
              <a:t>transmissionusing</a:t>
            </a:r>
            <a:r>
              <a:rPr lang="en-US" altLang="pt-BR" sz="1600" dirty="0">
                <a:solidFill>
                  <a:srgbClr val="595959"/>
                </a:solidFill>
                <a:ea typeface="MS PGothic" panose="020B0600070205080204" pitchFamily="34" charset="-128"/>
              </a:rPr>
              <a:t> </a:t>
            </a:r>
            <a:r>
              <a:rPr lang="en-US" altLang="pt-BR" sz="1600" dirty="0" err="1">
                <a:solidFill>
                  <a:srgbClr val="595959"/>
                </a:solidFill>
                <a:ea typeface="MS PGothic" panose="020B0600070205080204" pitchFamily="34" charset="-128"/>
              </a:rPr>
              <a:t>softwares</a:t>
            </a:r>
            <a:r>
              <a:rPr lang="en-US" altLang="pt-BR" sz="1600" dirty="0">
                <a:solidFill>
                  <a:srgbClr val="595959"/>
                </a:solidFill>
                <a:ea typeface="MS PGothic" panose="020B0600070205080204" pitchFamily="34" charset="-128"/>
              </a:rPr>
              <a:t> such as </a:t>
            </a:r>
            <a:r>
              <a:rPr lang="en-US" sz="1600" dirty="0" err="1">
                <a:solidFill>
                  <a:srgbClr val="595959"/>
                </a:solidFill>
                <a:ea typeface="MS PGothic" panose="020B0600070205080204" pitchFamily="34" charset="-128"/>
              </a:rPr>
              <a:t>AMBIENTRANS</a:t>
            </a:r>
            <a:r>
              <a:rPr lang="en-US" sz="1600" dirty="0">
                <a:solidFill>
                  <a:srgbClr val="595959"/>
                </a:solidFill>
                <a:ea typeface="MS PGothic" panose="020B0600070205080204" pitchFamily="34" charset="-128"/>
              </a:rPr>
              <a:t>® model to enhance exporting cable corridors, thereby minimizing socio-environmental impacts and costs.</a:t>
            </a:r>
            <a:endParaRPr lang="en-US" altLang="pt-BR" sz="1600" dirty="0">
              <a:solidFill>
                <a:srgbClr val="595959"/>
              </a:solidFill>
              <a:ea typeface="MS PGothic" panose="020B0600070205080204" pitchFamily="34" charset="-128"/>
            </a:endParaRPr>
          </a:p>
        </p:txBody>
      </p:sp>
    </p:spTree>
    <p:extLst>
      <p:ext uri="{BB962C8B-B14F-4D97-AF65-F5344CB8AC3E}">
        <p14:creationId xmlns:p14="http://schemas.microsoft.com/office/powerpoint/2010/main" val="445404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en-US" b="1" dirty="0">
                <a:latin typeface="Arial" panose="020B0604020202020204" pitchFamily="34" charset="0"/>
                <a:cs typeface="Arial" panose="020B0604020202020204" pitchFamily="34" charset="0"/>
              </a:rPr>
              <a:t>References</a:t>
            </a:r>
          </a:p>
        </p:txBody>
      </p:sp>
      <p:sp>
        <p:nvSpPr>
          <p:cNvPr id="7" name="TextBox 2">
            <a:extLst>
              <a:ext uri="{FF2B5EF4-FFF2-40B4-BE49-F238E27FC236}">
                <a16:creationId xmlns:a16="http://schemas.microsoft.com/office/drawing/2014/main" id="{2DCD0BE3-A064-54BC-D3B0-4342149AF53E}"/>
              </a:ext>
            </a:extLst>
          </p:cNvPr>
          <p:cNvSpPr txBox="1">
            <a:spLocks noChangeArrowheads="1"/>
          </p:cNvSpPr>
          <p:nvPr/>
        </p:nvSpPr>
        <p:spPr bwMode="auto">
          <a:xfrm>
            <a:off x="251520" y="1563638"/>
            <a:ext cx="8711604" cy="364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marL="228600" indent="-228600" eaLnBrk="1" hangingPunct="1">
              <a:spcBef>
                <a:spcPct val="0"/>
              </a:spcBef>
              <a:buNone/>
            </a:pPr>
            <a:r>
              <a:rPr lang="en-US" altLang="pt-BR" sz="700" dirty="0">
                <a:solidFill>
                  <a:srgbClr val="595959"/>
                </a:solidFill>
                <a:ea typeface="MS PGothic" panose="020B0600070205080204" pitchFamily="34" charset="-128"/>
              </a:rPr>
              <a:t>[1]	M. Hernandez C., “Strategic planning for offshore wind energy: a methodological framework for increasing its sustainability” </a:t>
            </a:r>
            <a:r>
              <a:rPr lang="en-US" altLang="pt-BR" sz="700" dirty="0" err="1">
                <a:solidFill>
                  <a:srgbClr val="595959"/>
                </a:solidFill>
                <a:ea typeface="MS PGothic" panose="020B0600070205080204" pitchFamily="34" charset="-128"/>
              </a:rPr>
              <a:t>Coppe</a:t>
            </a:r>
            <a:r>
              <a:rPr lang="en-US" altLang="pt-BR" sz="700" dirty="0">
                <a:solidFill>
                  <a:srgbClr val="595959"/>
                </a:solidFill>
                <a:ea typeface="MS PGothic" panose="020B0600070205080204" pitchFamily="34" charset="-128"/>
              </a:rPr>
              <a:t> UFRJ, 2024. Available: .</a:t>
            </a:r>
          </a:p>
          <a:p>
            <a:pPr marL="228600" indent="-228600" eaLnBrk="1" hangingPunct="1">
              <a:spcBef>
                <a:spcPct val="0"/>
              </a:spcBef>
              <a:buNone/>
            </a:pPr>
            <a:r>
              <a:rPr lang="en-US" altLang="pt-BR" sz="700" dirty="0">
                <a:solidFill>
                  <a:srgbClr val="595959"/>
                </a:solidFill>
                <a:ea typeface="MS PGothic" panose="020B0600070205080204" pitchFamily="34" charset="-128"/>
              </a:rPr>
              <a:t>[2]	AWS </a:t>
            </a:r>
            <a:r>
              <a:rPr lang="en-US" altLang="pt-BR" sz="700" dirty="0" err="1">
                <a:solidFill>
                  <a:srgbClr val="595959"/>
                </a:solidFill>
                <a:ea typeface="MS PGothic" panose="020B0600070205080204" pitchFamily="34" charset="-128"/>
              </a:rPr>
              <a:t>Truepower</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OpenWind</a:t>
            </a:r>
            <a:r>
              <a:rPr lang="en-US" altLang="pt-BR" sz="700" dirty="0">
                <a:solidFill>
                  <a:srgbClr val="595959"/>
                </a:solidFill>
                <a:ea typeface="MS PGothic" panose="020B0600070205080204" pitchFamily="34" charset="-128"/>
              </a:rPr>
              <a:t> Theoretical Basis and Validation,” no. April. UL Solutions, ALBANY, p. 27, 2009, [Online]. Available: https://collateral-library-production.s3.amazonaws.com/uploads/asset_file/attachment/51094/OpenWind_Theory_and_Validation-v3_HH_ULSolutions.pdf.</a:t>
            </a:r>
          </a:p>
          <a:p>
            <a:pPr marL="228600" indent="-228600" eaLnBrk="1" hangingPunct="1">
              <a:spcBef>
                <a:spcPct val="0"/>
              </a:spcBef>
              <a:buNone/>
            </a:pPr>
            <a:r>
              <a:rPr lang="en-US" altLang="pt-BR" sz="700" dirty="0">
                <a:solidFill>
                  <a:srgbClr val="595959"/>
                </a:solidFill>
                <a:ea typeface="MS PGothic" panose="020B0600070205080204" pitchFamily="34" charset="-128"/>
              </a:rPr>
              <a:t>[3]	UNESCO, International Guide on Maritime Spatial Planning. 2021.</a:t>
            </a:r>
          </a:p>
          <a:p>
            <a:pPr marL="228600" indent="-228600" eaLnBrk="1" hangingPunct="1">
              <a:spcBef>
                <a:spcPct val="0"/>
              </a:spcBef>
              <a:buNone/>
            </a:pPr>
            <a:r>
              <a:rPr lang="en-US" altLang="pt-BR" sz="700" dirty="0">
                <a:solidFill>
                  <a:srgbClr val="595959"/>
                </a:solidFill>
                <a:ea typeface="MS PGothic" panose="020B0600070205080204" pitchFamily="34" charset="-128"/>
              </a:rPr>
              <a:t>[4]	MMA/</a:t>
            </a:r>
            <a:r>
              <a:rPr lang="en-US" altLang="pt-BR" sz="700" dirty="0" err="1">
                <a:solidFill>
                  <a:srgbClr val="595959"/>
                </a:solidFill>
                <a:ea typeface="MS PGothic" panose="020B0600070205080204" pitchFamily="34" charset="-128"/>
              </a:rPr>
              <a:t>SQA</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Avaliação</a:t>
            </a:r>
            <a:r>
              <a:rPr lang="en-US" altLang="pt-BR" sz="700" dirty="0">
                <a:solidFill>
                  <a:srgbClr val="595959"/>
                </a:solidFill>
                <a:ea typeface="MS PGothic" panose="020B0600070205080204" pitchFamily="34" charset="-128"/>
              </a:rPr>
              <a:t> Ambiental </a:t>
            </a:r>
            <a:r>
              <a:rPr lang="en-US" altLang="pt-BR" sz="700" dirty="0" err="1">
                <a:solidFill>
                  <a:srgbClr val="595959"/>
                </a:solidFill>
                <a:ea typeface="MS PGothic" panose="020B0600070205080204" pitchFamily="34" charset="-128"/>
              </a:rPr>
              <a:t>Estratégica</a:t>
            </a:r>
            <a:r>
              <a:rPr lang="en-US" altLang="pt-BR" sz="700" dirty="0">
                <a:solidFill>
                  <a:srgbClr val="595959"/>
                </a:solidFill>
                <a:ea typeface="MS PGothic" panose="020B0600070205080204" pitchFamily="34" charset="-128"/>
              </a:rPr>
              <a:t>,” MMA, 2002.</a:t>
            </a:r>
          </a:p>
          <a:p>
            <a:pPr marL="228600" indent="-228600" eaLnBrk="1" hangingPunct="1">
              <a:spcBef>
                <a:spcPct val="0"/>
              </a:spcBef>
              <a:buNone/>
            </a:pPr>
            <a:r>
              <a:rPr lang="en-US" altLang="pt-BR" sz="700" dirty="0">
                <a:solidFill>
                  <a:srgbClr val="595959"/>
                </a:solidFill>
                <a:ea typeface="MS PGothic" panose="020B0600070205080204" pitchFamily="34" charset="-128"/>
              </a:rPr>
              <a:t>[5]	</a:t>
            </a:r>
            <a:r>
              <a:rPr lang="en-US" altLang="pt-BR" sz="700" dirty="0" err="1">
                <a:solidFill>
                  <a:srgbClr val="595959"/>
                </a:solidFill>
                <a:ea typeface="MS PGothic" panose="020B0600070205080204" pitchFamily="34" charset="-128"/>
              </a:rPr>
              <a:t>Ministerio</a:t>
            </a:r>
            <a:r>
              <a:rPr lang="en-US" altLang="pt-BR" sz="700" dirty="0">
                <a:solidFill>
                  <a:srgbClr val="595959"/>
                </a:solidFill>
                <a:ea typeface="MS PGothic" panose="020B0600070205080204" pitchFamily="34" charset="-128"/>
              </a:rPr>
              <a:t> de Minas e </a:t>
            </a:r>
            <a:r>
              <a:rPr lang="en-US" altLang="pt-BR" sz="700" dirty="0" err="1">
                <a:solidFill>
                  <a:srgbClr val="595959"/>
                </a:solidFill>
                <a:ea typeface="MS PGothic" panose="020B0600070205080204" pitchFamily="34" charset="-128"/>
              </a:rPr>
              <a:t>Energia</a:t>
            </a:r>
            <a:r>
              <a:rPr lang="en-US" altLang="pt-BR" sz="700" dirty="0">
                <a:solidFill>
                  <a:srgbClr val="595959"/>
                </a:solidFill>
                <a:ea typeface="MS PGothic" panose="020B0600070205080204" pitchFamily="34" charset="-128"/>
              </a:rPr>
              <a:t>, “Manual de </a:t>
            </a:r>
            <a:r>
              <a:rPr lang="en-US" altLang="pt-BR" sz="700" dirty="0" err="1">
                <a:solidFill>
                  <a:srgbClr val="595959"/>
                </a:solidFill>
                <a:ea typeface="MS PGothic" panose="020B0600070205080204" pitchFamily="34" charset="-128"/>
              </a:rPr>
              <a:t>Inventario</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Hidroelétrico</a:t>
            </a:r>
            <a:r>
              <a:rPr lang="en-US" altLang="pt-BR" sz="700" dirty="0">
                <a:solidFill>
                  <a:srgbClr val="595959"/>
                </a:solidFill>
                <a:ea typeface="MS PGothic" panose="020B0600070205080204" pitchFamily="34" charset="-128"/>
              </a:rPr>
              <a:t> e </a:t>
            </a:r>
            <a:r>
              <a:rPr lang="en-US" altLang="pt-BR" sz="700" dirty="0" err="1">
                <a:solidFill>
                  <a:srgbClr val="595959"/>
                </a:solidFill>
                <a:ea typeface="MS PGothic" panose="020B0600070205080204" pitchFamily="34" charset="-128"/>
              </a:rPr>
              <a:t>Bacias</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Hidrográficas</a:t>
            </a:r>
            <a:r>
              <a:rPr lang="en-US" altLang="pt-BR" sz="700" dirty="0">
                <a:solidFill>
                  <a:srgbClr val="595959"/>
                </a:solidFill>
                <a:ea typeface="MS PGothic" panose="020B0600070205080204" pitchFamily="34" charset="-128"/>
              </a:rPr>
              <a:t>,” Rio de Janeiro, 2007. [Online]. Available: https://www.gov.br/mme/pt-br/assuntos/secretarias/spe/publicacoes/manual-de-inventario-hidroeletrico-de-bacias-hidrograficas/documentos/manual-de-inventario-hidroeletrico-e-bacias-hidrograficas-edicao-2007-pdf.rar/view.</a:t>
            </a:r>
          </a:p>
          <a:p>
            <a:pPr marL="228600" indent="-228600" eaLnBrk="1" hangingPunct="1">
              <a:spcBef>
                <a:spcPct val="0"/>
              </a:spcBef>
              <a:buNone/>
            </a:pPr>
            <a:r>
              <a:rPr lang="en-US" altLang="pt-BR" sz="700" dirty="0">
                <a:solidFill>
                  <a:srgbClr val="595959"/>
                </a:solidFill>
                <a:ea typeface="MS PGothic" panose="020B0600070205080204" pitchFamily="34" charset="-128"/>
              </a:rPr>
              <a:t>[6]	</a:t>
            </a:r>
            <a:r>
              <a:rPr lang="en-US" altLang="pt-BR" sz="700" dirty="0" err="1">
                <a:solidFill>
                  <a:srgbClr val="595959"/>
                </a:solidFill>
                <a:ea typeface="MS PGothic" panose="020B0600070205080204" pitchFamily="34" charset="-128"/>
              </a:rPr>
              <a:t>EPRI</a:t>
            </a:r>
            <a:r>
              <a:rPr lang="en-US" altLang="pt-BR" sz="700" dirty="0">
                <a:solidFill>
                  <a:srgbClr val="595959"/>
                </a:solidFill>
                <a:ea typeface="MS PGothic" panose="020B0600070205080204" pitchFamily="34" charset="-128"/>
              </a:rPr>
              <a:t>, “Advanced Nuclear Technology: Site Selection and Evaluation Criteria for New Nuclear Energy Generation Facilities (Siting Guide): 2022 Revision,” 2022.</a:t>
            </a:r>
          </a:p>
          <a:p>
            <a:pPr marL="228600" indent="-228600" eaLnBrk="1" hangingPunct="1">
              <a:spcBef>
                <a:spcPct val="0"/>
              </a:spcBef>
              <a:buNone/>
            </a:pPr>
            <a:r>
              <a:rPr lang="en-US" altLang="pt-BR" sz="700" dirty="0">
                <a:solidFill>
                  <a:srgbClr val="595959"/>
                </a:solidFill>
                <a:ea typeface="MS PGothic" panose="020B0600070205080204" pitchFamily="34" charset="-128"/>
              </a:rPr>
              <a:t>[7]	M. Hernandez C., M. </a:t>
            </a:r>
            <a:r>
              <a:rPr lang="en-US" altLang="pt-BR" sz="700" dirty="0" err="1">
                <a:solidFill>
                  <a:srgbClr val="595959"/>
                </a:solidFill>
                <a:ea typeface="MS PGothic" panose="020B0600070205080204" pitchFamily="34" charset="-128"/>
              </a:rPr>
              <a:t>Shadman</a:t>
            </a:r>
            <a:r>
              <a:rPr lang="en-US" altLang="pt-BR" sz="700" dirty="0">
                <a:solidFill>
                  <a:srgbClr val="595959"/>
                </a:solidFill>
                <a:ea typeface="MS PGothic" panose="020B0600070205080204" pitchFamily="34" charset="-128"/>
              </a:rPr>
              <a:t>, M. M. Amiri, C. Silva, S. F. </a:t>
            </a:r>
            <a:r>
              <a:rPr lang="en-US" altLang="pt-BR" sz="700" dirty="0" err="1">
                <a:solidFill>
                  <a:srgbClr val="595959"/>
                </a:solidFill>
                <a:ea typeface="MS PGothic" panose="020B0600070205080204" pitchFamily="34" charset="-128"/>
              </a:rPr>
              <a:t>Estefen</a:t>
            </a:r>
            <a:r>
              <a:rPr lang="en-US" altLang="pt-BR" sz="700" dirty="0">
                <a:solidFill>
                  <a:srgbClr val="595959"/>
                </a:solidFill>
                <a:ea typeface="MS PGothic" panose="020B0600070205080204" pitchFamily="34" charset="-128"/>
              </a:rPr>
              <a:t>, and E. La Rovere, “Environmental impacts of offshore wind installation, operation and maintenance, and decommissioning activities: A case study of Brazil,” Renew. Sustain. Energy Rev., vol. 144, p. 110994, Jul. 2021, </a:t>
            </a:r>
            <a:r>
              <a:rPr lang="en-US" altLang="pt-BR" sz="700" dirty="0" err="1">
                <a:solidFill>
                  <a:srgbClr val="595959"/>
                </a:solidFill>
                <a:ea typeface="MS PGothic" panose="020B0600070205080204" pitchFamily="34" charset="-128"/>
              </a:rPr>
              <a:t>doi</a:t>
            </a:r>
            <a:r>
              <a:rPr lang="en-US" altLang="pt-BR" sz="700" dirty="0">
                <a:solidFill>
                  <a:srgbClr val="595959"/>
                </a:solidFill>
                <a:ea typeface="MS PGothic" panose="020B0600070205080204" pitchFamily="34" charset="-128"/>
              </a:rPr>
              <a:t>: 10.1016/j.rser.2021.110994.</a:t>
            </a:r>
          </a:p>
          <a:p>
            <a:pPr marL="228600" indent="-228600" eaLnBrk="1" hangingPunct="1">
              <a:spcBef>
                <a:spcPct val="0"/>
              </a:spcBef>
              <a:buNone/>
            </a:pPr>
            <a:r>
              <a:rPr lang="en-US" altLang="pt-BR" sz="700" dirty="0">
                <a:solidFill>
                  <a:srgbClr val="595959"/>
                </a:solidFill>
                <a:ea typeface="MS PGothic" panose="020B0600070205080204" pitchFamily="34" charset="-128"/>
              </a:rPr>
              <a:t>[8]	S. M. Maxwell et al., “Potential impacts of floating wind turbine technology for marine species and habitats,” J. Environ. Manage., vol. 307, no. June 2021, p. 114577, 2022, </a:t>
            </a:r>
            <a:r>
              <a:rPr lang="en-US" altLang="pt-BR" sz="700" dirty="0" err="1">
                <a:solidFill>
                  <a:srgbClr val="595959"/>
                </a:solidFill>
                <a:ea typeface="MS PGothic" panose="020B0600070205080204" pitchFamily="34" charset="-128"/>
              </a:rPr>
              <a:t>doi</a:t>
            </a:r>
            <a:r>
              <a:rPr lang="en-US" altLang="pt-BR" sz="700" dirty="0">
                <a:solidFill>
                  <a:srgbClr val="595959"/>
                </a:solidFill>
                <a:ea typeface="MS PGothic" panose="020B0600070205080204" pitchFamily="34" charset="-128"/>
              </a:rPr>
              <a:t>: 10.1016/j.jenvman.2022.114577.</a:t>
            </a:r>
          </a:p>
          <a:p>
            <a:pPr marL="228600" indent="-228600" eaLnBrk="1" hangingPunct="1">
              <a:spcBef>
                <a:spcPct val="0"/>
              </a:spcBef>
              <a:buNone/>
            </a:pPr>
            <a:r>
              <a:rPr lang="en-US" altLang="pt-BR" sz="700" dirty="0">
                <a:solidFill>
                  <a:srgbClr val="595959"/>
                </a:solidFill>
                <a:ea typeface="MS PGothic" panose="020B0600070205080204" pitchFamily="34" charset="-128"/>
              </a:rPr>
              <a:t>[9]	</a:t>
            </a:r>
            <a:r>
              <a:rPr lang="en-US" altLang="pt-BR" sz="700" dirty="0" err="1">
                <a:solidFill>
                  <a:srgbClr val="595959"/>
                </a:solidFill>
                <a:ea typeface="MS PGothic" panose="020B0600070205080204" pitchFamily="34" charset="-128"/>
              </a:rPr>
              <a:t>IBAMA</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Termo</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Referência</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Estudo</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Impacto</a:t>
            </a:r>
            <a:r>
              <a:rPr lang="en-US" altLang="pt-BR" sz="700" dirty="0">
                <a:solidFill>
                  <a:srgbClr val="595959"/>
                </a:solidFill>
                <a:ea typeface="MS PGothic" panose="020B0600070205080204" pitchFamily="34" charset="-128"/>
              </a:rPr>
              <a:t> Ambiental (EIA) e </a:t>
            </a:r>
            <a:r>
              <a:rPr lang="en-US" altLang="pt-BR" sz="700" dirty="0" err="1">
                <a:solidFill>
                  <a:srgbClr val="595959"/>
                </a:solidFill>
                <a:ea typeface="MS PGothic" panose="020B0600070205080204" pitchFamily="34" charset="-128"/>
              </a:rPr>
              <a:t>Relatório</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Impacto</a:t>
            </a:r>
            <a:r>
              <a:rPr lang="en-US" altLang="pt-BR" sz="700" dirty="0">
                <a:solidFill>
                  <a:srgbClr val="595959"/>
                </a:solidFill>
                <a:ea typeface="MS PGothic" panose="020B0600070205080204" pitchFamily="34" charset="-128"/>
              </a:rPr>
              <a:t> Ambiental (RIMA), </a:t>
            </a:r>
            <a:r>
              <a:rPr lang="en-US" altLang="pt-BR" sz="700" dirty="0" err="1">
                <a:solidFill>
                  <a:srgbClr val="595959"/>
                </a:solidFill>
                <a:ea typeface="MS PGothic" panose="020B0600070205080204" pitchFamily="34" charset="-128"/>
              </a:rPr>
              <a:t>Tipologia</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Complexos</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Eólicos</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Marítimos</a:t>
            </a:r>
            <a:r>
              <a:rPr lang="en-US" altLang="pt-BR" sz="700" dirty="0">
                <a:solidFill>
                  <a:srgbClr val="595959"/>
                </a:solidFill>
                <a:ea typeface="MS PGothic" panose="020B0600070205080204" pitchFamily="34" charset="-128"/>
              </a:rPr>
              <a:t> (Offshore). Brazil, 2020.</a:t>
            </a:r>
          </a:p>
          <a:p>
            <a:pPr marL="228600" indent="-228600" eaLnBrk="1" hangingPunct="1">
              <a:spcBef>
                <a:spcPct val="0"/>
              </a:spcBef>
              <a:buNone/>
            </a:pPr>
            <a:r>
              <a:rPr lang="en-US" altLang="pt-BR" sz="700" dirty="0">
                <a:solidFill>
                  <a:srgbClr val="595959"/>
                </a:solidFill>
                <a:ea typeface="MS PGothic" panose="020B0600070205080204" pitchFamily="34" charset="-128"/>
              </a:rPr>
              <a:t>[10]	</a:t>
            </a:r>
            <a:r>
              <a:rPr lang="en-US" altLang="pt-BR" sz="700" dirty="0" err="1">
                <a:solidFill>
                  <a:srgbClr val="595959"/>
                </a:solidFill>
                <a:ea typeface="MS PGothic" panose="020B0600070205080204" pitchFamily="34" charset="-128"/>
              </a:rPr>
              <a:t>MME</a:t>
            </a:r>
            <a:r>
              <a:rPr lang="en-US" altLang="pt-BR" sz="700" dirty="0">
                <a:solidFill>
                  <a:srgbClr val="595959"/>
                </a:solidFill>
                <a:ea typeface="MS PGothic" panose="020B0600070205080204" pitchFamily="34" charset="-128"/>
              </a:rPr>
              <a:t> and GM, </a:t>
            </a:r>
            <a:r>
              <a:rPr lang="en-US" altLang="pt-BR" sz="700" dirty="0" err="1">
                <a:solidFill>
                  <a:srgbClr val="595959"/>
                </a:solidFill>
                <a:ea typeface="MS PGothic" panose="020B0600070205080204" pitchFamily="34" charset="-128"/>
              </a:rPr>
              <a:t>Portaria</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Normativa</a:t>
            </a:r>
            <a:r>
              <a:rPr lang="en-US" altLang="pt-BR" sz="700" dirty="0">
                <a:solidFill>
                  <a:srgbClr val="595959"/>
                </a:solidFill>
                <a:ea typeface="MS PGothic" panose="020B0600070205080204" pitchFamily="34" charset="-128"/>
              </a:rPr>
              <a:t> GM/</a:t>
            </a:r>
            <a:r>
              <a:rPr lang="en-US" altLang="pt-BR" sz="700" dirty="0" err="1">
                <a:solidFill>
                  <a:srgbClr val="595959"/>
                </a:solidFill>
                <a:ea typeface="MS PGothic" panose="020B0600070205080204" pitchFamily="34" charset="-128"/>
              </a:rPr>
              <a:t>MME</a:t>
            </a:r>
            <a:r>
              <a:rPr lang="en-US" altLang="pt-BR" sz="700" dirty="0">
                <a:solidFill>
                  <a:srgbClr val="595959"/>
                </a:solidFill>
                <a:ea typeface="MS PGothic" panose="020B0600070205080204" pitchFamily="34" charset="-128"/>
              </a:rPr>
              <a:t> No 52-2022 - </a:t>
            </a:r>
            <a:r>
              <a:rPr lang="en-US" altLang="pt-BR" sz="700" dirty="0" err="1">
                <a:solidFill>
                  <a:srgbClr val="595959"/>
                </a:solidFill>
                <a:ea typeface="MS PGothic" panose="020B0600070205080204" pitchFamily="34" charset="-128"/>
              </a:rPr>
              <a:t>cessão</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uso</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onerosa</a:t>
            </a:r>
            <a:r>
              <a:rPr lang="en-US" altLang="pt-BR" sz="700" dirty="0">
                <a:solidFill>
                  <a:srgbClr val="595959"/>
                </a:solidFill>
                <a:ea typeface="MS PGothic" panose="020B0600070205080204" pitchFamily="34" charset="-128"/>
              </a:rPr>
              <a:t> para </a:t>
            </a:r>
            <a:r>
              <a:rPr lang="en-US" altLang="pt-BR" sz="700" dirty="0" err="1">
                <a:solidFill>
                  <a:srgbClr val="595959"/>
                </a:solidFill>
                <a:ea typeface="MS PGothic" panose="020B0600070205080204" pitchFamily="34" charset="-128"/>
              </a:rPr>
              <a:t>exploração</a:t>
            </a:r>
            <a:r>
              <a:rPr lang="en-US" altLang="pt-BR" sz="700" dirty="0">
                <a:solidFill>
                  <a:srgbClr val="595959"/>
                </a:solidFill>
                <a:ea typeface="MS PGothic" panose="020B0600070205080204" pitchFamily="34" charset="-128"/>
              </a:rPr>
              <a:t> de central </a:t>
            </a:r>
            <a:r>
              <a:rPr lang="en-US" altLang="pt-BR" sz="700" dirty="0" err="1">
                <a:solidFill>
                  <a:srgbClr val="595959"/>
                </a:solidFill>
                <a:ea typeface="MS PGothic" panose="020B0600070205080204" pitchFamily="34" charset="-128"/>
              </a:rPr>
              <a:t>geradora</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energia</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elétrica</a:t>
            </a:r>
            <a:r>
              <a:rPr lang="en-US" altLang="pt-BR" sz="700" dirty="0">
                <a:solidFill>
                  <a:srgbClr val="595959"/>
                </a:solidFill>
                <a:ea typeface="MS PGothic" panose="020B0600070205080204" pitchFamily="34" charset="-128"/>
              </a:rPr>
              <a:t> offshore. 2022, pp. 1–12.</a:t>
            </a:r>
          </a:p>
          <a:p>
            <a:pPr marL="228600" indent="-228600" eaLnBrk="1" hangingPunct="1">
              <a:spcBef>
                <a:spcPct val="0"/>
              </a:spcBef>
              <a:buNone/>
            </a:pPr>
            <a:r>
              <a:rPr lang="en-US" altLang="pt-BR" sz="700" dirty="0">
                <a:solidFill>
                  <a:srgbClr val="595959"/>
                </a:solidFill>
                <a:ea typeface="MS PGothic" panose="020B0600070205080204" pitchFamily="34" charset="-128"/>
              </a:rPr>
              <a:t>[11]	PR, </a:t>
            </a:r>
            <a:r>
              <a:rPr lang="en-US" altLang="pt-BR" sz="700" dirty="0" err="1">
                <a:solidFill>
                  <a:srgbClr val="595959"/>
                </a:solidFill>
                <a:ea typeface="MS PGothic" panose="020B0600070205080204" pitchFamily="34" charset="-128"/>
              </a:rPr>
              <a:t>Decreto</a:t>
            </a:r>
            <a:r>
              <a:rPr lang="en-US" altLang="pt-BR" sz="700" dirty="0">
                <a:solidFill>
                  <a:srgbClr val="595959"/>
                </a:solidFill>
                <a:ea typeface="MS PGothic" panose="020B0600070205080204" pitchFamily="34" charset="-128"/>
              </a:rPr>
              <a:t> No 10.946, de 25 de </a:t>
            </a:r>
            <a:r>
              <a:rPr lang="en-US" altLang="pt-BR" sz="700" dirty="0" err="1">
                <a:solidFill>
                  <a:srgbClr val="595959"/>
                </a:solidFill>
                <a:ea typeface="MS PGothic" panose="020B0600070205080204" pitchFamily="34" charset="-128"/>
              </a:rPr>
              <a:t>janeiro</a:t>
            </a:r>
            <a:r>
              <a:rPr lang="en-US" altLang="pt-BR" sz="700" dirty="0">
                <a:solidFill>
                  <a:srgbClr val="595959"/>
                </a:solidFill>
                <a:ea typeface="MS PGothic" panose="020B0600070205080204" pitchFamily="34" charset="-128"/>
              </a:rPr>
              <a:t> de 2022. 2022.</a:t>
            </a:r>
          </a:p>
          <a:p>
            <a:pPr marL="228600" indent="-228600" eaLnBrk="1" hangingPunct="1">
              <a:spcBef>
                <a:spcPct val="0"/>
              </a:spcBef>
              <a:buNone/>
            </a:pPr>
            <a:r>
              <a:rPr lang="en-US" altLang="pt-BR" sz="700" dirty="0">
                <a:solidFill>
                  <a:srgbClr val="595959"/>
                </a:solidFill>
                <a:ea typeface="MS PGothic" panose="020B0600070205080204" pitchFamily="34" charset="-128"/>
              </a:rPr>
              <a:t>[12]	SPU, </a:t>
            </a:r>
            <a:r>
              <a:rPr lang="en-US" altLang="pt-BR" sz="700" dirty="0" err="1">
                <a:solidFill>
                  <a:srgbClr val="595959"/>
                </a:solidFill>
                <a:ea typeface="MS PGothic" panose="020B0600070205080204" pitchFamily="34" charset="-128"/>
              </a:rPr>
              <a:t>Portaria</a:t>
            </a:r>
            <a:r>
              <a:rPr lang="en-US" altLang="pt-BR" sz="700" dirty="0">
                <a:solidFill>
                  <a:srgbClr val="595959"/>
                </a:solidFill>
                <a:ea typeface="MS PGothic" panose="020B0600070205080204" pitchFamily="34" charset="-128"/>
              </a:rPr>
              <a:t> SPU-ME N° 5.629 de 2022. 2022.</a:t>
            </a:r>
          </a:p>
          <a:p>
            <a:pPr marL="228600" indent="-228600" eaLnBrk="1" hangingPunct="1">
              <a:spcBef>
                <a:spcPct val="0"/>
              </a:spcBef>
              <a:buNone/>
            </a:pPr>
            <a:r>
              <a:rPr lang="en-US" altLang="pt-BR" sz="700" dirty="0">
                <a:solidFill>
                  <a:srgbClr val="595959"/>
                </a:solidFill>
                <a:ea typeface="MS PGothic" panose="020B0600070205080204" pitchFamily="34" charset="-128"/>
              </a:rPr>
              <a:t>[13]	</a:t>
            </a:r>
            <a:r>
              <a:rPr lang="en-US" altLang="pt-BR" sz="700" dirty="0" err="1">
                <a:solidFill>
                  <a:srgbClr val="595959"/>
                </a:solidFill>
                <a:ea typeface="MS PGothic" panose="020B0600070205080204" pitchFamily="34" charset="-128"/>
              </a:rPr>
              <a:t>Câmara</a:t>
            </a:r>
            <a:r>
              <a:rPr lang="en-US" altLang="pt-BR" sz="700" dirty="0">
                <a:solidFill>
                  <a:srgbClr val="595959"/>
                </a:solidFill>
                <a:ea typeface="MS PGothic" panose="020B0600070205080204" pitchFamily="34" charset="-128"/>
              </a:rPr>
              <a:t> dos </a:t>
            </a:r>
            <a:r>
              <a:rPr lang="en-US" altLang="pt-BR" sz="700" dirty="0" err="1">
                <a:solidFill>
                  <a:srgbClr val="595959"/>
                </a:solidFill>
                <a:ea typeface="MS PGothic" panose="020B0600070205080204" pitchFamily="34" charset="-128"/>
              </a:rPr>
              <a:t>Deputados</a:t>
            </a:r>
            <a:r>
              <a:rPr lang="en-US" altLang="pt-BR" sz="700" dirty="0">
                <a:solidFill>
                  <a:srgbClr val="595959"/>
                </a:solidFill>
                <a:ea typeface="MS PGothic" panose="020B0600070205080204" pitchFamily="34" charset="-128"/>
              </a:rPr>
              <a:t>, PL 5932/2023 - Política </a:t>
            </a:r>
            <a:r>
              <a:rPr lang="en-US" altLang="pt-BR" sz="700" dirty="0" err="1">
                <a:solidFill>
                  <a:srgbClr val="595959"/>
                </a:solidFill>
                <a:ea typeface="MS PGothic" panose="020B0600070205080204" pitchFamily="34" charset="-128"/>
              </a:rPr>
              <a:t>Geração</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Energia</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Renovável</a:t>
            </a:r>
            <a:r>
              <a:rPr lang="en-US" altLang="pt-BR" sz="700" dirty="0">
                <a:solidFill>
                  <a:srgbClr val="595959"/>
                </a:solidFill>
                <a:ea typeface="MS PGothic" panose="020B0600070205080204" pitchFamily="34" charset="-128"/>
              </a:rPr>
              <a:t> Offshore. </a:t>
            </a:r>
            <a:r>
              <a:rPr lang="en-US" altLang="pt-BR" sz="700" dirty="0" err="1">
                <a:solidFill>
                  <a:srgbClr val="595959"/>
                </a:solidFill>
                <a:ea typeface="MS PGothic" panose="020B0600070205080204" pitchFamily="34" charset="-128"/>
              </a:rPr>
              <a:t>Senado</a:t>
            </a:r>
            <a:r>
              <a:rPr lang="en-US" altLang="pt-BR" sz="700" dirty="0">
                <a:solidFill>
                  <a:srgbClr val="595959"/>
                </a:solidFill>
                <a:ea typeface="MS PGothic" panose="020B0600070205080204" pitchFamily="34" charset="-128"/>
              </a:rPr>
              <a:t>, 2023.</a:t>
            </a:r>
          </a:p>
          <a:p>
            <a:pPr marL="228600" indent="-228600" eaLnBrk="1" hangingPunct="1">
              <a:spcBef>
                <a:spcPct val="0"/>
              </a:spcBef>
              <a:buNone/>
            </a:pPr>
            <a:r>
              <a:rPr lang="en-US" altLang="pt-BR" sz="700" dirty="0">
                <a:solidFill>
                  <a:srgbClr val="595959"/>
                </a:solidFill>
                <a:ea typeface="MS PGothic" panose="020B0600070205080204" pitchFamily="34" charset="-128"/>
              </a:rPr>
              <a:t>[14]	The World Bank, “Scenarios for Offshore Wind Development in Brazil,” Washington, DC, 2024. [Online]. Available: http://creativecommons.org/licenses/by/3.0/igo.</a:t>
            </a:r>
          </a:p>
          <a:p>
            <a:pPr marL="228600" indent="-228600" eaLnBrk="1" hangingPunct="1">
              <a:spcBef>
                <a:spcPct val="0"/>
              </a:spcBef>
              <a:buNone/>
            </a:pPr>
            <a:r>
              <a:rPr lang="en-US" altLang="pt-BR" sz="700" dirty="0">
                <a:solidFill>
                  <a:srgbClr val="595959"/>
                </a:solidFill>
                <a:ea typeface="MS PGothic" panose="020B0600070205080204" pitchFamily="34" charset="-128"/>
              </a:rPr>
              <a:t>[15]	C. Schillings, T. Wanderer, L. Cameron, J. T. van der Wal, J. </a:t>
            </a:r>
            <a:r>
              <a:rPr lang="en-US" altLang="pt-BR" sz="700" dirty="0" err="1">
                <a:solidFill>
                  <a:srgbClr val="595959"/>
                </a:solidFill>
                <a:ea typeface="MS PGothic" panose="020B0600070205080204" pitchFamily="34" charset="-128"/>
              </a:rPr>
              <a:t>Jacquemin</a:t>
            </a:r>
            <a:r>
              <a:rPr lang="en-US" altLang="pt-BR" sz="700" dirty="0">
                <a:solidFill>
                  <a:srgbClr val="595959"/>
                </a:solidFill>
                <a:ea typeface="MS PGothic" panose="020B0600070205080204" pitchFamily="34" charset="-128"/>
              </a:rPr>
              <a:t>, and K. </a:t>
            </a:r>
            <a:r>
              <a:rPr lang="en-US" altLang="pt-BR" sz="700" dirty="0" err="1">
                <a:solidFill>
                  <a:srgbClr val="595959"/>
                </a:solidFill>
                <a:ea typeface="MS PGothic" panose="020B0600070205080204" pitchFamily="34" charset="-128"/>
              </a:rPr>
              <a:t>Veum</a:t>
            </a:r>
            <a:r>
              <a:rPr lang="en-US" altLang="pt-BR" sz="700" dirty="0">
                <a:solidFill>
                  <a:srgbClr val="595959"/>
                </a:solidFill>
                <a:ea typeface="MS PGothic" panose="020B0600070205080204" pitchFamily="34" charset="-128"/>
              </a:rPr>
              <a:t>, “A decision support system for assessing offshore wind energy potential in the North Sea,” Energy Policy, vol. 49, pp. 541–551, 2012, </a:t>
            </a:r>
            <a:r>
              <a:rPr lang="en-US" altLang="pt-BR" sz="700" dirty="0" err="1">
                <a:solidFill>
                  <a:srgbClr val="595959"/>
                </a:solidFill>
                <a:ea typeface="MS PGothic" panose="020B0600070205080204" pitchFamily="34" charset="-128"/>
              </a:rPr>
              <a:t>doi</a:t>
            </a:r>
            <a:r>
              <a:rPr lang="en-US" altLang="pt-BR" sz="700" dirty="0">
                <a:solidFill>
                  <a:srgbClr val="595959"/>
                </a:solidFill>
                <a:ea typeface="MS PGothic" panose="020B0600070205080204" pitchFamily="34" charset="-128"/>
              </a:rPr>
              <a:t>: 10.1016/j.enpol.2012.06.056.</a:t>
            </a:r>
          </a:p>
          <a:p>
            <a:pPr marL="228600" indent="-228600" eaLnBrk="1" hangingPunct="1">
              <a:spcBef>
                <a:spcPct val="0"/>
              </a:spcBef>
              <a:buNone/>
            </a:pPr>
            <a:r>
              <a:rPr lang="en-US" altLang="pt-BR" sz="700" dirty="0">
                <a:solidFill>
                  <a:srgbClr val="595959"/>
                </a:solidFill>
                <a:ea typeface="MS PGothic" panose="020B0600070205080204" pitchFamily="34" charset="-128"/>
              </a:rPr>
              <a:t>[16]	R. R. Yager, “On Ordered Weighted Averaging Aggregation Operators in Multicriteria </a:t>
            </a:r>
            <a:r>
              <a:rPr lang="en-US" altLang="pt-BR" sz="700" dirty="0" err="1">
                <a:solidFill>
                  <a:srgbClr val="595959"/>
                </a:solidFill>
                <a:ea typeface="MS PGothic" panose="020B0600070205080204" pitchFamily="34" charset="-128"/>
              </a:rPr>
              <a:t>Decisionmaking</a:t>
            </a:r>
            <a:r>
              <a:rPr lang="en-US" altLang="pt-BR" sz="700" dirty="0">
                <a:solidFill>
                  <a:srgbClr val="595959"/>
                </a:solidFill>
                <a:ea typeface="MS PGothic" panose="020B0600070205080204" pitchFamily="34" charset="-128"/>
              </a:rPr>
              <a:t>,” IEEE Trans. Syst. Man </a:t>
            </a:r>
            <a:r>
              <a:rPr lang="en-US" altLang="pt-BR" sz="700" dirty="0" err="1">
                <a:solidFill>
                  <a:srgbClr val="595959"/>
                </a:solidFill>
                <a:ea typeface="MS PGothic" panose="020B0600070205080204" pitchFamily="34" charset="-128"/>
              </a:rPr>
              <a:t>Cybern</a:t>
            </a:r>
            <a:r>
              <a:rPr lang="en-US" altLang="pt-BR" sz="700" dirty="0">
                <a:solidFill>
                  <a:srgbClr val="595959"/>
                </a:solidFill>
                <a:ea typeface="MS PGothic" panose="020B0600070205080204" pitchFamily="34" charset="-128"/>
              </a:rPr>
              <a:t>., vol. 18, no. 1, pp. 183–190, 1988, </a:t>
            </a:r>
            <a:r>
              <a:rPr lang="en-US" altLang="pt-BR" sz="700" dirty="0" err="1">
                <a:solidFill>
                  <a:srgbClr val="595959"/>
                </a:solidFill>
                <a:ea typeface="MS PGothic" panose="020B0600070205080204" pitchFamily="34" charset="-128"/>
              </a:rPr>
              <a:t>doi</a:t>
            </a:r>
            <a:r>
              <a:rPr lang="en-US" altLang="pt-BR" sz="700" dirty="0">
                <a:solidFill>
                  <a:srgbClr val="595959"/>
                </a:solidFill>
                <a:ea typeface="MS PGothic" panose="020B0600070205080204" pitchFamily="34" charset="-128"/>
              </a:rPr>
              <a:t>: 10.1109/21.87068.</a:t>
            </a:r>
          </a:p>
          <a:p>
            <a:pPr marL="228600" indent="-228600" eaLnBrk="1" hangingPunct="1">
              <a:spcBef>
                <a:spcPct val="0"/>
              </a:spcBef>
              <a:buNone/>
            </a:pPr>
            <a:r>
              <a:rPr lang="en-US" altLang="pt-BR" sz="700" dirty="0">
                <a:solidFill>
                  <a:srgbClr val="595959"/>
                </a:solidFill>
                <a:ea typeface="MS PGothic" panose="020B0600070205080204" pitchFamily="34" charset="-128"/>
              </a:rPr>
              <a:t>[17]	</a:t>
            </a:r>
            <a:r>
              <a:rPr lang="en-US" altLang="pt-BR" sz="700" dirty="0" err="1">
                <a:solidFill>
                  <a:srgbClr val="595959"/>
                </a:solidFill>
                <a:ea typeface="MS PGothic" panose="020B0600070205080204" pitchFamily="34" charset="-128"/>
              </a:rPr>
              <a:t>EPRI</a:t>
            </a:r>
            <a:r>
              <a:rPr lang="en-US" altLang="pt-BR" sz="700" dirty="0">
                <a:solidFill>
                  <a:srgbClr val="595959"/>
                </a:solidFill>
                <a:ea typeface="MS PGothic" panose="020B0600070205080204" pitchFamily="34" charset="-128"/>
              </a:rPr>
              <a:t>, “Planning for the Integration of Offshore Wind Generation,” Offshore Wind Integration, no. March. Electric Power Research Institute, Palo Alto, Mar. 2020.</a:t>
            </a:r>
          </a:p>
          <a:p>
            <a:pPr marL="228600" indent="-228600" eaLnBrk="1" hangingPunct="1">
              <a:spcBef>
                <a:spcPct val="0"/>
              </a:spcBef>
              <a:buNone/>
            </a:pPr>
            <a:r>
              <a:rPr lang="en-US" altLang="pt-BR" sz="700" dirty="0">
                <a:solidFill>
                  <a:srgbClr val="595959"/>
                </a:solidFill>
                <a:ea typeface="MS PGothic" panose="020B0600070205080204" pitchFamily="34" charset="-128"/>
              </a:rPr>
              <a:t>[18]	D. De Matos, S. De Melo, M. Da Silva, J. De Abreu, and V. Ramos, “</a:t>
            </a:r>
            <a:r>
              <a:rPr lang="en-US" altLang="pt-BR" sz="700" dirty="0" err="1">
                <a:solidFill>
                  <a:srgbClr val="595959"/>
                </a:solidFill>
                <a:ea typeface="MS PGothic" panose="020B0600070205080204" pitchFamily="34" charset="-128"/>
              </a:rPr>
              <a:t>Relatório</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referente</a:t>
            </a:r>
            <a:r>
              <a:rPr lang="en-US" altLang="pt-BR" sz="700" dirty="0">
                <a:solidFill>
                  <a:srgbClr val="595959"/>
                </a:solidFill>
                <a:ea typeface="MS PGothic" panose="020B0600070205080204" pitchFamily="34" charset="-128"/>
              </a:rPr>
              <a:t> à </a:t>
            </a:r>
            <a:r>
              <a:rPr lang="en-US" altLang="pt-BR" sz="700" dirty="0" err="1">
                <a:solidFill>
                  <a:srgbClr val="595959"/>
                </a:solidFill>
                <a:ea typeface="MS PGothic" panose="020B0600070205080204" pitchFamily="34" charset="-128"/>
              </a:rPr>
              <a:t>Prospecção</a:t>
            </a:r>
            <a:r>
              <a:rPr lang="en-US" altLang="pt-BR" sz="700" dirty="0">
                <a:solidFill>
                  <a:srgbClr val="595959"/>
                </a:solidFill>
                <a:ea typeface="MS PGothic" panose="020B0600070205080204" pitchFamily="34" charset="-128"/>
              </a:rPr>
              <a:t> do </a:t>
            </a:r>
            <a:r>
              <a:rPr lang="en-US" altLang="pt-BR" sz="700" dirty="0" err="1">
                <a:solidFill>
                  <a:srgbClr val="595959"/>
                </a:solidFill>
                <a:ea typeface="MS PGothic" panose="020B0600070205080204" pitchFamily="34" charset="-128"/>
              </a:rPr>
              <a:t>Potencial</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Uso</a:t>
            </a:r>
            <a:r>
              <a:rPr lang="en-US" altLang="pt-BR" sz="700" dirty="0">
                <a:solidFill>
                  <a:srgbClr val="595959"/>
                </a:solidFill>
                <a:ea typeface="MS PGothic" panose="020B0600070205080204" pitchFamily="34" charset="-128"/>
              </a:rPr>
              <a:t> da Ferramenta </a:t>
            </a:r>
            <a:r>
              <a:rPr lang="en-US" altLang="pt-BR" sz="700" dirty="0" err="1">
                <a:solidFill>
                  <a:srgbClr val="595959"/>
                </a:solidFill>
                <a:ea typeface="MS PGothic" panose="020B0600070205080204" pitchFamily="34" charset="-128"/>
              </a:rPr>
              <a:t>AMBIENTRANS</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por</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Empresas</a:t>
            </a:r>
            <a:r>
              <a:rPr lang="en-US" altLang="pt-BR" sz="700" dirty="0">
                <a:solidFill>
                  <a:srgbClr val="595959"/>
                </a:solidFill>
                <a:ea typeface="MS PGothic" panose="020B0600070205080204" pitchFamily="34" charset="-128"/>
              </a:rPr>
              <a:t> do </a:t>
            </a:r>
            <a:r>
              <a:rPr lang="en-US" altLang="pt-BR" sz="700" dirty="0" err="1">
                <a:solidFill>
                  <a:srgbClr val="595959"/>
                </a:solidFill>
                <a:ea typeface="MS PGothic" panose="020B0600070205080204" pitchFamily="34" charset="-128"/>
              </a:rPr>
              <a:t>Setor</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Elétrico</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Brasileiro</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Preliminar</a:t>
            </a:r>
            <a:r>
              <a:rPr lang="en-US" altLang="pt-BR" sz="700" dirty="0">
                <a:solidFill>
                  <a:srgbClr val="595959"/>
                </a:solidFill>
                <a:ea typeface="MS PGothic" panose="020B0600070205080204" pitchFamily="34" charset="-128"/>
              </a:rPr>
              <a:t>),” 2021.</a:t>
            </a:r>
          </a:p>
          <a:p>
            <a:pPr marL="228600" indent="-228600" eaLnBrk="1" hangingPunct="1">
              <a:spcBef>
                <a:spcPct val="0"/>
              </a:spcBef>
              <a:buNone/>
            </a:pPr>
            <a:r>
              <a:rPr lang="en-US" altLang="pt-BR" sz="700" dirty="0">
                <a:solidFill>
                  <a:srgbClr val="595959"/>
                </a:solidFill>
                <a:ea typeface="MS PGothic" panose="020B0600070205080204" pitchFamily="34" charset="-128"/>
              </a:rPr>
              <a:t>[19]	D. A. Ramos, V. G. Guedes, R. R. S. Pereira, T. A. S. Valentim, and W. A. C. </a:t>
            </a:r>
            <a:r>
              <a:rPr lang="en-US" altLang="pt-BR" sz="700" dirty="0" err="1">
                <a:solidFill>
                  <a:srgbClr val="595959"/>
                </a:solidFill>
                <a:ea typeface="MS PGothic" panose="020B0600070205080204" pitchFamily="34" charset="-128"/>
              </a:rPr>
              <a:t>Netto</a:t>
            </a:r>
            <a:r>
              <a:rPr lang="en-US" altLang="pt-BR" sz="700" dirty="0">
                <a:solidFill>
                  <a:srgbClr val="595959"/>
                </a:solidFill>
                <a:ea typeface="MS PGothic" panose="020B0600070205080204" pitchFamily="34" charset="-128"/>
              </a:rPr>
              <a:t>, “Further considerations on </a:t>
            </a:r>
            <a:r>
              <a:rPr lang="en-US" altLang="pt-BR" sz="700" dirty="0" err="1">
                <a:solidFill>
                  <a:srgbClr val="595959"/>
                </a:solidFill>
                <a:ea typeface="MS PGothic" panose="020B0600070205080204" pitchFamily="34" charset="-128"/>
              </a:rPr>
              <a:t>WAsP</a:t>
            </a:r>
            <a:r>
              <a:rPr lang="en-US" altLang="pt-BR" sz="700" dirty="0">
                <a:solidFill>
                  <a:srgbClr val="595959"/>
                </a:solidFill>
                <a:ea typeface="MS PGothic" panose="020B0600070205080204" pitchFamily="34" charset="-128"/>
              </a:rPr>
              <a:t>, </a:t>
            </a:r>
            <a:r>
              <a:rPr lang="en-US" altLang="pt-BR" sz="700" dirty="0" err="1">
                <a:solidFill>
                  <a:srgbClr val="595959"/>
                </a:solidFill>
                <a:ea typeface="MS PGothic" panose="020B0600070205080204" pitchFamily="34" charset="-128"/>
              </a:rPr>
              <a:t>OpenWind</a:t>
            </a:r>
            <a:r>
              <a:rPr lang="en-US" altLang="pt-BR" sz="700" dirty="0">
                <a:solidFill>
                  <a:srgbClr val="595959"/>
                </a:solidFill>
                <a:ea typeface="MS PGothic" panose="020B0600070205080204" pitchFamily="34" charset="-128"/>
              </a:rPr>
              <a:t> and </a:t>
            </a:r>
            <a:r>
              <a:rPr lang="en-US" altLang="pt-BR" sz="700" dirty="0" err="1">
                <a:solidFill>
                  <a:srgbClr val="595959"/>
                </a:solidFill>
                <a:ea typeface="MS PGothic" panose="020B0600070205080204" pitchFamily="34" charset="-128"/>
              </a:rPr>
              <a:t>WindSim</a:t>
            </a:r>
            <a:r>
              <a:rPr lang="en-US" altLang="pt-BR" sz="700" dirty="0">
                <a:solidFill>
                  <a:srgbClr val="595959"/>
                </a:solidFill>
                <a:ea typeface="MS PGothic" panose="020B0600070205080204" pitchFamily="34" charset="-128"/>
              </a:rPr>
              <a:t> comparison study: Atmospheric flow modelling over complex terrain and energy production estimate,” in Brazil Wind Power 2017, 2017, pp. 1–23, [Online]. Available: https://viegd.com.br/wpcontent/uploads/2017/08/BWP_2017_DANIEL_AGNESE_RAMOS_ARTICLE_2.pdf.</a:t>
            </a:r>
          </a:p>
          <a:p>
            <a:pPr marL="228600" indent="-228600" eaLnBrk="1" hangingPunct="1">
              <a:spcBef>
                <a:spcPct val="0"/>
              </a:spcBef>
              <a:buNone/>
            </a:pPr>
            <a:r>
              <a:rPr lang="en-US" altLang="pt-BR" sz="700" dirty="0">
                <a:solidFill>
                  <a:srgbClr val="595959"/>
                </a:solidFill>
                <a:ea typeface="MS PGothic" panose="020B0600070205080204" pitchFamily="34" charset="-128"/>
              </a:rPr>
              <a:t>[20]	P. </a:t>
            </a:r>
            <a:r>
              <a:rPr lang="en-US" altLang="pt-BR" sz="700" dirty="0" err="1">
                <a:solidFill>
                  <a:srgbClr val="595959"/>
                </a:solidFill>
                <a:ea typeface="MS PGothic" panose="020B0600070205080204" pitchFamily="34" charset="-128"/>
              </a:rPr>
              <a:t>Beiter</a:t>
            </a:r>
            <a:r>
              <a:rPr lang="en-US" altLang="pt-BR" sz="700" dirty="0">
                <a:solidFill>
                  <a:srgbClr val="595959"/>
                </a:solidFill>
                <a:ea typeface="MS PGothic" panose="020B0600070205080204" pitchFamily="34" charset="-128"/>
              </a:rPr>
              <a:t> et al., “A Spatial-Economic Cost- Reduction Pathway Analysis for U.S. Offshore Wind Energy Development from 2015–2030,” Natl. Renew. Energy Lab., no. September, p. 214, 2016.</a:t>
            </a:r>
          </a:p>
          <a:p>
            <a:pPr marL="228600" indent="-228600" eaLnBrk="1" hangingPunct="1">
              <a:spcBef>
                <a:spcPct val="0"/>
              </a:spcBef>
              <a:buNone/>
            </a:pPr>
            <a:r>
              <a:rPr lang="en-US" altLang="pt-BR" sz="700" dirty="0">
                <a:solidFill>
                  <a:srgbClr val="595959"/>
                </a:solidFill>
                <a:ea typeface="MS PGothic" panose="020B0600070205080204" pitchFamily="34" charset="-128"/>
              </a:rPr>
              <a:t>[22]	B. O’Loughlin, M. H. Bullard, and P. </a:t>
            </a:r>
            <a:r>
              <a:rPr lang="en-US" altLang="pt-BR" sz="700" dirty="0" err="1">
                <a:solidFill>
                  <a:srgbClr val="595959"/>
                </a:solidFill>
                <a:ea typeface="MS PGothic" panose="020B0600070205080204" pitchFamily="34" charset="-128"/>
              </a:rPr>
              <a:t>Beaucage</a:t>
            </a:r>
            <a:r>
              <a:rPr lang="en-US" altLang="pt-BR" sz="700" dirty="0">
                <a:solidFill>
                  <a:srgbClr val="595959"/>
                </a:solidFill>
                <a:ea typeface="MS PGothic" panose="020B0600070205080204" pitchFamily="34" charset="-128"/>
              </a:rPr>
              <a:t>, “2024 Offshore </a:t>
            </a:r>
            <a:r>
              <a:rPr lang="en-US" altLang="pt-BR" sz="700" dirty="0" err="1">
                <a:solidFill>
                  <a:srgbClr val="595959"/>
                </a:solidFill>
                <a:ea typeface="MS PGothic" panose="020B0600070205080204" pitchFamily="34" charset="-128"/>
              </a:rPr>
              <a:t>Backcast</a:t>
            </a:r>
            <a:r>
              <a:rPr lang="en-US" altLang="pt-BR" sz="700" dirty="0">
                <a:solidFill>
                  <a:srgbClr val="595959"/>
                </a:solidFill>
                <a:ea typeface="MS PGothic" panose="020B0600070205080204" pitchFamily="34" charset="-128"/>
              </a:rPr>
              <a:t> by UL Solutions, Pre-construction Wind Energy Methods Validation,” 2024.</a:t>
            </a:r>
          </a:p>
          <a:p>
            <a:pPr marL="228600" indent="-228600" eaLnBrk="1" hangingPunct="1">
              <a:spcBef>
                <a:spcPct val="0"/>
              </a:spcBef>
              <a:buNone/>
            </a:pPr>
            <a:r>
              <a:rPr lang="en-US" altLang="pt-BR" sz="700" dirty="0">
                <a:solidFill>
                  <a:srgbClr val="595959"/>
                </a:solidFill>
                <a:ea typeface="MS PGothic" panose="020B0600070205080204" pitchFamily="34" charset="-128"/>
              </a:rPr>
              <a:t>[23]	P. Bortolotti et al., “Systems Engineering in Wind Energy - WP2.1 Reference Wind Turbines,” 2019. [Online]. Available: https://www.osti.gov/biblio/1529216-iea-wind-tcp-task-systems-engineering-wind-energy-wp2-reference-wind-turbines%0Ahttp://www.osti.gov/servlets/purl/1529216/.</a:t>
            </a:r>
          </a:p>
          <a:p>
            <a:pPr marL="228600" indent="-228600" eaLnBrk="1" hangingPunct="1">
              <a:spcBef>
                <a:spcPct val="0"/>
              </a:spcBef>
              <a:buNone/>
            </a:pPr>
            <a:r>
              <a:rPr lang="en-US" altLang="pt-BR" sz="700" dirty="0">
                <a:solidFill>
                  <a:srgbClr val="595959"/>
                </a:solidFill>
                <a:ea typeface="MS PGothic" panose="020B0600070205080204" pitchFamily="34" charset="-128"/>
              </a:rPr>
              <a:t>[26]	M. Hernandez C., E. Ricarte, and E. La Rovere, “</a:t>
            </a:r>
            <a:r>
              <a:rPr lang="en-US" altLang="pt-BR" sz="700" dirty="0" err="1">
                <a:solidFill>
                  <a:srgbClr val="595959"/>
                </a:solidFill>
                <a:ea typeface="MS PGothic" panose="020B0600070205080204" pitchFamily="34" charset="-128"/>
              </a:rPr>
              <a:t>Certificado</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Registro</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Programa</a:t>
            </a:r>
            <a:r>
              <a:rPr lang="en-US" altLang="pt-BR" sz="700" dirty="0">
                <a:solidFill>
                  <a:srgbClr val="595959"/>
                </a:solidFill>
                <a:ea typeface="MS PGothic" panose="020B0600070205080204" pitchFamily="34" charset="-128"/>
              </a:rPr>
              <a:t> de </a:t>
            </a:r>
            <a:r>
              <a:rPr lang="en-US" altLang="pt-BR" sz="700" dirty="0" err="1">
                <a:solidFill>
                  <a:srgbClr val="595959"/>
                </a:solidFill>
                <a:ea typeface="MS PGothic" panose="020B0600070205080204" pitchFamily="34" charset="-128"/>
              </a:rPr>
              <a:t>Computador</a:t>
            </a:r>
            <a:r>
              <a:rPr lang="en-US" altLang="pt-BR" sz="700" dirty="0">
                <a:solidFill>
                  <a:srgbClr val="595959"/>
                </a:solidFill>
                <a:ea typeface="MS PGothic" panose="020B0600070205080204" pitchFamily="34" charset="-128"/>
              </a:rPr>
              <a:t>: GIS-SPOWER-BR - </a:t>
            </a:r>
            <a:r>
              <a:rPr lang="en-US" altLang="pt-BR" sz="700" dirty="0" err="1">
                <a:solidFill>
                  <a:srgbClr val="595959"/>
                </a:solidFill>
                <a:ea typeface="MS PGothic" panose="020B0600070205080204" pitchFamily="34" charset="-128"/>
              </a:rPr>
              <a:t>Processo</a:t>
            </a:r>
            <a:r>
              <a:rPr lang="en-US" altLang="pt-BR" sz="700" dirty="0">
                <a:solidFill>
                  <a:srgbClr val="595959"/>
                </a:solidFill>
                <a:ea typeface="MS PGothic" panose="020B0600070205080204" pitchFamily="34" charset="-128"/>
              </a:rPr>
              <a:t> N°: BR512022001514-5,” </a:t>
            </a:r>
            <a:r>
              <a:rPr lang="en-US" altLang="pt-BR" sz="700" dirty="0" err="1">
                <a:solidFill>
                  <a:srgbClr val="595959"/>
                </a:solidFill>
                <a:ea typeface="MS PGothic" panose="020B0600070205080204" pitchFamily="34" charset="-128"/>
              </a:rPr>
              <a:t>DETEC</a:t>
            </a:r>
            <a:r>
              <a:rPr lang="en-US" altLang="pt-BR" sz="700" dirty="0">
                <a:solidFill>
                  <a:srgbClr val="595959"/>
                </a:solidFill>
                <a:ea typeface="MS PGothic" panose="020B0600070205080204" pitchFamily="34" charset="-128"/>
              </a:rPr>
              <a:t>, no. February. </a:t>
            </a:r>
            <a:r>
              <a:rPr lang="en-US" altLang="pt-BR" sz="700" dirty="0" err="1">
                <a:solidFill>
                  <a:srgbClr val="595959"/>
                </a:solidFill>
                <a:ea typeface="MS PGothic" panose="020B0600070205080204" pitchFamily="34" charset="-128"/>
              </a:rPr>
              <a:t>INPI</a:t>
            </a:r>
            <a:r>
              <a:rPr lang="en-US" altLang="pt-BR" sz="700" dirty="0">
                <a:solidFill>
                  <a:srgbClr val="595959"/>
                </a:solidFill>
                <a:ea typeface="MS PGothic" panose="020B0600070205080204" pitchFamily="34" charset="-128"/>
              </a:rPr>
              <a:t>, Rio de Janeiro, p. 2, 2022.</a:t>
            </a:r>
          </a:p>
        </p:txBody>
      </p:sp>
    </p:spTree>
    <p:extLst>
      <p:ext uri="{BB962C8B-B14F-4D97-AF65-F5344CB8AC3E}">
        <p14:creationId xmlns:p14="http://schemas.microsoft.com/office/powerpoint/2010/main" val="1719230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Homem de óculos e blusa azul&#10;&#10;Descrição gerada automaticamente">
            <a:extLst>
              <a:ext uri="{FF2B5EF4-FFF2-40B4-BE49-F238E27FC236}">
                <a16:creationId xmlns:a16="http://schemas.microsoft.com/office/drawing/2014/main" id="{68257557-FF0E-90E3-D441-F3FB1EB7F9AA}"/>
              </a:ext>
            </a:extLst>
          </p:cNvPr>
          <p:cNvPicPr>
            <a:picLocks noChangeAspect="1"/>
          </p:cNvPicPr>
          <p:nvPr/>
        </p:nvPicPr>
        <p:blipFill>
          <a:blip r:embed="rId2"/>
          <a:stretch>
            <a:fillRect/>
          </a:stretch>
        </p:blipFill>
        <p:spPr>
          <a:xfrm>
            <a:off x="971600" y="1779662"/>
            <a:ext cx="2743200" cy="2743200"/>
          </a:xfrm>
          <a:prstGeom prst="rect">
            <a:avLst/>
          </a:prstGeom>
        </p:spPr>
      </p:pic>
      <p:sp>
        <p:nvSpPr>
          <p:cNvPr id="4" name="Retângulo Arredondado 3">
            <a:extLst>
              <a:ext uri="{FF2B5EF4-FFF2-40B4-BE49-F238E27FC236}">
                <a16:creationId xmlns:a16="http://schemas.microsoft.com/office/drawing/2014/main" id="{710889E7-5392-7F65-553A-405C53540063}"/>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Contact</a:t>
            </a:r>
          </a:p>
        </p:txBody>
      </p:sp>
      <p:pic>
        <p:nvPicPr>
          <p:cNvPr id="6" name="Imagem 5">
            <a:extLst>
              <a:ext uri="{FF2B5EF4-FFF2-40B4-BE49-F238E27FC236}">
                <a16:creationId xmlns:a16="http://schemas.microsoft.com/office/drawing/2014/main" id="{593339BE-692E-763E-84FB-A0BC1938D4A7}"/>
              </a:ext>
            </a:extLst>
          </p:cNvPr>
          <p:cNvPicPr>
            <a:picLocks noChangeAspect="1"/>
          </p:cNvPicPr>
          <p:nvPr/>
        </p:nvPicPr>
        <p:blipFill>
          <a:blip r:embed="rId3"/>
          <a:stretch>
            <a:fillRect/>
          </a:stretch>
        </p:blipFill>
        <p:spPr>
          <a:xfrm>
            <a:off x="179512" y="118300"/>
            <a:ext cx="1249524" cy="499810"/>
          </a:xfrm>
          <a:prstGeom prst="rect">
            <a:avLst/>
          </a:prstGeom>
        </p:spPr>
      </p:pic>
      <p:sp>
        <p:nvSpPr>
          <p:cNvPr id="2" name="CaixaDeTexto 1">
            <a:extLst>
              <a:ext uri="{FF2B5EF4-FFF2-40B4-BE49-F238E27FC236}">
                <a16:creationId xmlns:a16="http://schemas.microsoft.com/office/drawing/2014/main" id="{CF458017-1ECA-A49A-C7C0-E567A3593800}"/>
              </a:ext>
            </a:extLst>
          </p:cNvPr>
          <p:cNvSpPr txBox="1"/>
          <p:nvPr/>
        </p:nvSpPr>
        <p:spPr>
          <a:xfrm>
            <a:off x="4139952" y="1581601"/>
            <a:ext cx="4680520" cy="3139321"/>
          </a:xfrm>
          <a:prstGeom prst="rect">
            <a:avLst/>
          </a:prstGeom>
          <a:noFill/>
        </p:spPr>
        <p:txBody>
          <a:bodyPr wrap="square" rtlCol="0">
            <a:spAutoFit/>
          </a:bodyPr>
          <a:lstStyle/>
          <a:p>
            <a:pPr>
              <a:spcBef>
                <a:spcPct val="0"/>
              </a:spcBef>
              <a:buFontTx/>
              <a:buNone/>
            </a:pPr>
            <a:r>
              <a:rPr lang="en-US" altLang="pt-BR" sz="1600" b="1" dirty="0">
                <a:solidFill>
                  <a:srgbClr val="32ADFF"/>
                </a:solidFill>
                <a:ea typeface="MS PGothic" panose="020B0600070205080204" pitchFamily="34" charset="-128"/>
              </a:rPr>
              <a:t>Mauricio Hernández, D.Sc. </a:t>
            </a:r>
          </a:p>
          <a:p>
            <a:pPr>
              <a:spcBef>
                <a:spcPct val="0"/>
              </a:spcBef>
              <a:buFontTx/>
              <a:buNone/>
            </a:pPr>
            <a:r>
              <a:rPr lang="pt-BR" altLang="pt-BR" sz="1600" dirty="0">
                <a:solidFill>
                  <a:srgbClr val="595959"/>
                </a:solidFill>
                <a:ea typeface="MS PGothic" panose="020B0600070205080204" pitchFamily="34" charset="-128"/>
              </a:rPr>
              <a:t>CEPEL, Eletrobras</a:t>
            </a:r>
          </a:p>
          <a:p>
            <a:pPr>
              <a:spcBef>
                <a:spcPct val="0"/>
              </a:spcBef>
              <a:buFontTx/>
              <a:buNone/>
            </a:pPr>
            <a:endParaRPr lang="pt-BR" altLang="pt-BR" sz="600" dirty="0">
              <a:solidFill>
                <a:srgbClr val="595959"/>
              </a:solidFill>
              <a:ea typeface="MS PGothic" panose="020B0600070205080204" pitchFamily="34" charset="-128"/>
            </a:endParaRPr>
          </a:p>
          <a:p>
            <a:pPr>
              <a:spcBef>
                <a:spcPct val="0"/>
              </a:spcBef>
              <a:buFontTx/>
              <a:buNone/>
            </a:pPr>
            <a:r>
              <a:rPr lang="en-US" altLang="pt-BR" sz="1400" dirty="0">
                <a:solidFill>
                  <a:srgbClr val="595959"/>
                </a:solidFill>
              </a:rPr>
              <a:t>L</a:t>
            </a:r>
            <a:r>
              <a:rPr lang="en-US" altLang="pt-BR" sz="1400" dirty="0">
                <a:solidFill>
                  <a:srgbClr val="595959"/>
                </a:solidFill>
                <a:ea typeface="MS PGothic" panose="020B0600070205080204" pitchFamily="34" charset="-128"/>
              </a:rPr>
              <a:t>eading expert in offshore wind energy with a Doctorate in Energy and Environmental Planning. Currently, he serves as a Postdoctoral Researcher in the Energy Transition Department at the Power Research Center, </a:t>
            </a:r>
            <a:r>
              <a:rPr lang="en-US" altLang="pt-BR" sz="1400" dirty="0" err="1">
                <a:solidFill>
                  <a:srgbClr val="595959"/>
                </a:solidFill>
                <a:ea typeface="MS PGothic" panose="020B0600070205080204" pitchFamily="34" charset="-128"/>
              </a:rPr>
              <a:t>Eletrobras</a:t>
            </a:r>
            <a:r>
              <a:rPr lang="en-US" altLang="pt-BR" sz="1400" dirty="0">
                <a:solidFill>
                  <a:srgbClr val="595959"/>
                </a:solidFill>
                <a:ea typeface="MS PGothic" panose="020B0600070205080204" pitchFamily="34" charset="-128"/>
              </a:rPr>
              <a:t>, and at PUC-Rio. He is also a Research Fellow at the </a:t>
            </a:r>
            <a:r>
              <a:rPr lang="en-US" altLang="pt-BR" sz="1400" dirty="0" err="1">
                <a:solidFill>
                  <a:srgbClr val="595959"/>
                </a:solidFill>
                <a:ea typeface="MS PGothic" panose="020B0600070205080204" pitchFamily="34" charset="-128"/>
              </a:rPr>
              <a:t>Kühne</a:t>
            </a:r>
            <a:r>
              <a:rPr lang="en-US" altLang="pt-BR" sz="1400" dirty="0">
                <a:solidFill>
                  <a:srgbClr val="595959"/>
                </a:solidFill>
                <a:ea typeface="MS PGothic" panose="020B0600070205080204" pitchFamily="34" charset="-128"/>
              </a:rPr>
              <a:t> Chair in Logistics (</a:t>
            </a:r>
            <a:r>
              <a:rPr lang="en-US" altLang="pt-BR" sz="1400" dirty="0" err="1">
                <a:solidFill>
                  <a:srgbClr val="595959"/>
                </a:solidFill>
                <a:ea typeface="MS PGothic" panose="020B0600070205080204" pitchFamily="34" charset="-128"/>
              </a:rPr>
              <a:t>UniAndes</a:t>
            </a:r>
            <a:r>
              <a:rPr lang="en-US" altLang="pt-BR" sz="1400" dirty="0">
                <a:solidFill>
                  <a:srgbClr val="595959"/>
                </a:solidFill>
                <a:ea typeface="MS PGothic" panose="020B0600070205080204" pitchFamily="34" charset="-128"/>
              </a:rPr>
              <a:t> – KLU). His work focuses on advancing strategic planning and sustainable energy solutions aligned with innovative logistics strategies for the energy transition and decarbonization.</a:t>
            </a:r>
          </a:p>
          <a:p>
            <a:pPr>
              <a:spcBef>
                <a:spcPct val="0"/>
              </a:spcBef>
              <a:buFontTx/>
              <a:buNone/>
            </a:pPr>
            <a:endParaRPr lang="en-US" altLang="pt-BR" sz="600" dirty="0">
              <a:solidFill>
                <a:srgbClr val="595959"/>
              </a:solidFill>
              <a:ea typeface="MS PGothic" panose="020B0600070205080204" pitchFamily="34" charset="-128"/>
            </a:endParaRPr>
          </a:p>
          <a:p>
            <a:pPr>
              <a:spcBef>
                <a:spcPct val="0"/>
              </a:spcBef>
              <a:buFontTx/>
              <a:buNone/>
            </a:pPr>
            <a:r>
              <a:rPr lang="pt-BR" altLang="pt-BR" sz="1400" dirty="0">
                <a:solidFill>
                  <a:srgbClr val="595959"/>
                </a:solidFill>
                <a:ea typeface="MS PGothic" panose="020B0600070205080204" pitchFamily="34" charset="-128"/>
              </a:rPr>
              <a:t>Contact: </a:t>
            </a:r>
            <a:r>
              <a:rPr lang="pt-BR" altLang="pt-BR" sz="1400" dirty="0">
                <a:solidFill>
                  <a:srgbClr val="595959"/>
                </a:solidFill>
                <a:ea typeface="MS PGothic" panose="020B0600070205080204" pitchFamily="34" charset="-128"/>
                <a:hlinkClick r:id="rId4">
                  <a:extLst>
                    <a:ext uri="{A12FA001-AC4F-418D-AE19-62706E023703}">
                      <ahyp:hlinkClr xmlns:ahyp="http://schemas.microsoft.com/office/drawing/2018/hyperlinkcolor" val="tx"/>
                    </a:ext>
                  </a:extLst>
                </a:hlinkClick>
              </a:rPr>
              <a:t>omauriciohernandez-bolsista@cepel.br</a:t>
            </a:r>
            <a:endParaRPr lang="pt-BR" altLang="pt-BR" sz="1400" dirty="0">
              <a:solidFill>
                <a:srgbClr val="595959"/>
              </a:solidFill>
              <a:ea typeface="MS PGothic" panose="020B0600070205080204" pitchFamily="34" charset="-128"/>
            </a:endParaRPr>
          </a:p>
        </p:txBody>
      </p:sp>
      <p:sp>
        <p:nvSpPr>
          <p:cNvPr id="3" name="Rectangle 2">
            <a:extLst>
              <a:ext uri="{FF2B5EF4-FFF2-40B4-BE49-F238E27FC236}">
                <a16:creationId xmlns:a16="http://schemas.microsoft.com/office/drawing/2014/main" id="{8025BF8E-F1AB-F812-EA94-D7BB00FAA763}"/>
              </a:ext>
            </a:extLst>
          </p:cNvPr>
          <p:cNvSpPr/>
          <p:nvPr/>
        </p:nvSpPr>
        <p:spPr bwMode="auto">
          <a:xfrm>
            <a:off x="971600" y="1779662"/>
            <a:ext cx="2743200" cy="2743200"/>
          </a:xfrm>
          <a:prstGeom prst="rect">
            <a:avLst/>
          </a:prstGeom>
          <a:no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Tree>
  </p:cSld>
  <p:clrMapOvr>
    <a:masterClrMapping/>
  </p:clrMapOvr>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Geneva"/>
      </a:majorFont>
      <a:minorFont>
        <a:latin typeface="Arial"/>
        <a:ea typeface="Geneva"/>
        <a:cs typeface="Genev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Geneva" pitchFamily="-112" charset="0"/>
            <a:cs typeface="Geneva"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Geneva" pitchFamily="-112" charset="0"/>
            <a:cs typeface="Geneva"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ersonalizar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7B34FBBF3892649A4E0702DF0E7B36A" ma:contentTypeVersion="15" ma:contentTypeDescription="Crie um novo documento." ma:contentTypeScope="" ma:versionID="98980d1cda4d87e39f376c42ceb7f3d9">
  <xsd:schema xmlns:xsd="http://www.w3.org/2001/XMLSchema" xmlns:xs="http://www.w3.org/2001/XMLSchema" xmlns:p="http://schemas.microsoft.com/office/2006/metadata/properties" xmlns:ns2="68287caf-1d02-4872-8bd1-9719d50898de" xmlns:ns3="5df191e1-4d81-4fac-85df-18e9b0a55656" targetNamespace="http://schemas.microsoft.com/office/2006/metadata/properties" ma:root="true" ma:fieldsID="763fcbab4d5d7fa0d2667d304b9e7c54" ns2:_="" ns3:_="">
    <xsd:import namespace="68287caf-1d02-4872-8bd1-9719d50898de"/>
    <xsd:import namespace="5df191e1-4d81-4fac-85df-18e9b0a556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87caf-1d02-4872-8bd1-9719d50898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Marcações de imagem" ma:readOnly="false" ma:fieldId="{5cf76f15-5ced-4ddc-b409-7134ff3c332f}" ma:taxonomyMulti="true" ma:sspId="bdc0606b-8e5a-4aee-a68c-f4efcab0e830"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f191e1-4d81-4fac-85df-18e9b0a55656" elementFormDefault="qualified">
    <xsd:import namespace="http://schemas.microsoft.com/office/2006/documentManagement/types"/>
    <xsd:import namespace="http://schemas.microsoft.com/office/infopath/2007/PartnerControls"/>
    <xsd:element name="SharedWithUsers" ma:index="11"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talhes de Compartilhado Com" ma:internalName="SharedWithDetails" ma:readOnly="true">
      <xsd:simpleType>
        <xsd:restriction base="dms:Note">
          <xsd:maxLength value="255"/>
        </xsd:restriction>
      </xsd:simpleType>
    </xsd:element>
    <xsd:element name="TaxCatchAll" ma:index="18" nillable="true" ma:displayName="Taxonomy Catch All Column" ma:hidden="true" ma:list="{fc1d70b0-e63a-489b-bbb1-3e1a8d0168d7}" ma:internalName="TaxCatchAll" ma:showField="CatchAllData" ma:web="5df191e1-4d81-4fac-85df-18e9b0a556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df191e1-4d81-4fac-85df-18e9b0a55656" xsi:nil="true"/>
    <lcf76f155ced4ddcb4097134ff3c332f xmlns="68287caf-1d02-4872-8bd1-9719d50898de">
      <Terms xmlns="http://schemas.microsoft.com/office/infopath/2007/PartnerControls"/>
    </lcf76f155ced4ddcb4097134ff3c332f>
    <SharedWithUsers xmlns="5df191e1-4d81-4fac-85df-18e9b0a55656">
      <UserInfo>
        <DisplayName/>
        <AccountId xsi:nil="true"/>
        <AccountType/>
      </UserInfo>
    </SharedWithUsers>
  </documentManagement>
</p:properties>
</file>

<file path=customXml/itemProps1.xml><?xml version="1.0" encoding="utf-8"?>
<ds:datastoreItem xmlns:ds="http://schemas.openxmlformats.org/officeDocument/2006/customXml" ds:itemID="{21EC5B48-4E0E-40E5-99E6-65BB5304B19D}"/>
</file>

<file path=customXml/itemProps2.xml><?xml version="1.0" encoding="utf-8"?>
<ds:datastoreItem xmlns:ds="http://schemas.openxmlformats.org/officeDocument/2006/customXml" ds:itemID="{B10A55B7-2F75-49FD-A3C2-ED37CCD4F1C7}">
  <ds:schemaRefs>
    <ds:schemaRef ds:uri="http://schemas.microsoft.com/sharepoint/v3/contenttype/forms"/>
  </ds:schemaRefs>
</ds:datastoreItem>
</file>

<file path=customXml/itemProps3.xml><?xml version="1.0" encoding="utf-8"?>
<ds:datastoreItem xmlns:ds="http://schemas.openxmlformats.org/officeDocument/2006/customXml" ds:itemID="{BA62AA4E-084F-422D-AD09-4CDF36203FD8}">
  <ds:schemaRefs>
    <ds:schemaRef ds:uri="http://purl.org/dc/terms/"/>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65d1e9f4-e905-4148-a619-74b2f4af9e18"/>
    <ds:schemaRef ds:uri="720407b8-d02a-42ef-b2b1-9523d3fff6ef"/>
    <ds:schemaRef ds:uri="http://www.w3.org/XML/1998/namespace"/>
    <ds:schemaRef ds:uri="http://purl.org/dc/dcmitype/"/>
    <ds:schemaRef ds:uri="f6f1113a-3daa-4e6e-9cdb-43bb41e74f8d"/>
    <ds:schemaRef ds:uri="0540118b-6ffe-410b-832d-abf273cba046"/>
  </ds:schemaRefs>
</ds:datastoreItem>
</file>

<file path=docProps/app.xml><?xml version="1.0" encoding="utf-8"?>
<Properties xmlns="http://schemas.openxmlformats.org/officeDocument/2006/extended-properties" xmlns:vt="http://schemas.openxmlformats.org/officeDocument/2006/docPropsVTypes">
  <TotalTime>980</TotalTime>
  <Words>2338</Words>
  <Application>Microsoft Office PowerPoint</Application>
  <PresentationFormat>Apresentação na tela (16:9)</PresentationFormat>
  <Paragraphs>264</Paragraphs>
  <Slides>16</Slides>
  <Notes>0</Notes>
  <HiddenSlides>0</HiddenSlides>
  <MMClips>0</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16</vt:i4>
      </vt:variant>
    </vt:vector>
  </HeadingPairs>
  <TitlesOfParts>
    <vt:vector size="24" baseType="lpstr">
      <vt:lpstr>MS PGothic</vt:lpstr>
      <vt:lpstr>Aptos</vt:lpstr>
      <vt:lpstr>Aptos Display</vt:lpstr>
      <vt:lpstr>Arial</vt:lpstr>
      <vt:lpstr>Calibri</vt:lpstr>
      <vt:lpstr>Rockwell</vt:lpstr>
      <vt:lpstr>1_Blank Presentation</vt:lpstr>
      <vt:lpstr>Personalizar design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Doiis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Ricardo Ferreira</dc:creator>
  <cp:lastModifiedBy>Mauricio Hernández</cp:lastModifiedBy>
  <cp:revision>60</cp:revision>
  <dcterms:created xsi:type="dcterms:W3CDTF">2011-10-17T18:04:32Z</dcterms:created>
  <dcterms:modified xsi:type="dcterms:W3CDTF">2024-09-26T17:18:58Z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bbab825-a111-45e4-86a1-18cee0005896_Enabled">
    <vt:lpwstr>true</vt:lpwstr>
  </property>
  <property fmtid="{D5CDD505-2E9C-101B-9397-08002B2CF9AE}" pid="3" name="MSIP_Label_2bbab825-a111-45e4-86a1-18cee0005896_SetDate">
    <vt:lpwstr>2022-09-15T20:27:17Z</vt:lpwstr>
  </property>
  <property fmtid="{D5CDD505-2E9C-101B-9397-08002B2CF9AE}" pid="4" name="MSIP_Label_2bbab825-a111-45e4-86a1-18cee0005896_Method">
    <vt:lpwstr>Standard</vt:lpwstr>
  </property>
  <property fmtid="{D5CDD505-2E9C-101B-9397-08002B2CF9AE}" pid="5" name="MSIP_Label_2bbab825-a111-45e4-86a1-18cee0005896_Name">
    <vt:lpwstr>2bbab825-a111-45e4-86a1-18cee0005896</vt:lpwstr>
  </property>
  <property fmtid="{D5CDD505-2E9C-101B-9397-08002B2CF9AE}" pid="6" name="MSIP_Label_2bbab825-a111-45e4-86a1-18cee0005896_SiteId">
    <vt:lpwstr>2567d566-604c-408a-8a60-55d0dc9d9d6b</vt:lpwstr>
  </property>
  <property fmtid="{D5CDD505-2E9C-101B-9397-08002B2CF9AE}" pid="7" name="MSIP_Label_2bbab825-a111-45e4-86a1-18cee0005896_ActionId">
    <vt:lpwstr>b44b2dad-28f0-4a14-ace9-4ce8f92012f1</vt:lpwstr>
  </property>
  <property fmtid="{D5CDD505-2E9C-101B-9397-08002B2CF9AE}" pid="8" name="MSIP_Label_2bbab825-a111-45e4-86a1-18cee0005896_ContentBits">
    <vt:lpwstr>2</vt:lpwstr>
  </property>
  <property fmtid="{D5CDD505-2E9C-101B-9397-08002B2CF9AE}" pid="9" name="ClassificationContentMarkingFooterLocations">
    <vt:lpwstr>Blank Presentation:4\1_Blank Presentation:4</vt:lpwstr>
  </property>
  <property fmtid="{D5CDD505-2E9C-101B-9397-08002B2CF9AE}" pid="10" name="ClassificationContentMarkingFooterText">
    <vt:lpwstr>Information Classification: General</vt:lpwstr>
  </property>
  <property fmtid="{D5CDD505-2E9C-101B-9397-08002B2CF9AE}" pid="11" name="TaxCatchAll">
    <vt:lpwstr/>
  </property>
  <property fmtid="{D5CDD505-2E9C-101B-9397-08002B2CF9AE}" pid="12" name="lcf76f155ced4ddcb4097134ff3c332f">
    <vt:lpwstr/>
  </property>
  <property fmtid="{D5CDD505-2E9C-101B-9397-08002B2CF9AE}" pid="13" name="ContentTypeId">
    <vt:lpwstr>0x01010067B34FBBF3892649A4E0702DF0E7B36A</vt:lpwstr>
  </property>
  <property fmtid="{D5CDD505-2E9C-101B-9397-08002B2CF9AE}" pid="14" name="MediaServiceImageTags">
    <vt:lpwstr/>
  </property>
  <property fmtid="{D5CDD505-2E9C-101B-9397-08002B2CF9AE}" pid="15" name="xd_ProgID">
    <vt:lpwstr/>
  </property>
  <property fmtid="{D5CDD505-2E9C-101B-9397-08002B2CF9AE}" pid="16" name="_SourceUrl">
    <vt:lpwstr/>
  </property>
  <property fmtid="{D5CDD505-2E9C-101B-9397-08002B2CF9AE}" pid="17" name="_SharedFileIndex">
    <vt:lpwstr/>
  </property>
  <property fmtid="{D5CDD505-2E9C-101B-9397-08002B2CF9AE}" pid="18" name="ComplianceAssetId">
    <vt:lpwstr/>
  </property>
  <property fmtid="{D5CDD505-2E9C-101B-9397-08002B2CF9AE}" pid="19" name="TemplateUrl">
    <vt:lpwstr/>
  </property>
  <property fmtid="{D5CDD505-2E9C-101B-9397-08002B2CF9AE}" pid="20" name="_ExtendedDescription">
    <vt:lpwstr/>
  </property>
  <property fmtid="{D5CDD505-2E9C-101B-9397-08002B2CF9AE}" pid="21" name="TriggerFlowInfo">
    <vt:lpwstr/>
  </property>
  <property fmtid="{D5CDD505-2E9C-101B-9397-08002B2CF9AE}" pid="22" name="xd_Signature">
    <vt:bool>false</vt:bool>
  </property>
</Properties>
</file>