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  <p:sldMasterId id="2147483683" r:id="rId5"/>
  </p:sldMasterIdLst>
  <p:notesMasterIdLst>
    <p:notesMasterId r:id="rId27"/>
  </p:notesMasterIdLst>
  <p:handoutMasterIdLst>
    <p:handoutMasterId r:id="rId28"/>
  </p:handoutMasterIdLst>
  <p:sldIdLst>
    <p:sldId id="267" r:id="rId6"/>
    <p:sldId id="257" r:id="rId7"/>
    <p:sldId id="289" r:id="rId8"/>
    <p:sldId id="277" r:id="rId9"/>
    <p:sldId id="276" r:id="rId10"/>
    <p:sldId id="287" r:id="rId11"/>
    <p:sldId id="288" r:id="rId12"/>
    <p:sldId id="284" r:id="rId13"/>
    <p:sldId id="279" r:id="rId14"/>
    <p:sldId id="278" r:id="rId15"/>
    <p:sldId id="280" r:id="rId16"/>
    <p:sldId id="283" r:id="rId17"/>
    <p:sldId id="285" r:id="rId18"/>
    <p:sldId id="281" r:id="rId19"/>
    <p:sldId id="282" r:id="rId20"/>
    <p:sldId id="271" r:id="rId21"/>
    <p:sldId id="272" r:id="rId22"/>
    <p:sldId id="273" r:id="rId23"/>
    <p:sldId id="274" r:id="rId24"/>
    <p:sldId id="290" r:id="rId25"/>
    <p:sldId id="266" r:id="rId26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F2F2F2"/>
    <a:srgbClr val="32A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F8ACE-6174-8C4F-B9C9-4011E69ACB2B}" v="40" dt="2024-09-17T13:57:19.1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01"/>
    <p:restoredTop sz="96702" autoAdjust="0"/>
  </p:normalViewPr>
  <p:slideViewPr>
    <p:cSldViewPr>
      <p:cViewPr>
        <p:scale>
          <a:sx n="100" d="100"/>
          <a:sy n="100" d="100"/>
        </p:scale>
        <p:origin x="2214" y="94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9" d="100"/>
          <a:sy n="109" d="100"/>
        </p:scale>
        <p:origin x="457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AA6A1EC-DBC8-2147-92D0-3AAABE72CB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FA802C-FF31-DB2A-85DE-4E4EF719BF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0D347-102C-C14F-8CBE-4CDE7B25A7BC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4B49A55-9CE4-9455-72B0-434EB89AD3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0C29549-68F7-2FDC-4892-E19312C3C8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D9380-7D62-1143-B33D-0D903C5809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769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02530A-BD6F-4FA8-BD61-746D88E8103D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6C3DD-39D6-4FE8-BA16-C1FAEBA1DA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4762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6C3DD-39D6-4FE8-BA16-C1FAEBA1DA30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3260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6C3DD-39D6-4FE8-BA16-C1FAEBA1DA30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14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6C3DD-39D6-4FE8-BA16-C1FAEBA1DA30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6776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6C3DD-39D6-4FE8-BA16-C1FAEBA1DA30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5016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1A66EB-46D9-CB61-19E4-5B06930F9F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6EBCD6-AA8D-0464-ABEF-0932B54DE1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E4DE3D-6176-CB55-525F-506EFD40F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667F7-E23E-8645-A0CF-6BDB45853D63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8066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9F3C73-F7C6-8A7B-313A-C55A02A19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E11CF2-9392-AA01-BB4A-0DBB88ED0E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F2B452-AD23-7623-B316-000CF9B877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1F735-7D47-8641-827B-4886CC8522A4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8129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061F-44D3-9C0B-B806-36B445C20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650D0B-3012-1A7B-95CB-551406517D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843E4F-1005-B93D-57CD-F18C038A89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47650-DC6B-BD4D-9EBC-27572AA560A1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7697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7EF77F-3DC7-E91E-7989-88726873CC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8F3237-8994-DCA2-3131-3C330FB27B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FD0C62-7726-A00A-2E1E-1332D35E5D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69EA4-45C3-364B-BF1C-52A1674FA58F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7454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8E3D43-3EAB-F345-7839-8B75BE4F73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7BF36A-EC37-F58D-04AA-818568AC61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AC6F86-9D30-339A-2441-7475D9CDA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1986-3A93-4F49-BCDF-E268541B740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4785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BECCA3A-A14C-5814-070D-EC662B8B6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271591-6E81-DE68-FF9C-EDFAEEC3B4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3B35E6C-7FBB-EAF2-325B-73EC8A21B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3B685-C2E2-844C-8413-7CEE2F70DD7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3028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2E09ECD-953E-E84A-1F87-A6D8449402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DF2ED2E-574A-928A-F478-C10C04974E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C8EA92-030A-28C1-0A16-2B67F3A84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D8A0C-B258-A243-9D72-5E52E74A1B2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19414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AC71E-8015-8B2B-DA41-FB8F1157F5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5E0DD-F18E-CA4E-647C-6A2DA79D80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70B49F-6D90-35BD-A7D9-A487EAB3E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6FA24-C739-3548-9F06-C4CD28EF3A1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2390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AAEA66-DE6B-9FC8-EAA0-56B0A55445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F0AE2A-E006-EDB9-7147-DED6854118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6040A-47C9-3BE1-7787-CF2146570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A7F70-B6E5-4941-885C-FAAD7DB3707E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949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47333-1D9E-4082-9348-CB6B3EE7F6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F5FFC9-082D-9EE1-23BF-62379B7923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E43C1E-9BDF-B115-C6CE-37064CC415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617FD-3F29-A043-A61D-F4E2228D69D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873605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571500"/>
            <a:ext cx="2171700" cy="3771900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571500"/>
            <a:ext cx="6362700" cy="3771900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5CC66A-1A7D-ED87-02F2-C67AFDAE4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D91F4-EFD9-EBCF-E790-7450B4691F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61BAD6-A625-6461-971D-B62AE7FBC8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01F82-AC9C-ED46-9804-043B57EDA04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75755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BBBF155-52B4-428D-CD42-26A09BA5CB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01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1D15AD1-890C-1793-27F6-F26980131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00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E8BDE-3782-577F-60E8-092849B4B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AB956F-1A71-98E6-A41A-1AC5A48AE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8EF906-1F1B-7186-2123-7DC0EF2D0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19119C-D390-55DE-E3DC-41DC03F1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AA3FE-06E8-CBCA-4037-E49C041EB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8523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5884F-2EDA-17D6-F530-585C996C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A55E1B-6E4E-0109-C0B9-8EDD7F724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C746E4-968A-8D96-575E-8CC790958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9B658A-EF88-A3E7-D91C-322678C74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8B4316-386C-4048-780C-3F2D814A8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9750D9-757F-ADAC-9E01-47EF2039D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510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79FE3-5D86-3DCF-966C-0DB2AA6B4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B17C99-BAEF-8180-3DD9-1BFBC6AE0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B47F63-EFA2-9292-DA51-20EEA0F62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D507BAC-5BC2-B011-303B-B7A6C1692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B09019-B909-C41D-ABD1-3E84712DB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6493A16-D216-667E-D231-612832857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201F8E-EF72-C562-6B1F-06E7DA89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F82A67-7E49-38FC-2123-E58F44F9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186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51A47-3C28-B539-4C33-51F4A0B2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95911C2-F11E-B7FD-1B60-CC7EFEA2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F37BF7-6CC7-E1E6-694B-FA39FCFD9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885F4C-B940-DE8F-D947-2D4A4710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563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05BAAFA-11B5-1B06-63DD-6F188CA9A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C393014-8471-5902-1C2A-5DD53C8FC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9520C77-393A-D13A-096E-62C63AD0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666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F2237-89F8-4366-B437-17CD71B3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AA5A78-EF48-E430-FC21-4ED8BB582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F8646E-9E21-9781-EF97-AB104B1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9AD866-B734-B56C-E027-47D89543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8C8680-B310-A5F9-03B3-D40EA8C73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DD0488-CF80-D0BF-2263-E3D6F822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842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0A328-60FE-CA03-5067-8A7FC35D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3B4B243-FC3E-43BD-8E21-B55885C15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BCBD56-6BFB-B1E2-79D0-AF8F1FED2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87C764-C5F1-F2DB-C9C3-11CFB8A6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FD7D76-59D2-B39A-40BB-EE0696304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41CA55-E0C7-3708-2955-AE4627F48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802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F7085-A0DB-A34C-70AB-F94537F3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891FAD-78CE-1C37-80E9-7B4F6D775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7132C1-5E0A-6CCC-060F-AB40FD84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48ADD7-3273-B43D-8D1B-DA4B1FE3C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CBF0C1-E8DA-6DA7-5748-FD21F98AF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6474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DE2DDC-F04C-CD4A-EFE3-66D1FCE71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15760B-943D-141C-06BA-96DE44CAC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F415EE-3055-FC1F-27DD-FDCEA6D1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71ECCD-C563-5C1B-AB17-B1391A8C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0A0DFC-9139-B2A1-BBDC-84414A8E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841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48863C8-5EEF-9368-1388-C23BB2D62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60400"/>
            <a:ext cx="868680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D9B8874-2DDC-916E-342D-28E484C3E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573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2D1E968-1967-A147-507A-B5125D0828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74308AB-8E58-8840-1885-99232778EB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4577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8232CE-98B4-025B-B320-A126AAE49A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90838B2-F220-A84F-8146-270F4283D5F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  <p:sp>
        <p:nvSpPr>
          <p:cNvPr id="13319" name="CaixaDeTexto 3">
            <a:extLst>
              <a:ext uri="{FF2B5EF4-FFF2-40B4-BE49-F238E27FC236}">
                <a16:creationId xmlns:a16="http://schemas.microsoft.com/office/drawing/2014/main" id="{7674BF86-9E52-D454-8D3D-D5CAF596CB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5006975"/>
            <a:ext cx="1857375" cy="1365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pt-BR" altLang="pt-BR" sz="900">
                <a:solidFill>
                  <a:srgbClr val="0078D7"/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CB70D0E-932D-B99C-A8DA-E5C5C2AC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5AB2BD-74B8-DB8E-0E90-89896815B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90E7FF-1AC9-EB87-E6F7-273E85A94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738CE5-6D60-4C45-A73F-448F172D6122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8DB303-CCE5-8C15-F4E3-14BD93072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AF62FB-FA5F-45C4-E85B-3E2BDBCE9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69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tiff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us.orsted.com/renewable-energy-solutions/offshore-wind/offshore-wind-farm-construction/bringing-wind-power-ashore" TargetMode="Externa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651C37-27C5-FB62-F738-B0AD79B7F075}"/>
              </a:ext>
            </a:extLst>
          </p:cNvPr>
          <p:cNvSpPr>
            <a:spLocks/>
          </p:cNvSpPr>
          <p:nvPr/>
        </p:nvSpPr>
        <p:spPr bwMode="auto">
          <a:xfrm>
            <a:off x="1403648" y="2211710"/>
            <a:ext cx="6840760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0" indent="0" algn="ctr">
              <a:buNone/>
            </a:pPr>
            <a:r>
              <a:rPr lang="pt-BR" sz="2800" b="1" dirty="0">
                <a:solidFill>
                  <a:schemeClr val="bg1"/>
                </a:solidFill>
                <a:ea typeface="MS PGothic" panose="020B0600070205080204" pitchFamily="34" charset="-128"/>
              </a:rPr>
              <a:t>DEFINIÇÃO DE LOCAIS DE INFRAESTRUTURA DE TRANSMISSÃO DE ESCOAMENTO DA EÓLICA </a:t>
            </a:r>
            <a:r>
              <a:rPr lang="pt-BR" sz="2800" b="1" i="1" dirty="0">
                <a:solidFill>
                  <a:schemeClr val="bg1"/>
                </a:solidFill>
                <a:ea typeface="MS PGothic" panose="020B0600070205080204" pitchFamily="34" charset="-128"/>
              </a:rPr>
              <a:t>OFFSHORE</a:t>
            </a:r>
            <a:r>
              <a:rPr lang="pt-BR" sz="2800" b="1" dirty="0">
                <a:solidFill>
                  <a:schemeClr val="bg1"/>
                </a:solidFill>
                <a:ea typeface="MS PGothic" panose="020B0600070205080204" pitchFamily="34" charset="-128"/>
              </a:rPr>
              <a:t>: UM ESTUDO DE CASO NO RIO GRANDE DO NORTE</a:t>
            </a:r>
          </a:p>
          <a:p>
            <a:pPr marL="0" indent="0" algn="ctr">
              <a:buNone/>
            </a:pPr>
            <a:r>
              <a:rPr lang="pt-BR" b="1" dirty="0"/>
              <a:t> </a:t>
            </a:r>
            <a:endParaRPr lang="pt-BR" dirty="0"/>
          </a:p>
          <a:p>
            <a:pPr algn="ctr" eaLnBrk="1" hangingPunct="1">
              <a:buFontTx/>
              <a:buNone/>
            </a:pPr>
            <a:endParaRPr lang="en-US" altLang="pt-BR" sz="2800" b="1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01A181-7DCB-E9BF-C89A-77397F3A0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787" y="411510"/>
            <a:ext cx="3834426" cy="153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9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2">
            <a:extLst>
              <a:ext uri="{FF2B5EF4-FFF2-40B4-BE49-F238E27FC236}">
                <a16:creationId xmlns:a16="http://schemas.microsoft.com/office/drawing/2014/main" id="{AC4EB6BC-90AD-71C2-8A5F-8E71EAA09DC9}"/>
              </a:ext>
            </a:extLst>
          </p:cNvPr>
          <p:cNvSpPr>
            <a:spLocks/>
          </p:cNvSpPr>
          <p:nvPr/>
        </p:nvSpPr>
        <p:spPr bwMode="auto">
          <a:xfrm>
            <a:off x="179512" y="1077517"/>
            <a:ext cx="8503096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b="1" dirty="0">
                <a:solidFill>
                  <a:srgbClr val="32ADFF"/>
                </a:solidFill>
                <a:ea typeface="MS PGothic" panose="020B0600070205080204" pitchFamily="34" charset="-128"/>
              </a:rPr>
              <a:t>DEFINIÇÃO DE LOCAIS DE INFRAESTRUTURA DE TRANSMISSÃO DE ESCOAMENTO DA EÓLICA OFFSHORE: UM ESTUDO DE CASO NO RIO GRANDE DO NORTE</a:t>
            </a:r>
            <a:endParaRPr lang="en-US" altLang="pt-BR" b="1" dirty="0">
              <a:solidFill>
                <a:srgbClr val="32ADFF"/>
              </a:solidFill>
              <a:ea typeface="MS PGothic" panose="020B0600070205080204" pitchFamily="34" charset="-128"/>
            </a:endParaRPr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B645C225-99AE-E9C9-F201-8A48132D7CBF}"/>
              </a:ext>
            </a:extLst>
          </p:cNvPr>
          <p:cNvSpPr txBox="1">
            <a:spLocks/>
          </p:cNvSpPr>
          <p:nvPr/>
        </p:nvSpPr>
        <p:spPr bwMode="auto">
          <a:xfrm>
            <a:off x="827584" y="3809354"/>
            <a:ext cx="8064896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pt-BR" sz="18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Priscila Pamplona Pereira Pinto </a:t>
            </a:r>
          </a:p>
          <a:p>
            <a:pPr eaLnBrk="1" hangingPunct="1">
              <a:buFontTx/>
              <a:buNone/>
            </a:pP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INSTITUTO SENAI DE INOVAÇÃO EM ENERGIAS RENOVÁVEIS (ISI-ER)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01BFA57-F956-E94F-F666-5B88466F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1CC9EC86-3AA5-910A-259F-A8ABE80C97CF}"/>
              </a:ext>
            </a:extLst>
          </p:cNvPr>
          <p:cNvCxnSpPr>
            <a:cxnSpLocks/>
          </p:cNvCxnSpPr>
          <p:nvPr/>
        </p:nvCxnSpPr>
        <p:spPr>
          <a:xfrm flipH="1">
            <a:off x="-396552" y="3579862"/>
            <a:ext cx="9007152" cy="0"/>
          </a:xfrm>
          <a:prstGeom prst="line">
            <a:avLst/>
          </a:prstGeom>
          <a:ln w="12700">
            <a:solidFill>
              <a:srgbClr val="32A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5904912-0D46-4A7E-875A-389A2C2019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4" r="-1"/>
          <a:stretch/>
        </p:blipFill>
        <p:spPr>
          <a:xfrm>
            <a:off x="5468451" y="2843407"/>
            <a:ext cx="2215366" cy="168868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F9F3E7E-5DF4-48CA-B178-51135761C3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4692" y="1456546"/>
            <a:ext cx="3587825" cy="131220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3AA970D-09E3-47C7-BBF0-7972D9696B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329" y="2612012"/>
            <a:ext cx="4234671" cy="1914349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9F1B8602-481B-43AF-B3AF-C2A5BDDF5081}"/>
              </a:ext>
            </a:extLst>
          </p:cNvPr>
          <p:cNvSpPr/>
          <p:nvPr/>
        </p:nvSpPr>
        <p:spPr>
          <a:xfrm>
            <a:off x="179512" y="1568419"/>
            <a:ext cx="35406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ENERGIA EÓLICA </a:t>
            </a:r>
            <a:r>
              <a:rPr lang="pt-BR" sz="1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OFFSHORE</a:t>
            </a:r>
          </a:p>
          <a:p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C338A4DD-6583-4A52-9E89-549FD4E33BE3}"/>
              </a:ext>
            </a:extLst>
          </p:cNvPr>
          <p:cNvSpPr/>
          <p:nvPr/>
        </p:nvSpPr>
        <p:spPr>
          <a:xfrm>
            <a:off x="179511" y="1951325"/>
            <a:ext cx="38441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chemeClr val="tx2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97 processos de licenciamento ambiental abertos no IBAMA.</a:t>
            </a:r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CE4B6D7F-8349-4CF9-83A0-995F7A85063F}"/>
              </a:ext>
            </a:extLst>
          </p:cNvPr>
          <p:cNvSpPr/>
          <p:nvPr/>
        </p:nvSpPr>
        <p:spPr>
          <a:xfrm>
            <a:off x="322967" y="4500852"/>
            <a:ext cx="4572000" cy="2000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700" dirty="0"/>
              <a:t>Fonte: IBAMA, 2024.</a:t>
            </a:r>
          </a:p>
        </p:txBody>
      </p:sp>
    </p:spTree>
    <p:extLst>
      <p:ext uri="{BB962C8B-B14F-4D97-AF65-F5344CB8AC3E}">
        <p14:creationId xmlns:p14="http://schemas.microsoft.com/office/powerpoint/2010/main" val="1048404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EAABF0D-C378-4A21-8B5F-5F54088C324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r="595"/>
          <a:stretch/>
        </p:blipFill>
        <p:spPr bwMode="auto">
          <a:xfrm>
            <a:off x="4788024" y="1779662"/>
            <a:ext cx="3888432" cy="2229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3DC8E3DB-540C-4B13-9122-69B2E3860728}"/>
              </a:ext>
            </a:extLst>
          </p:cNvPr>
          <p:cNvSpPr/>
          <p:nvPr/>
        </p:nvSpPr>
        <p:spPr>
          <a:xfrm>
            <a:off x="5652120" y="4009472"/>
            <a:ext cx="970137" cy="201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700" dirty="0">
                <a:ea typeface="Times New Roman" panose="02020603050405020304" pitchFamily="18" charset="0"/>
              </a:rPr>
              <a:t>Fonte: ONS (2024).</a:t>
            </a:r>
            <a:endParaRPr lang="pt-BR" sz="7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8E951DC-B31F-4612-BAE1-2CB1D983360E}"/>
              </a:ext>
            </a:extLst>
          </p:cNvPr>
          <p:cNvSpPr/>
          <p:nvPr/>
        </p:nvSpPr>
        <p:spPr>
          <a:xfrm>
            <a:off x="251518" y="1919610"/>
            <a:ext cx="43204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800" kern="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Atualmente, o Brasil possui 171.640 km de extensão de redes de transmissões;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800" kern="0" dirty="0">
              <a:solidFill>
                <a:schemeClr val="tx1">
                  <a:lumMod val="65000"/>
                  <a:lumOff val="35000"/>
                </a:schemeClr>
              </a:solidFill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8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 os investimentos previstos até 2028, essa extensão será ampliada para 200.015 km da rede de transmissão.</a:t>
            </a:r>
          </a:p>
        </p:txBody>
      </p:sp>
    </p:spTree>
    <p:extLst>
      <p:ext uri="{BB962C8B-B14F-4D97-AF65-F5344CB8AC3E}">
        <p14:creationId xmlns:p14="http://schemas.microsoft.com/office/powerpoint/2010/main" val="135892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D2D750AE-6A3C-4227-9AE0-1088029C0565}"/>
              </a:ext>
            </a:extLst>
          </p:cNvPr>
          <p:cNvGrpSpPr>
            <a:grpSpLocks noChangeAspect="1"/>
          </p:cNvGrpSpPr>
          <p:nvPr/>
        </p:nvGrpSpPr>
        <p:grpSpPr>
          <a:xfrm>
            <a:off x="1758542" y="1454891"/>
            <a:ext cx="6925177" cy="2987834"/>
            <a:chOff x="843244" y="1307892"/>
            <a:chExt cx="10590886" cy="4569385"/>
          </a:xfrm>
        </p:grpSpPr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3924EC4C-9D4F-4D91-9213-63581CC61EFE}"/>
                </a:ext>
              </a:extLst>
            </p:cNvPr>
            <p:cNvSpPr/>
            <p:nvPr/>
          </p:nvSpPr>
          <p:spPr>
            <a:xfrm>
              <a:off x="1862537" y="5241842"/>
              <a:ext cx="3691639" cy="4706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400" b="1" dirty="0">
                  <a:solidFill>
                    <a:srgbClr val="0B2842"/>
                  </a:solidFill>
                  <a:latin typeface="Century Gothic" panose="020B0502020202020204" pitchFamily="34" charset="0"/>
                </a:rPr>
                <a:t>Ambiente </a:t>
              </a:r>
              <a:r>
                <a:rPr lang="pt-BR" sz="1400" b="1" i="1" dirty="0">
                  <a:solidFill>
                    <a:srgbClr val="0B2842"/>
                  </a:solidFill>
                  <a:latin typeface="Century Gothic" panose="020B0502020202020204" pitchFamily="34" charset="0"/>
                </a:rPr>
                <a:t>Offshore</a:t>
              </a:r>
              <a:endParaRPr lang="pt-BR" sz="1400" b="1" dirty="0">
                <a:solidFill>
                  <a:srgbClr val="0B284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2F96588C-565E-4C55-B221-472990FAE0DA}"/>
                </a:ext>
              </a:extLst>
            </p:cNvPr>
            <p:cNvSpPr/>
            <p:nvPr/>
          </p:nvSpPr>
          <p:spPr>
            <a:xfrm>
              <a:off x="9429201" y="5077101"/>
              <a:ext cx="2004929" cy="8001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400" b="1" dirty="0">
                  <a:solidFill>
                    <a:srgbClr val="0B2842"/>
                  </a:solidFill>
                  <a:latin typeface="Century Gothic" panose="020B0502020202020204" pitchFamily="34" charset="0"/>
                </a:rPr>
                <a:t>Ambiente </a:t>
              </a:r>
              <a:r>
                <a:rPr lang="pt-BR" sz="1400" b="1" i="1" dirty="0">
                  <a:solidFill>
                    <a:srgbClr val="0B2842"/>
                  </a:solidFill>
                  <a:latin typeface="Century Gothic" panose="020B0502020202020204" pitchFamily="34" charset="0"/>
                </a:rPr>
                <a:t>Onshore</a:t>
              </a:r>
              <a:endParaRPr lang="pt-BR" sz="1400" b="1" dirty="0">
                <a:solidFill>
                  <a:srgbClr val="0B284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0F6A3C60-97FA-4300-BFA1-43195B6D0C98}"/>
                </a:ext>
              </a:extLst>
            </p:cNvPr>
            <p:cNvSpPr/>
            <p:nvPr/>
          </p:nvSpPr>
          <p:spPr>
            <a:xfrm>
              <a:off x="6697520" y="5077101"/>
              <a:ext cx="2461997" cy="8001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400" b="1" dirty="0">
                  <a:solidFill>
                    <a:srgbClr val="0B2842"/>
                  </a:solidFill>
                  <a:latin typeface="Century Gothic" panose="020B0502020202020204" pitchFamily="34" charset="0"/>
                </a:rPr>
                <a:t>Zonas de Conexão</a:t>
              </a:r>
            </a:p>
          </p:txBody>
        </p:sp>
        <p:cxnSp>
          <p:nvCxnSpPr>
            <p:cNvPr id="22" name="Conector reto 21">
              <a:extLst>
                <a:ext uri="{FF2B5EF4-FFF2-40B4-BE49-F238E27FC236}">
                  <a16:creationId xmlns:a16="http://schemas.microsoft.com/office/drawing/2014/main" id="{6733AA24-89D9-4765-AFB7-58E7E62B2A3A}"/>
                </a:ext>
              </a:extLst>
            </p:cNvPr>
            <p:cNvCxnSpPr>
              <a:cxnSpLocks/>
            </p:cNvCxnSpPr>
            <p:nvPr/>
          </p:nvCxnSpPr>
          <p:spPr>
            <a:xfrm>
              <a:off x="6553468" y="1307892"/>
              <a:ext cx="47210" cy="4525039"/>
            </a:xfrm>
            <a:prstGeom prst="line">
              <a:avLst/>
            </a:prstGeom>
            <a:ln w="12700">
              <a:solidFill>
                <a:srgbClr val="0B28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to 22">
              <a:extLst>
                <a:ext uri="{FF2B5EF4-FFF2-40B4-BE49-F238E27FC236}">
                  <a16:creationId xmlns:a16="http://schemas.microsoft.com/office/drawing/2014/main" id="{778C5644-920B-4A1E-AC1C-D1055FFBC17C}"/>
                </a:ext>
              </a:extLst>
            </p:cNvPr>
            <p:cNvCxnSpPr>
              <a:cxnSpLocks/>
            </p:cNvCxnSpPr>
            <p:nvPr/>
          </p:nvCxnSpPr>
          <p:spPr>
            <a:xfrm>
              <a:off x="9227330" y="1311642"/>
              <a:ext cx="47210" cy="4525039"/>
            </a:xfrm>
            <a:prstGeom prst="line">
              <a:avLst/>
            </a:prstGeom>
            <a:ln w="12700">
              <a:solidFill>
                <a:srgbClr val="0B284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39E0EBF1-95F4-4F17-ABFD-A6E986052590}"/>
                </a:ext>
              </a:extLst>
            </p:cNvPr>
            <p:cNvGrpSpPr/>
            <p:nvPr/>
          </p:nvGrpSpPr>
          <p:grpSpPr>
            <a:xfrm>
              <a:off x="843244" y="1381571"/>
              <a:ext cx="10465722" cy="3637717"/>
              <a:chOff x="843244" y="1381571"/>
              <a:chExt cx="10465722" cy="3637717"/>
            </a:xfrm>
          </p:grpSpPr>
          <p:pic>
            <p:nvPicPr>
              <p:cNvPr id="29" name="Imagem 28">
                <a:extLst>
                  <a:ext uri="{FF2B5EF4-FFF2-40B4-BE49-F238E27FC236}">
                    <a16:creationId xmlns:a16="http://schemas.microsoft.com/office/drawing/2014/main" id="{473FDEC6-FEE3-435B-AABB-DC1A411418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923" t="751" r="760" b="11054"/>
              <a:stretch/>
            </p:blipFill>
            <p:spPr>
              <a:xfrm>
                <a:off x="843244" y="1381571"/>
                <a:ext cx="10465722" cy="3637717"/>
              </a:xfrm>
              <a:prstGeom prst="rect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0" name="Retângulo 29">
                <a:extLst>
                  <a:ext uri="{FF2B5EF4-FFF2-40B4-BE49-F238E27FC236}">
                    <a16:creationId xmlns:a16="http://schemas.microsoft.com/office/drawing/2014/main" id="{80101370-47EA-42B7-9D20-BEDF6E71DE06}"/>
                  </a:ext>
                </a:extLst>
              </p:cNvPr>
              <p:cNvSpPr/>
              <p:nvPr/>
            </p:nvSpPr>
            <p:spPr>
              <a:xfrm>
                <a:off x="6830234" y="3428339"/>
                <a:ext cx="716864" cy="22960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  <p:sp>
        <p:nvSpPr>
          <p:cNvPr id="32" name="Retângulo 31">
            <a:extLst>
              <a:ext uri="{FF2B5EF4-FFF2-40B4-BE49-F238E27FC236}">
                <a16:creationId xmlns:a16="http://schemas.microsoft.com/office/drawing/2014/main" id="{14DB81AE-5A7B-461D-A96F-C90A69C20788}"/>
              </a:ext>
            </a:extLst>
          </p:cNvPr>
          <p:cNvSpPr/>
          <p:nvPr/>
        </p:nvSpPr>
        <p:spPr>
          <a:xfrm>
            <a:off x="1907704" y="4442725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800" dirty="0"/>
              <a:t>Fonte: Adaptado </a:t>
            </a:r>
            <a:r>
              <a:rPr lang="pt-BR" sz="800" dirty="0" err="1"/>
              <a:t>deTenneT</a:t>
            </a:r>
            <a:r>
              <a:rPr lang="pt-BR" sz="800" dirty="0"/>
              <a:t> </a:t>
            </a:r>
            <a:r>
              <a:rPr lang="pt-BR" sz="800" i="1" dirty="0"/>
              <a:t>Offshore.</a:t>
            </a:r>
          </a:p>
          <a:p>
            <a:endParaRPr lang="pt-BR" sz="800" dirty="0"/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3D9EB73F-47B4-48F8-A114-F898E7DA7D56}"/>
              </a:ext>
            </a:extLst>
          </p:cNvPr>
          <p:cNvSpPr/>
          <p:nvPr/>
        </p:nvSpPr>
        <p:spPr>
          <a:xfrm>
            <a:off x="348586" y="2102747"/>
            <a:ext cx="129607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Conexão Eólica </a:t>
            </a:r>
            <a:r>
              <a:rPr lang="pt-BR" sz="18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offshore</a:t>
            </a:r>
            <a:r>
              <a:rPr lang="pt-BR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para </a:t>
            </a:r>
            <a:r>
              <a:rPr lang="pt-BR" sz="18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onshore</a:t>
            </a:r>
            <a:endParaRPr lang="pt-BR" sz="18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0278E675-34BD-438B-AEB9-731FDA0EE77C}"/>
              </a:ext>
            </a:extLst>
          </p:cNvPr>
          <p:cNvSpPr/>
          <p:nvPr/>
        </p:nvSpPr>
        <p:spPr>
          <a:xfrm>
            <a:off x="1758542" y="1454891"/>
            <a:ext cx="6925177" cy="2961289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4576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3D9EB73F-47B4-48F8-A114-F898E7DA7D56}"/>
              </a:ext>
            </a:extLst>
          </p:cNvPr>
          <p:cNvSpPr/>
          <p:nvPr/>
        </p:nvSpPr>
        <p:spPr>
          <a:xfrm>
            <a:off x="270155" y="2859782"/>
            <a:ext cx="37444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PT" alt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Times New Roman" panose="02020603050405020304" pitchFamily="18" charset="0"/>
              </a:rPr>
              <a:t>Os cabos </a:t>
            </a:r>
            <a:r>
              <a:rPr lang="pt-PT" altLang="pt-BR" sz="1800" i="1" dirty="0">
                <a:solidFill>
                  <a:schemeClr val="tx1">
                    <a:lumMod val="65000"/>
                    <a:lumOff val="35000"/>
                  </a:schemeClr>
                </a:solidFill>
                <a:cs typeface="Times New Roman" panose="02020603050405020304" pitchFamily="18" charset="0"/>
              </a:rPr>
              <a:t>offshore</a:t>
            </a:r>
            <a:r>
              <a:rPr lang="pt-PT" alt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Times New Roman" panose="02020603050405020304" pitchFamily="18" charset="0"/>
              </a:rPr>
              <a:t> são conectados aos cabos </a:t>
            </a:r>
            <a:r>
              <a:rPr lang="pt-PT" altLang="pt-BR" sz="1800" i="1" dirty="0">
                <a:solidFill>
                  <a:schemeClr val="tx1">
                    <a:lumMod val="65000"/>
                    <a:lumOff val="35000"/>
                  </a:schemeClr>
                </a:solidFill>
                <a:cs typeface="Times New Roman" panose="02020603050405020304" pitchFamily="18" charset="0"/>
              </a:rPr>
              <a:t>onshore</a:t>
            </a:r>
            <a:r>
              <a:rPr lang="pt-PT" alt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Times New Roman" panose="02020603050405020304" pitchFamily="18" charset="0"/>
              </a:rPr>
              <a:t> perto da costa no que é chamado de Transição Joint Bay (TJB).</a:t>
            </a:r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606CB0A3-D41B-4F0E-BA6B-5D8343F359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3" r="13157" b="5107"/>
          <a:stretch/>
        </p:blipFill>
        <p:spPr>
          <a:xfrm>
            <a:off x="4211960" y="2602900"/>
            <a:ext cx="4217378" cy="1901443"/>
          </a:xfrm>
          <a:prstGeom prst="rect">
            <a:avLst/>
          </a:prstGeom>
        </p:spPr>
      </p:pic>
      <p:grpSp>
        <p:nvGrpSpPr>
          <p:cNvPr id="34" name="Agrupar 33">
            <a:extLst>
              <a:ext uri="{FF2B5EF4-FFF2-40B4-BE49-F238E27FC236}">
                <a16:creationId xmlns:a16="http://schemas.microsoft.com/office/drawing/2014/main" id="{4A703A89-3928-410F-8A50-E46B07D752A1}"/>
              </a:ext>
            </a:extLst>
          </p:cNvPr>
          <p:cNvGrpSpPr>
            <a:grpSpLocks noChangeAspect="1"/>
          </p:cNvGrpSpPr>
          <p:nvPr/>
        </p:nvGrpSpPr>
        <p:grpSpPr>
          <a:xfrm>
            <a:off x="4211960" y="1119967"/>
            <a:ext cx="4217378" cy="1829251"/>
            <a:chOff x="155360" y="1941547"/>
            <a:chExt cx="5749617" cy="2580213"/>
          </a:xfrm>
        </p:grpSpPr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13EBD9F4-B380-4507-A350-8F9B928A80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682" b="5548"/>
            <a:stretch/>
          </p:blipFill>
          <p:spPr>
            <a:xfrm>
              <a:off x="155360" y="1941547"/>
              <a:ext cx="5749617" cy="2580213"/>
            </a:xfrm>
            <a:prstGeom prst="rect">
              <a:avLst/>
            </a:prstGeom>
          </p:spPr>
        </p:pic>
        <p:pic>
          <p:nvPicPr>
            <p:cNvPr id="36" name="Imagem 35">
              <a:extLst>
                <a:ext uri="{FF2B5EF4-FFF2-40B4-BE49-F238E27FC236}">
                  <a16:creationId xmlns:a16="http://schemas.microsoft.com/office/drawing/2014/main" id="{C955F16C-B52E-48D9-8F30-6A0E913FA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98481" y="2590633"/>
              <a:ext cx="693528" cy="359902"/>
            </a:xfrm>
            <a:prstGeom prst="rect">
              <a:avLst/>
            </a:prstGeom>
          </p:spPr>
        </p:pic>
        <p:pic>
          <p:nvPicPr>
            <p:cNvPr id="38" name="Imagem 37">
              <a:extLst>
                <a:ext uri="{FF2B5EF4-FFF2-40B4-BE49-F238E27FC236}">
                  <a16:creationId xmlns:a16="http://schemas.microsoft.com/office/drawing/2014/main" id="{9114666B-25B3-4274-AE97-A65EF6FD7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61112" y="2541526"/>
              <a:ext cx="902811" cy="359902"/>
            </a:xfrm>
            <a:prstGeom prst="rect">
              <a:avLst/>
            </a:prstGeom>
          </p:spPr>
        </p:pic>
        <p:sp>
          <p:nvSpPr>
            <p:cNvPr id="39" name="Retângulo 38">
              <a:extLst>
                <a:ext uri="{FF2B5EF4-FFF2-40B4-BE49-F238E27FC236}">
                  <a16:creationId xmlns:a16="http://schemas.microsoft.com/office/drawing/2014/main" id="{B57E5D9F-1DEF-4A1C-AB6D-2CD218479445}"/>
                </a:ext>
              </a:extLst>
            </p:cNvPr>
            <p:cNvSpPr/>
            <p:nvPr/>
          </p:nvSpPr>
          <p:spPr>
            <a:xfrm>
              <a:off x="3052674" y="2188525"/>
              <a:ext cx="1191479" cy="3038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800" b="1" dirty="0">
                  <a:solidFill>
                    <a:schemeClr val="bg1">
                      <a:lumMod val="50000"/>
                    </a:schemeClr>
                  </a:solidFill>
                </a:rPr>
                <a:t>Faixa de praia</a:t>
              </a:r>
            </a:p>
          </p:txBody>
        </p:sp>
        <p:sp>
          <p:nvSpPr>
            <p:cNvPr id="40" name="Retângulo 39">
              <a:extLst>
                <a:ext uri="{FF2B5EF4-FFF2-40B4-BE49-F238E27FC236}">
                  <a16:creationId xmlns:a16="http://schemas.microsoft.com/office/drawing/2014/main" id="{3482D493-495A-4E14-A8CC-6B19A008EAE3}"/>
                </a:ext>
              </a:extLst>
            </p:cNvPr>
            <p:cNvSpPr/>
            <p:nvPr/>
          </p:nvSpPr>
          <p:spPr>
            <a:xfrm>
              <a:off x="4162454" y="2021176"/>
              <a:ext cx="1742523" cy="6511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PT" sz="800" b="1" dirty="0">
                  <a:solidFill>
                    <a:schemeClr val="bg1">
                      <a:lumMod val="50000"/>
                    </a:schemeClr>
                  </a:solidFill>
                </a:rPr>
                <a:t>Perfuração Direcional Horizontal (HDD)</a:t>
              </a:r>
            </a:p>
            <a:p>
              <a:pPr algn="ctr"/>
              <a:r>
                <a:rPr lang="pt-PT" sz="800" b="1" dirty="0">
                  <a:solidFill>
                    <a:schemeClr val="bg1">
                      <a:lumMod val="50000"/>
                    </a:schemeClr>
                  </a:solidFill>
                </a:rPr>
                <a:t>para Joint Bay</a:t>
              </a:r>
              <a:endParaRPr lang="pt-BR" sz="8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1" name="Seta: para a Direita 40">
            <a:extLst>
              <a:ext uri="{FF2B5EF4-FFF2-40B4-BE49-F238E27FC236}">
                <a16:creationId xmlns:a16="http://schemas.microsoft.com/office/drawing/2014/main" id="{102F9D94-B2F6-4615-8B87-09037B165D2A}"/>
              </a:ext>
            </a:extLst>
          </p:cNvPr>
          <p:cNvSpPr/>
          <p:nvPr/>
        </p:nvSpPr>
        <p:spPr>
          <a:xfrm rot="5400000">
            <a:off x="4197170" y="2752028"/>
            <a:ext cx="586453" cy="39438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4DBEDC2-4BE9-461F-8FF2-72BA45A8D5C7}"/>
              </a:ext>
            </a:extLst>
          </p:cNvPr>
          <p:cNvSpPr/>
          <p:nvPr/>
        </p:nvSpPr>
        <p:spPr>
          <a:xfrm>
            <a:off x="405390" y="1822053"/>
            <a:ext cx="33469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Região de Estudo da área de </a:t>
            </a:r>
            <a:r>
              <a:rPr lang="pt-PT" altLang="pt-BR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infraestrutura de travessia costeira (</a:t>
            </a:r>
            <a:r>
              <a:rPr lang="pt-PT" altLang="pt-BR" sz="18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Landfall</a:t>
            </a:r>
            <a:r>
              <a:rPr lang="pt-PT" altLang="pt-BR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 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04F454F9-8BF9-4EEB-9269-5482AB810262}"/>
              </a:ext>
            </a:extLst>
          </p:cNvPr>
          <p:cNvSpPr/>
          <p:nvPr/>
        </p:nvSpPr>
        <p:spPr>
          <a:xfrm>
            <a:off x="4310083" y="450434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800" dirty="0"/>
              <a:t>Fonte: Adaptado de </a:t>
            </a:r>
            <a:r>
              <a:rPr lang="pt-BR" sz="800" dirty="0" err="1"/>
              <a:t>Orsted</a:t>
            </a:r>
            <a:r>
              <a:rPr lang="pt-BR" sz="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439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AF192F7-6932-40FF-91E3-E719A4F64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1645297"/>
            <a:ext cx="2684710" cy="2034017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1DD99EA-D6BD-49B0-A4EA-7CA1C478E7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0119" y="1236412"/>
            <a:ext cx="4572000" cy="321564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014A9A71-C18B-44B2-BEEE-1E8D5535CD4B}"/>
              </a:ext>
            </a:extLst>
          </p:cNvPr>
          <p:cNvSpPr/>
          <p:nvPr/>
        </p:nvSpPr>
        <p:spPr>
          <a:xfrm>
            <a:off x="4405035" y="4459296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800" dirty="0"/>
              <a:t>Fonte: ISI-ER, 2022.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24DD57D-D7E6-483C-9866-9288053B3F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272" y="3860656"/>
            <a:ext cx="1414020" cy="59864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B9E6005F-C1D8-4469-8130-4D15243C3A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0048" y="3997120"/>
            <a:ext cx="1414020" cy="30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260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DE0CD405-C491-49D3-B029-1B7E62981B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7958"/>
          <a:stretch/>
        </p:blipFill>
        <p:spPr>
          <a:xfrm>
            <a:off x="628012" y="1421606"/>
            <a:ext cx="1008112" cy="3142037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59D22714-4504-4122-B85F-3370FEA9BBFD}"/>
              </a:ext>
            </a:extLst>
          </p:cNvPr>
          <p:cNvSpPr/>
          <p:nvPr/>
        </p:nvSpPr>
        <p:spPr>
          <a:xfrm>
            <a:off x="2548686" y="1492050"/>
            <a:ext cx="7128792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Mapa de Adequabilidade em Ambiente </a:t>
            </a:r>
            <a:r>
              <a:rPr lang="pt-BR" sz="1800" b="1" i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Offshore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 (mar); 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7A8A8694-B681-42DB-A522-028BCD5131A6}"/>
              </a:ext>
            </a:extLst>
          </p:cNvPr>
          <p:cNvSpPr/>
          <p:nvPr/>
        </p:nvSpPr>
        <p:spPr>
          <a:xfrm>
            <a:off x="2548686" y="1847504"/>
            <a:ext cx="6120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Corredores (rotas) de passagem da linha de transmissão em ambiente </a:t>
            </a:r>
            <a:r>
              <a:rPr lang="pt-BR" sz="1800" i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Offshore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 até as zonas de conexão;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844A1B8A-2D16-49B4-A64B-855AC0712931}"/>
              </a:ext>
            </a:extLst>
          </p:cNvPr>
          <p:cNvSpPr/>
          <p:nvPr/>
        </p:nvSpPr>
        <p:spPr>
          <a:xfrm>
            <a:off x="2512238" y="2669461"/>
            <a:ext cx="64316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Sugestão de Zonas de Conexão </a:t>
            </a:r>
            <a:r>
              <a:rPr lang="pt-BR" sz="1800" b="1" i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Offshore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/</a:t>
            </a:r>
            <a:r>
              <a:rPr lang="pt-BR" sz="1800" b="1" i="1" dirty="0" err="1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Onshore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 (</a:t>
            </a:r>
            <a:r>
              <a:rPr lang="pt-BR" sz="1800" b="1" i="1" dirty="0" err="1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Landfall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);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F24ECA0E-FA0D-4920-B9CF-7E5CD346937E}"/>
              </a:ext>
            </a:extLst>
          </p:cNvPr>
          <p:cNvSpPr/>
          <p:nvPr/>
        </p:nvSpPr>
        <p:spPr>
          <a:xfrm>
            <a:off x="2532809" y="3408699"/>
            <a:ext cx="7128792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Mapa de Adequabilidade em Ambiente </a:t>
            </a:r>
            <a:r>
              <a:rPr lang="pt-BR" sz="1800" b="1" i="1" dirty="0" err="1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Onshore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 (terra); 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FBDB5077-C458-48ED-9747-01DEC0190DA3}"/>
              </a:ext>
            </a:extLst>
          </p:cNvPr>
          <p:cNvSpPr/>
          <p:nvPr/>
        </p:nvSpPr>
        <p:spPr>
          <a:xfrm>
            <a:off x="2532809" y="3762250"/>
            <a:ext cx="6359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Corredores (rotas) de passagem da linha de transmissão em ambiente </a:t>
            </a:r>
            <a:r>
              <a:rPr lang="pt-BR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onshore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subestações existentes, planejadas e sugeridas.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0D19022A-7B37-4905-8033-97FF3E38CB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59" t="5924" b="3868"/>
          <a:stretch/>
        </p:blipFill>
        <p:spPr>
          <a:xfrm>
            <a:off x="1636124" y="1575443"/>
            <a:ext cx="932559" cy="283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063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6857364-BF10-4FE7-8CD3-9D1692716B0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64" y="1563638"/>
            <a:ext cx="4113472" cy="308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766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BFF67B3-12C7-413B-B8FE-B84B363353F9}"/>
              </a:ext>
            </a:extLst>
          </p:cNvPr>
          <p:cNvSpPr/>
          <p:nvPr/>
        </p:nvSpPr>
        <p:spPr>
          <a:xfrm>
            <a:off x="287524" y="1493745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Definição das Variáveis:</a:t>
            </a:r>
          </a:p>
          <a:p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AB2816B-6EEC-42B1-9023-A8C6669C6F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6" y="1419622"/>
            <a:ext cx="2304258" cy="16249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8899141-D27E-4463-8232-040715DB4C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786" y="1883076"/>
            <a:ext cx="2545998" cy="179068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121EEB1-3C96-45F9-BCE1-8368BA89E9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650" y="2906732"/>
            <a:ext cx="2030390" cy="13037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24E0D94-922D-4C5B-B922-BC1691F0F95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9249"/>
          <a:stretch/>
        </p:blipFill>
        <p:spPr>
          <a:xfrm>
            <a:off x="600085" y="1851939"/>
            <a:ext cx="2477992" cy="2403521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0D13969C-F7FB-4CAE-AAFB-1A81B27F8252}"/>
              </a:ext>
            </a:extLst>
          </p:cNvPr>
          <p:cNvSpPr/>
          <p:nvPr/>
        </p:nvSpPr>
        <p:spPr>
          <a:xfrm>
            <a:off x="2367304" y="3910094"/>
            <a:ext cx="2477993" cy="778189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pt-BR" sz="8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VARIÁVEIS DE EXCLUSÃO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APA Recifes de Corais (ICMBio,2021; MMA, 2022)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Áreas de Fundeio (Carta Náutica 720)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Terminal Salineiro de Areia Branca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Canal de acesso TERSAB (Areia Branca)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8FC9D263-516A-425B-B24B-A8CF8D9D08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616" y="2191938"/>
            <a:ext cx="2376264" cy="46679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63D8ACE-6D22-400B-B924-22F5ECBCE8AF}"/>
              </a:ext>
            </a:extLst>
          </p:cNvPr>
          <p:cNvSpPr/>
          <p:nvPr/>
        </p:nvSpPr>
        <p:spPr>
          <a:xfrm>
            <a:off x="1106736" y="2302760"/>
            <a:ext cx="2981615" cy="1501877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Velocidade do vento (ATLAS RN, 2022)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Batimetria (GEBCO, 2023)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Distância de infraestruturas de apoio (portos e plataformas de petróleo)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Rotas de Navegação e Cabotagem (ANTAQ, 2021)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Distância de UC de Uso Sustentável (ICMBio,2021; MMA, 2022)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Distância de APCBIO (MMA, 2018)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Distância de aves migratórias (CEMAVA, 2021; </a:t>
            </a:r>
            <a:r>
              <a:rPr lang="pt-BR" sz="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eBIRD</a:t>
            </a: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2021; </a:t>
            </a:r>
            <a:r>
              <a:rPr lang="pt-BR" sz="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SiBBr</a:t>
            </a: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2021)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Distância de municípios turísticos (</a:t>
            </a:r>
            <a:r>
              <a:rPr lang="pt-BR" sz="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Mtur</a:t>
            </a: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2022)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31D3707-EA4D-4109-8048-53ECF9FDB329}"/>
              </a:ext>
            </a:extLst>
          </p:cNvPr>
          <p:cNvSpPr txBox="1"/>
          <p:nvPr/>
        </p:nvSpPr>
        <p:spPr>
          <a:xfrm rot="16200000">
            <a:off x="-1337981" y="2723565"/>
            <a:ext cx="4196771" cy="63127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Ambiente </a:t>
            </a:r>
            <a:r>
              <a:rPr lang="pt-BR" sz="1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Offshore</a:t>
            </a:r>
          </a:p>
        </p:txBody>
      </p:sp>
    </p:spTree>
    <p:extLst>
      <p:ext uri="{BB962C8B-B14F-4D97-AF65-F5344CB8AC3E}">
        <p14:creationId xmlns:p14="http://schemas.microsoft.com/office/powerpoint/2010/main" val="4199832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BFF67B3-12C7-413B-B8FE-B84B363353F9}"/>
              </a:ext>
            </a:extLst>
          </p:cNvPr>
          <p:cNvSpPr/>
          <p:nvPr/>
        </p:nvSpPr>
        <p:spPr>
          <a:xfrm>
            <a:off x="287524" y="1493745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Definição das Variáveis:</a:t>
            </a:r>
          </a:p>
          <a:p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8FC9D263-516A-425B-B24B-A8CF8D9D0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2191938"/>
            <a:ext cx="2376264" cy="46679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1364A863-0AB8-4962-AADD-5E037ADDDF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99" t="2396"/>
          <a:stretch/>
        </p:blipFill>
        <p:spPr>
          <a:xfrm>
            <a:off x="6413836" y="1316000"/>
            <a:ext cx="2406636" cy="134272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F923EF6F-9BD8-4969-9433-8EC9CB93EB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20" r="1185"/>
          <a:stretch/>
        </p:blipFill>
        <p:spPr>
          <a:xfrm>
            <a:off x="6624945" y="2742316"/>
            <a:ext cx="2195527" cy="170350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8CB01A41-2201-4B08-B068-EDEB4824354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538"/>
          <a:stretch/>
        </p:blipFill>
        <p:spPr>
          <a:xfrm>
            <a:off x="3882114" y="1446163"/>
            <a:ext cx="2388933" cy="184362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23695122-A0A0-4780-8EFA-5A72A0074AF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1936" y="1824801"/>
            <a:ext cx="2704067" cy="2518998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3A27B5C6-8DA2-4E5A-A0FE-D9E56CB7B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612" y="2411715"/>
            <a:ext cx="2376264" cy="46679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63D8ACE-6D22-400B-B924-22F5ECBCE8AF}"/>
              </a:ext>
            </a:extLst>
          </p:cNvPr>
          <p:cNvSpPr/>
          <p:nvPr/>
        </p:nvSpPr>
        <p:spPr>
          <a:xfrm>
            <a:off x="1113217" y="2508186"/>
            <a:ext cx="2438394" cy="134991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Áreas Urbanas (IBGE, 2020)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APA Dunas do Rosado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RDS Ponta do Tubarão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Região frontal da APA Recife dos Corais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Área do Porto Indústria Verde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Sítios Arqueológicos (IPHAN, 2022)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Rios, reservatórios e áreas alagadiças (ANA, 2017)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Campo de dunas (grandes extensões) 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22727626-16C6-4749-80CC-87FA73A532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89312" y="3498073"/>
            <a:ext cx="3226745" cy="1095502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F9EC2FE6-A3DE-4BFF-B2F3-47D88347174F}"/>
              </a:ext>
            </a:extLst>
          </p:cNvPr>
          <p:cNvSpPr txBox="1"/>
          <p:nvPr/>
        </p:nvSpPr>
        <p:spPr>
          <a:xfrm rot="21336173">
            <a:off x="4909308" y="3779329"/>
            <a:ext cx="1327087" cy="126414"/>
          </a:xfrm>
          <a:prstGeom prst="roundRect">
            <a:avLst/>
          </a:prstGeom>
          <a:noFill/>
        </p:spPr>
        <p:txBody>
          <a:bodyPr wrap="none" rtlCol="0">
            <a:prstTxWarp prst="textArchDown">
              <a:avLst/>
            </a:prstTxWarp>
            <a:spAutoFit/>
          </a:bodyPr>
          <a:lstStyle/>
          <a:p>
            <a:r>
              <a:rPr lang="pt-BR" sz="800" dirty="0">
                <a:solidFill>
                  <a:schemeClr val="accent1">
                    <a:lumMod val="75000"/>
                  </a:schemeClr>
                </a:solidFill>
              </a:rPr>
              <a:t>Oceano Atlântico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A6B67EA0-1243-4F65-BE4A-AE7DF14AE24E}"/>
              </a:ext>
            </a:extLst>
          </p:cNvPr>
          <p:cNvSpPr txBox="1"/>
          <p:nvPr/>
        </p:nvSpPr>
        <p:spPr>
          <a:xfrm>
            <a:off x="5148064" y="4343799"/>
            <a:ext cx="596460" cy="238363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b="1" dirty="0"/>
              <a:t>RN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4BB571C1-184F-4891-911C-4B6C6D168522}"/>
              </a:ext>
            </a:extLst>
          </p:cNvPr>
          <p:cNvSpPr txBox="1"/>
          <p:nvPr/>
        </p:nvSpPr>
        <p:spPr>
          <a:xfrm rot="16200000">
            <a:off x="-1418682" y="2890621"/>
            <a:ext cx="4196771" cy="63127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Zona de Transição</a:t>
            </a:r>
            <a:endParaRPr lang="pt-BR" sz="1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3C2E6943-FBA1-4974-B499-89CB8D3B574C}"/>
              </a:ext>
            </a:extLst>
          </p:cNvPr>
          <p:cNvSpPr txBox="1"/>
          <p:nvPr/>
        </p:nvSpPr>
        <p:spPr>
          <a:xfrm rot="16200000">
            <a:off x="-1138066" y="2924244"/>
            <a:ext cx="4196771" cy="63127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Faixa de 1  km</a:t>
            </a:r>
            <a:endParaRPr lang="pt-BR" sz="1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ADEDE643-8322-4FDD-B1C1-F412B97D669A}"/>
              </a:ext>
            </a:extLst>
          </p:cNvPr>
          <p:cNvSpPr txBox="1"/>
          <p:nvPr/>
        </p:nvSpPr>
        <p:spPr>
          <a:xfrm>
            <a:off x="583307" y="2146928"/>
            <a:ext cx="1915731" cy="24622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000" b="1" i="1" dirty="0">
                <a:solidFill>
                  <a:schemeClr val="bg1"/>
                </a:solidFill>
              </a:rPr>
              <a:t>Offshore / </a:t>
            </a:r>
            <a:r>
              <a:rPr lang="pt-BR" sz="1000" b="1" i="1" dirty="0" err="1">
                <a:solidFill>
                  <a:schemeClr val="bg1"/>
                </a:solidFill>
              </a:rPr>
              <a:t>Onshore</a:t>
            </a:r>
            <a:r>
              <a:rPr lang="pt-BR" sz="1000" b="1" i="1" dirty="0">
                <a:solidFill>
                  <a:schemeClr val="bg1"/>
                </a:solidFill>
              </a:rPr>
              <a:t> (</a:t>
            </a:r>
            <a:r>
              <a:rPr lang="pt-BR" sz="900" b="1" i="1" dirty="0" err="1">
                <a:solidFill>
                  <a:schemeClr val="bg1"/>
                </a:solidFill>
              </a:rPr>
              <a:t>Landfall</a:t>
            </a:r>
            <a:r>
              <a:rPr lang="pt-BR" sz="1000" b="1" i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77936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894CB585-3D3A-494A-A4F3-BBF1ECB82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1414315"/>
            <a:ext cx="1613897" cy="46679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E5178B5C-6492-483F-B038-BBA9F0A3BB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198163"/>
            <a:ext cx="4748487" cy="335658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670ED7D-7C5A-434A-99B8-0B88614E52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7864" y="3740722"/>
            <a:ext cx="1699328" cy="750866"/>
          </a:xfrm>
          <a:prstGeom prst="rect">
            <a:avLst/>
          </a:prstGeom>
        </p:spPr>
      </p:pic>
      <p:sp>
        <p:nvSpPr>
          <p:cNvPr id="36" name="Retângulo 35">
            <a:extLst>
              <a:ext uri="{FF2B5EF4-FFF2-40B4-BE49-F238E27FC236}">
                <a16:creationId xmlns:a16="http://schemas.microsoft.com/office/drawing/2014/main" id="{F8FCB48A-E1BD-4A03-A49E-74F636A9C8ED}"/>
              </a:ext>
            </a:extLst>
          </p:cNvPr>
          <p:cNvSpPr/>
          <p:nvPr/>
        </p:nvSpPr>
        <p:spPr>
          <a:xfrm>
            <a:off x="200131" y="2058595"/>
            <a:ext cx="295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ZONAS DE CONEXÃO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F76D65D-0279-45C7-8CC9-30192C9E366D}"/>
              </a:ext>
            </a:extLst>
          </p:cNvPr>
          <p:cNvSpPr/>
          <p:nvPr/>
        </p:nvSpPr>
        <p:spPr>
          <a:xfrm>
            <a:off x="-609705" y="285128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OFFSHORE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/</a:t>
            </a:r>
            <a:r>
              <a:rPr lang="pt-BR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ONSHORE </a:t>
            </a:r>
          </a:p>
          <a:p>
            <a:pPr algn="ctr"/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(</a:t>
            </a:r>
            <a:r>
              <a:rPr lang="pt-BR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LANDFALL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58582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:a16="http://schemas.microsoft.com/office/drawing/2014/main" id="{9A35786B-4576-421D-B192-8B471655F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1018635"/>
            <a:ext cx="2713190" cy="152309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CD15D264-B51C-4C3B-BB89-7918F6A99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0629" y="1909596"/>
            <a:ext cx="2916476" cy="163602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E76E0870-79DB-4242-B413-A69ECA9028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7640" y="2913487"/>
            <a:ext cx="2891687" cy="1623036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00B49BAF-416A-411F-9CAE-90EFD6F538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44" y="1641333"/>
            <a:ext cx="4950397" cy="276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728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BFF67B3-12C7-413B-B8FE-B84B363353F9}"/>
              </a:ext>
            </a:extLst>
          </p:cNvPr>
          <p:cNvSpPr/>
          <p:nvPr/>
        </p:nvSpPr>
        <p:spPr>
          <a:xfrm>
            <a:off x="287524" y="1493745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Definição das Variáveis:</a:t>
            </a:r>
          </a:p>
          <a:p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8FC9D263-516A-425B-B24B-A8CF8D9D0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2191938"/>
            <a:ext cx="2376264" cy="46679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EFB034A-AD36-4A14-9C97-613F994C29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9792" y="1985413"/>
            <a:ext cx="1128804" cy="22847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E2A20BEC-5974-48E6-9F03-57582B8C5F7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1499" b="89129"/>
          <a:stretch/>
        </p:blipFill>
        <p:spPr>
          <a:xfrm>
            <a:off x="611560" y="1851706"/>
            <a:ext cx="2893001" cy="46679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317CF81F-78A1-4BE2-99A6-E2549634E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932" y="2283718"/>
            <a:ext cx="2232248" cy="243351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63D8ACE-6D22-400B-B924-22F5ECBCE8AF}"/>
              </a:ext>
            </a:extLst>
          </p:cNvPr>
          <p:cNvSpPr/>
          <p:nvPr/>
        </p:nvSpPr>
        <p:spPr>
          <a:xfrm>
            <a:off x="365815" y="2409118"/>
            <a:ext cx="2808312" cy="1569911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Subestações existentes e planejadas (EPE, 2023)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Linhas de transmissão existentes e planejadas (EPE, 2023)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Rodovias Federais e Estaduais (</a:t>
            </a:r>
            <a:r>
              <a:rPr lang="pt-BR" sz="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MInfra</a:t>
            </a: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2021; DNIT, 2018)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Distância de UC de Uso Sustentável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Distância de </a:t>
            </a:r>
            <a:r>
              <a:rPr lang="pt-BR" sz="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APCBio</a:t>
            </a:r>
            <a:endParaRPr lang="pt-BR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Distância de  aves migratórias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Zonas de transição </a:t>
            </a:r>
            <a:r>
              <a:rPr lang="pt-BR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offshore</a:t>
            </a: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/ </a:t>
            </a:r>
            <a:r>
              <a:rPr lang="pt-BR" sz="8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onshore</a:t>
            </a:r>
            <a:endParaRPr lang="pt-BR" sz="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5F2D7F82-1C5F-464D-8968-180CAACED24A}"/>
              </a:ext>
            </a:extLst>
          </p:cNvPr>
          <p:cNvSpPr/>
          <p:nvPr/>
        </p:nvSpPr>
        <p:spPr>
          <a:xfrm>
            <a:off x="426104" y="3707412"/>
            <a:ext cx="1937933" cy="175387"/>
          </a:xfrm>
          <a:prstGeom prst="rect">
            <a:avLst/>
          </a:prstGeom>
          <a:noFill/>
          <a:ln w="127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51659528-348B-41DB-83D1-F76D47F4A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793084" y="3017136"/>
            <a:ext cx="1695311" cy="22847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CCBE1184-49D7-458A-8328-2A35CCFC7B5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7832" r="45018" b="40051"/>
          <a:stretch/>
        </p:blipFill>
        <p:spPr>
          <a:xfrm>
            <a:off x="3707904" y="1852461"/>
            <a:ext cx="2718979" cy="520288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0D13969C-F7FB-4CAE-AAFB-1A81B27F8252}"/>
              </a:ext>
            </a:extLst>
          </p:cNvPr>
          <p:cNvSpPr/>
          <p:nvPr/>
        </p:nvSpPr>
        <p:spPr>
          <a:xfrm>
            <a:off x="5998096" y="1877328"/>
            <a:ext cx="1742256" cy="1571763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pt-BR" sz="8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VARIÁVEIS DE EXCLUSÃO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Áreas Urbanas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UC de Proteção Integral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APA Dunas do Rosado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RDS Ponta do Tubarão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Área do Porto Indústria Verde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Sítios Arqueológicos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Quilombolas (INCRA, 2022)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Cavernas (CANIE, 2018)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Recursos Hídricos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894CB585-3D3A-494A-A4F3-BBF1ECB82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1414315"/>
            <a:ext cx="1613897" cy="46679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0C0EF097-4C5D-42F6-88EE-46F0DFA969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9970" y="3870150"/>
            <a:ext cx="1695311" cy="228475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A9054958-EEBD-4134-A3BF-AA5F0F00823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716" t="47832" b="40051"/>
          <a:stretch/>
        </p:blipFill>
        <p:spPr>
          <a:xfrm>
            <a:off x="3561697" y="3795106"/>
            <a:ext cx="2189961" cy="520288"/>
          </a:xfrm>
          <a:prstGeom prst="rect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D981815A-22EA-4551-85EC-F2BFDCD92753}"/>
              </a:ext>
            </a:extLst>
          </p:cNvPr>
          <p:cNvSpPr/>
          <p:nvPr/>
        </p:nvSpPr>
        <p:spPr>
          <a:xfrm>
            <a:off x="6015281" y="3808111"/>
            <a:ext cx="1725071" cy="778189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pt-BR" sz="8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VARIÁVEIS DE EXCLUSÃO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UC de Proteção Integral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Sítios Arqueológicos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Cavernas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Quilombolas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30C854F6-CBBF-4446-A068-2DB753DB6647}"/>
              </a:ext>
            </a:extLst>
          </p:cNvPr>
          <p:cNvSpPr txBox="1"/>
          <p:nvPr/>
        </p:nvSpPr>
        <p:spPr>
          <a:xfrm rot="16200000">
            <a:off x="2348967" y="2815733"/>
            <a:ext cx="4196771" cy="63127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Ambiente</a:t>
            </a:r>
            <a:r>
              <a:rPr lang="pt-BR" sz="1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pt-BR" sz="12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Onshore</a:t>
            </a:r>
            <a:endParaRPr lang="pt-BR" sz="1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491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BFF67B3-12C7-413B-B8FE-B84B363353F9}"/>
              </a:ext>
            </a:extLst>
          </p:cNvPr>
          <p:cNvSpPr/>
          <p:nvPr/>
        </p:nvSpPr>
        <p:spPr>
          <a:xfrm>
            <a:off x="395536" y="1557939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Matriz de Julgamento Paritário:</a:t>
            </a:r>
          </a:p>
          <a:p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894CB585-3D3A-494A-A4F3-BBF1ECB82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1414315"/>
            <a:ext cx="1613897" cy="466790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8E8799EA-C45B-41CE-A2E2-EE54E79753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872822" y="1900936"/>
            <a:ext cx="7593476" cy="1341630"/>
          </a:xfrm>
          <a:prstGeom prst="rect">
            <a:avLst/>
          </a:prstGeom>
          <a:ln w="6350"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ED3990BF-CED9-4F3D-839F-38C1455B631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3"/>
          <a:stretch/>
        </p:blipFill>
        <p:spPr>
          <a:xfrm>
            <a:off x="872822" y="3242565"/>
            <a:ext cx="7593476" cy="1209584"/>
          </a:xfrm>
          <a:prstGeom prst="rect">
            <a:avLst/>
          </a:prstGeom>
        </p:spPr>
      </p:pic>
      <p:sp>
        <p:nvSpPr>
          <p:cNvPr id="28" name="Retângulo 27">
            <a:extLst>
              <a:ext uri="{FF2B5EF4-FFF2-40B4-BE49-F238E27FC236}">
                <a16:creationId xmlns:a16="http://schemas.microsoft.com/office/drawing/2014/main" id="{02D69356-2DD6-4A41-B2FF-40917187C49E}"/>
              </a:ext>
            </a:extLst>
          </p:cNvPr>
          <p:cNvSpPr/>
          <p:nvPr/>
        </p:nvSpPr>
        <p:spPr>
          <a:xfrm rot="16200000">
            <a:off x="189997" y="2416296"/>
            <a:ext cx="119135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" panose="02040604050505020304" pitchFamily="18" charset="0"/>
              </a:rPr>
              <a:t>Ambiente </a:t>
            </a:r>
            <a:r>
              <a:rPr lang="pt-BR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" panose="02040604050505020304" pitchFamily="18" charset="0"/>
              </a:rPr>
              <a:t>Offshore</a:t>
            </a:r>
            <a:endParaRPr lang="pt-BR" sz="900" dirty="0">
              <a:latin typeface="Century" panose="02040604050505020304" pitchFamily="18" charset="0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9476B732-A470-401A-BD96-570713936EFB}"/>
              </a:ext>
            </a:extLst>
          </p:cNvPr>
          <p:cNvSpPr/>
          <p:nvPr/>
        </p:nvSpPr>
        <p:spPr>
          <a:xfrm rot="16200000">
            <a:off x="193203" y="3705254"/>
            <a:ext cx="118494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" panose="02040604050505020304" pitchFamily="18" charset="0"/>
              </a:rPr>
              <a:t>Ambiente </a:t>
            </a:r>
            <a:r>
              <a:rPr lang="pt-BR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" panose="02040604050505020304" pitchFamily="18" charset="0"/>
              </a:rPr>
              <a:t>Onshore</a:t>
            </a:r>
            <a:endParaRPr lang="pt-BR" sz="900" dirty="0">
              <a:latin typeface="Century" panose="02040604050505020304" pitchFamily="18" charset="0"/>
            </a:endParaRP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DF8A46D0-492A-4FB1-934F-E3FC89A3CC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1363" y="1132796"/>
            <a:ext cx="4234935" cy="68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886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23F256E-272A-4530-B5F9-76E30497E922}"/>
              </a:ext>
            </a:extLst>
          </p:cNvPr>
          <p:cNvSpPr/>
          <p:nvPr/>
        </p:nvSpPr>
        <p:spPr>
          <a:xfrm>
            <a:off x="-108520" y="1696599"/>
            <a:ext cx="41764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ADEQUABILIDADE </a:t>
            </a:r>
          </a:p>
          <a:p>
            <a:pPr algn="ctr"/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+ </a:t>
            </a:r>
          </a:p>
          <a:p>
            <a:pPr algn="ctr"/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TRAÇADOS </a:t>
            </a:r>
          </a:p>
          <a:p>
            <a:pPr algn="ctr"/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+ </a:t>
            </a:r>
          </a:p>
          <a:p>
            <a:pPr algn="ctr"/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ZONAS DE CONEXÃO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F5B9F1D-AB4D-4FAE-9459-0C5AB69D25C0}"/>
              </a:ext>
            </a:extLst>
          </p:cNvPr>
          <p:cNvSpPr/>
          <p:nvPr/>
        </p:nvSpPr>
        <p:spPr>
          <a:xfrm>
            <a:off x="-306288" y="3516729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SUBESTAÇÕES </a:t>
            </a:r>
          </a:p>
          <a:p>
            <a:pPr algn="ctr"/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EXISTENTES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FEB9D47-7EDA-4C8F-9264-F9EC1A91FF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059582"/>
            <a:ext cx="4961874" cy="350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001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D35A9C40-6E58-4031-9B6B-990281844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059582"/>
            <a:ext cx="4961874" cy="3508324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23F256E-272A-4530-B5F9-76E30497E922}"/>
              </a:ext>
            </a:extLst>
          </p:cNvPr>
          <p:cNvSpPr/>
          <p:nvPr/>
        </p:nvSpPr>
        <p:spPr>
          <a:xfrm>
            <a:off x="-108520" y="1696599"/>
            <a:ext cx="41764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ADEQUABILIDADE </a:t>
            </a:r>
          </a:p>
          <a:p>
            <a:pPr algn="ctr"/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+ </a:t>
            </a:r>
          </a:p>
          <a:p>
            <a:pPr algn="ctr"/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TRAÇADOS </a:t>
            </a:r>
          </a:p>
          <a:p>
            <a:pPr algn="ctr"/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+ </a:t>
            </a:r>
          </a:p>
          <a:p>
            <a:pPr algn="ctr"/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ZONAS DE CONEXÃO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F5B9F1D-AB4D-4FAE-9459-0C5AB69D25C0}"/>
              </a:ext>
            </a:extLst>
          </p:cNvPr>
          <p:cNvSpPr/>
          <p:nvPr/>
        </p:nvSpPr>
        <p:spPr>
          <a:xfrm>
            <a:off x="-306288" y="352441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SUBESTAÇÕES </a:t>
            </a:r>
          </a:p>
          <a:p>
            <a:pPr algn="ctr"/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PLANEJADAS</a:t>
            </a:r>
          </a:p>
        </p:txBody>
      </p:sp>
    </p:spTree>
    <p:extLst>
      <p:ext uri="{BB962C8B-B14F-4D97-AF65-F5344CB8AC3E}">
        <p14:creationId xmlns:p14="http://schemas.microsoft.com/office/powerpoint/2010/main" val="539810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389B88C1-CF51-4738-95F8-0D831B26C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059582"/>
            <a:ext cx="4961874" cy="3508324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23F256E-272A-4530-B5F9-76E30497E922}"/>
              </a:ext>
            </a:extLst>
          </p:cNvPr>
          <p:cNvSpPr/>
          <p:nvPr/>
        </p:nvSpPr>
        <p:spPr>
          <a:xfrm>
            <a:off x="-108520" y="1696599"/>
            <a:ext cx="41764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ADEQUABILIDADE </a:t>
            </a:r>
          </a:p>
          <a:p>
            <a:pPr algn="ctr"/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+ </a:t>
            </a:r>
          </a:p>
          <a:p>
            <a:pPr algn="ctr"/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TRAÇADOS </a:t>
            </a:r>
          </a:p>
          <a:p>
            <a:pPr algn="ctr"/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+ </a:t>
            </a:r>
          </a:p>
          <a:p>
            <a:pPr algn="ctr"/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ZONAS DE CONEXÃO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F5B9F1D-AB4D-4FAE-9459-0C5AB69D25C0}"/>
              </a:ext>
            </a:extLst>
          </p:cNvPr>
          <p:cNvSpPr/>
          <p:nvPr/>
        </p:nvSpPr>
        <p:spPr>
          <a:xfrm>
            <a:off x="-306288" y="352441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SUBESTAÇÕES </a:t>
            </a:r>
          </a:p>
          <a:p>
            <a:pPr algn="ctr"/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SUGERIDAS</a:t>
            </a:r>
          </a:p>
        </p:txBody>
      </p:sp>
    </p:spTree>
    <p:extLst>
      <p:ext uri="{BB962C8B-B14F-4D97-AF65-F5344CB8AC3E}">
        <p14:creationId xmlns:p14="http://schemas.microsoft.com/office/powerpoint/2010/main" val="1849479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Considerações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BFF67B3-12C7-413B-B8FE-B84B363353F9}"/>
              </a:ext>
            </a:extLst>
          </p:cNvPr>
          <p:cNvSpPr/>
          <p:nvPr/>
        </p:nvSpPr>
        <p:spPr>
          <a:xfrm>
            <a:off x="395297" y="1563638"/>
            <a:ext cx="8353405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A metodologia utilizada poderá ser replicada a nível nacional, dada a importância da regulamentação da definição dessas entradas;</a:t>
            </a:r>
          </a:p>
          <a:p>
            <a:pPr marL="285750" indent="-285750" algn="just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Ressalta-se a importância do estudo como subsídio aos instrumentos de planejamento ambiental (Zoneamento Ecológico Econômico - ZEE e Planejamento Espacial Marinho - PEM); </a:t>
            </a:r>
          </a:p>
          <a:p>
            <a:pPr marL="285750" indent="-285750" algn="just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Trata-se de um estudo realizado em 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escala a nível estadual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, portanto, deve-se levar em consideração aspectos intrínsecos a escala do projeto, a tecnologia utilizada e ao uso e cobertura do solo; </a:t>
            </a:r>
          </a:p>
        </p:txBody>
      </p:sp>
    </p:spTree>
    <p:extLst>
      <p:ext uri="{BB962C8B-B14F-4D97-AF65-F5344CB8AC3E}">
        <p14:creationId xmlns:p14="http://schemas.microsoft.com/office/powerpoint/2010/main" val="1297845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BFF67B3-12C7-413B-B8FE-B84B363353F9}"/>
              </a:ext>
            </a:extLst>
          </p:cNvPr>
          <p:cNvSpPr/>
          <p:nvPr/>
        </p:nvSpPr>
        <p:spPr>
          <a:xfrm>
            <a:off x="485486" y="1563638"/>
            <a:ext cx="8173028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900" dirty="0"/>
              <a:t>EMPRESA DE PESQUISA ENERGÉTICA. Plano Decenal de Expansão de Energia 2024. Disponível em: https://www.epe.gov.br/</a:t>
            </a:r>
            <a:r>
              <a:rPr lang="pt-BR" sz="900" dirty="0" err="1"/>
              <a:t>pt</a:t>
            </a:r>
            <a:r>
              <a:rPr lang="pt-BR" sz="900" dirty="0"/>
              <a:t>/</a:t>
            </a:r>
            <a:r>
              <a:rPr lang="pt-BR" sz="900" dirty="0" err="1"/>
              <a:t>publicacoes</a:t>
            </a:r>
            <a:r>
              <a:rPr lang="pt-BR" sz="900" dirty="0"/>
              <a:t>-dados-abertos/</a:t>
            </a:r>
            <a:r>
              <a:rPr lang="pt-BR" sz="900" dirty="0" err="1"/>
              <a:t>publicacoes</a:t>
            </a:r>
            <a:r>
              <a:rPr lang="pt-BR" sz="900" dirty="0"/>
              <a:t>/plano-decenal-de-</a:t>
            </a:r>
            <a:r>
              <a:rPr lang="pt-BR" sz="900" dirty="0" err="1"/>
              <a:t>expansao</a:t>
            </a:r>
            <a:r>
              <a:rPr lang="pt-BR" sz="900" dirty="0"/>
              <a:t>-de-energia-</a:t>
            </a:r>
            <a:r>
              <a:rPr lang="pt-BR" sz="900" dirty="0" err="1"/>
              <a:t>pde</a:t>
            </a:r>
            <a:r>
              <a:rPr lang="pt-BR" sz="900" dirty="0"/>
              <a:t>. Acesso em: jul. de 2024.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pt-BR" sz="9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900" dirty="0"/>
              <a:t>FREIMAN, F.P.; Santos, D.R. Planejamento do Traçado de Diretrizes de Linha de Transmissão de Energia Elétrica Baseado em Otimização Multicritério e SIG. Revista Brasileira de Cartografia, vol. 71, n. 3, 2019. pp. 878 – 905. Programa de Pós-Graduação em Ciências Geodésicas - Universidade Federal do Paraná, Curitiba, 2019.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pt-BR" sz="9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900" dirty="0"/>
              <a:t>INSTITUTO BRASILEIRO DO MEIO AMBIENTE E DOS RECURSOS NATURAIS RENOVÁVEIS. Mapas de projetos em licenciamento - Complexos Eólicos Offshore. Acesso em: </a:t>
            </a:r>
            <a:r>
              <a:rPr lang="pt-BR" sz="900" dirty="0" err="1"/>
              <a:t>jun</a:t>
            </a:r>
            <a:r>
              <a:rPr lang="pt-BR" sz="900" dirty="0"/>
              <a:t> 2024. Disponível em: http://www.ibama.gov.br/</a:t>
            </a:r>
            <a:r>
              <a:rPr lang="pt-BR" sz="900" dirty="0" err="1"/>
              <a:t>laf</a:t>
            </a:r>
            <a:r>
              <a:rPr lang="pt-BR" sz="900" dirty="0"/>
              <a:t>/consultas/mapas-de-projetos-em-licenciamento-complexos-</a:t>
            </a:r>
            <a:r>
              <a:rPr lang="pt-BR" sz="900" dirty="0" err="1"/>
              <a:t>eolicos</a:t>
            </a:r>
            <a:r>
              <a:rPr lang="pt-BR" sz="900" dirty="0"/>
              <a:t>-offshore.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pt-BR" sz="9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900" dirty="0"/>
              <a:t>INSTITUTO SENAI DE INOVAÇÃO EM ENERGIAS RENOVÁVEIS. Atlas eólico e solar do Rio Grande do Norte. </a:t>
            </a:r>
            <a:r>
              <a:rPr lang="en-US" sz="900" dirty="0"/>
              <a:t>1ª ed. Natal: ISI-ER, 2022,210p.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9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900" dirty="0"/>
              <a:t>OPERADO NACIONAL DO SISTEMA ELÉTRICO. Sumário Executivo - Plano da operação elétrica de médio prazo do SIN. </a:t>
            </a:r>
            <a:r>
              <a:rPr lang="en-US" sz="900" dirty="0" err="1"/>
              <a:t>Ciclo</a:t>
            </a:r>
            <a:r>
              <a:rPr lang="en-US" sz="900" dirty="0"/>
              <a:t> 2023 – 2028. </a:t>
            </a:r>
            <a:r>
              <a:rPr lang="en-US" sz="900" dirty="0" err="1"/>
              <a:t>Revista</a:t>
            </a:r>
            <a:r>
              <a:rPr lang="en-US" sz="900" dirty="0"/>
              <a:t> </a:t>
            </a:r>
            <a:r>
              <a:rPr lang="en-US" sz="900" dirty="0" err="1"/>
              <a:t>Parpel</a:t>
            </a:r>
            <a:r>
              <a:rPr lang="en-US" sz="900" dirty="0"/>
              <a:t>, n. 1, p. 1 – 65, 2024.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9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900" dirty="0"/>
              <a:t>ORSTED. </a:t>
            </a:r>
            <a:r>
              <a:rPr lang="pt-BR" sz="900" dirty="0" err="1"/>
              <a:t>Renewable</a:t>
            </a:r>
            <a:r>
              <a:rPr lang="pt-BR" sz="900" dirty="0"/>
              <a:t> </a:t>
            </a:r>
            <a:r>
              <a:rPr lang="pt-BR" sz="900" dirty="0" err="1"/>
              <a:t>energy</a:t>
            </a:r>
            <a:r>
              <a:rPr lang="pt-BR" sz="900" dirty="0"/>
              <a:t> </a:t>
            </a:r>
            <a:r>
              <a:rPr lang="pt-BR" sz="900" dirty="0" err="1"/>
              <a:t>solutions</a:t>
            </a:r>
            <a:r>
              <a:rPr lang="pt-BR" sz="900" dirty="0"/>
              <a:t>. </a:t>
            </a:r>
            <a:r>
              <a:rPr lang="pt-BR" sz="900" dirty="0" err="1"/>
              <a:t>Bringing</a:t>
            </a:r>
            <a:r>
              <a:rPr lang="pt-BR" sz="900" dirty="0"/>
              <a:t> </a:t>
            </a:r>
            <a:r>
              <a:rPr lang="pt-BR" sz="900" dirty="0" err="1"/>
              <a:t>wind</a:t>
            </a:r>
            <a:r>
              <a:rPr lang="pt-BR" sz="900" dirty="0"/>
              <a:t> </a:t>
            </a:r>
            <a:r>
              <a:rPr lang="pt-BR" sz="900" dirty="0" err="1"/>
              <a:t>power</a:t>
            </a:r>
            <a:r>
              <a:rPr lang="pt-BR" sz="900" dirty="0"/>
              <a:t> </a:t>
            </a:r>
            <a:r>
              <a:rPr lang="pt-BR" sz="900" dirty="0" err="1"/>
              <a:t>ashore</a:t>
            </a:r>
            <a:r>
              <a:rPr lang="pt-BR" sz="900" dirty="0"/>
              <a:t>. Disponível em:</a:t>
            </a:r>
            <a:r>
              <a:rPr lang="pt-BR" sz="9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sz="900" dirty="0"/>
              <a:t>https://us.orsted.com/</a:t>
            </a:r>
            <a:r>
              <a:rPr lang="pt-BR" sz="900" dirty="0" err="1"/>
              <a:t>renewable-energy-solutions</a:t>
            </a:r>
            <a:r>
              <a:rPr lang="pt-BR" sz="900" dirty="0"/>
              <a:t>/offshore-</a:t>
            </a:r>
            <a:r>
              <a:rPr lang="pt-BR" sz="900" dirty="0" err="1"/>
              <a:t>wind</a:t>
            </a:r>
            <a:r>
              <a:rPr lang="pt-BR" sz="900" dirty="0"/>
              <a:t>/offshore-</a:t>
            </a:r>
            <a:r>
              <a:rPr lang="pt-BR" sz="900" dirty="0" err="1"/>
              <a:t>wind</a:t>
            </a:r>
            <a:r>
              <a:rPr lang="pt-BR" sz="900" dirty="0"/>
              <a:t>-</a:t>
            </a:r>
            <a:r>
              <a:rPr lang="pt-BR" sz="900" dirty="0" err="1"/>
              <a:t>farm-construction</a:t>
            </a:r>
            <a:r>
              <a:rPr lang="pt-BR" sz="900" dirty="0"/>
              <a:t>/</a:t>
            </a:r>
            <a:r>
              <a:rPr lang="pt-BR" sz="900" dirty="0" err="1"/>
              <a:t>bringing-wind-power-ashore</a:t>
            </a:r>
            <a:r>
              <a:rPr lang="pt-BR" sz="900" dirty="0"/>
              <a:t>. Acesso em: set. de 2024.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pt-BR" sz="9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900" dirty="0"/>
              <a:t>TENNET. </a:t>
            </a:r>
            <a:r>
              <a:rPr lang="pt-BR" sz="900" dirty="0" err="1"/>
              <a:t>TenneT</a:t>
            </a:r>
            <a:r>
              <a:rPr lang="pt-BR" sz="900" dirty="0"/>
              <a:t> Offshore: </a:t>
            </a:r>
            <a:r>
              <a:rPr lang="en-US" sz="900" dirty="0"/>
              <a:t>Driving the European energy transition from the North Sea.</a:t>
            </a:r>
            <a:r>
              <a:rPr lang="pt-BR" sz="900" dirty="0"/>
              <a:t> Disponível em: https://www.tennet.eu/offshore-overview. Acesso em: set. de 2024.</a:t>
            </a:r>
          </a:p>
          <a:p>
            <a:endParaRPr lang="pt-BR" sz="1000" dirty="0"/>
          </a:p>
          <a:p>
            <a:pPr algn="just">
              <a:spcAft>
                <a:spcPts val="1800"/>
              </a:spcAft>
            </a:pPr>
            <a:endParaRPr lang="pt-BR" sz="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0955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25BF8E-F1AB-F812-EA94-D7BB00FAA763}"/>
              </a:ext>
            </a:extLst>
          </p:cNvPr>
          <p:cNvSpPr/>
          <p:nvPr/>
        </p:nvSpPr>
        <p:spPr bwMode="auto">
          <a:xfrm>
            <a:off x="539080" y="1808912"/>
            <a:ext cx="2448744" cy="2447775"/>
          </a:xfrm>
          <a:prstGeom prst="rect">
            <a:avLst/>
          </a:prstGeom>
          <a:ln>
            <a:solidFill>
              <a:srgbClr val="32AD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FOTO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B9B260E-D768-401E-B5AE-CA50C0390D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01" t="5201" r="26636" b="23428"/>
          <a:stretch/>
        </p:blipFill>
        <p:spPr>
          <a:xfrm>
            <a:off x="539080" y="1808912"/>
            <a:ext cx="2448744" cy="2447775"/>
          </a:xfrm>
          <a:prstGeom prst="rect">
            <a:avLst/>
          </a:prstGeom>
        </p:spPr>
      </p:pic>
      <p:sp>
        <p:nvSpPr>
          <p:cNvPr id="9219" name="TextBox 4">
            <a:extLst>
              <a:ext uri="{FF2B5EF4-FFF2-40B4-BE49-F238E27FC236}">
                <a16:creationId xmlns:a16="http://schemas.microsoft.com/office/drawing/2014/main" id="{F4811F46-629D-E2A1-5849-682B76C37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832" y="1804439"/>
            <a:ext cx="58865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1800" b="1" dirty="0">
                <a:solidFill>
                  <a:srgbClr val="32ADFF"/>
                </a:solidFill>
                <a:ea typeface="MS PGothic" panose="020B0600070205080204" pitchFamily="34" charset="-128"/>
              </a:rPr>
              <a:t>Priscila Pamplona Pereira Pinto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Instituto SENAI de Inovação em Energias Renováveis (ISI-ER)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i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priscilappp@isi-er.com.br</a:t>
            </a:r>
            <a:endParaRPr lang="en-US" altLang="pt-BR" sz="1600" i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710889E7-5392-7F65-553A-405C53540063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Autores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3339BE-692E-763E-84FB-A0BC1938D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244FD34-9D54-43B6-95E2-D9C269545ABB}"/>
              </a:ext>
            </a:extLst>
          </p:cNvPr>
          <p:cNvSpPr/>
          <p:nvPr/>
        </p:nvSpPr>
        <p:spPr>
          <a:xfrm>
            <a:off x="3059832" y="278777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Autores:</a:t>
            </a:r>
          </a:p>
          <a:p>
            <a:pPr>
              <a:spcAft>
                <a:spcPts val="0"/>
              </a:spcAft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Priscila Pamplona Pereira Pinto</a:t>
            </a:r>
          </a:p>
          <a:p>
            <a:pPr>
              <a:spcAft>
                <a:spcPts val="0"/>
              </a:spcAft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Rafael Dias Ribeiro de Almeida</a:t>
            </a:r>
          </a:p>
          <a:p>
            <a:pPr>
              <a:spcAft>
                <a:spcPts val="0"/>
              </a:spcAft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Mariana Torres Correia de Mello Nobre, </a:t>
            </a:r>
          </a:p>
          <a:p>
            <a:pPr>
              <a:spcAft>
                <a:spcPts val="0"/>
              </a:spcAft>
            </a:pPr>
            <a:r>
              <a:rPr lang="pt-BR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Raniere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Rodrigues de Melo Lima, </a:t>
            </a:r>
          </a:p>
          <a:p>
            <a:pPr>
              <a:spcAft>
                <a:spcPts val="0"/>
              </a:spcAft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Maria de Fátima Alves de Matos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Geneva"/>
        <a:cs typeface="Geneva"/>
      </a:majorFont>
      <a:minorFont>
        <a:latin typeface="Arial"/>
        <a:ea typeface="Geneva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7B34FBBF3892649A4E0702DF0E7B36A" ma:contentTypeVersion="15" ma:contentTypeDescription="Crie um novo documento." ma:contentTypeScope="" ma:versionID="98980d1cda4d87e39f376c42ceb7f3d9">
  <xsd:schema xmlns:xsd="http://www.w3.org/2001/XMLSchema" xmlns:xs="http://www.w3.org/2001/XMLSchema" xmlns:p="http://schemas.microsoft.com/office/2006/metadata/properties" xmlns:ns2="68287caf-1d02-4872-8bd1-9719d50898de" xmlns:ns3="5df191e1-4d81-4fac-85df-18e9b0a55656" targetNamespace="http://schemas.microsoft.com/office/2006/metadata/properties" ma:root="true" ma:fieldsID="763fcbab4d5d7fa0d2667d304b9e7c54" ns2:_="" ns3:_="">
    <xsd:import namespace="68287caf-1d02-4872-8bd1-9719d50898de"/>
    <xsd:import namespace="5df191e1-4d81-4fac-85df-18e9b0a556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87caf-1d02-4872-8bd1-9719d50898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f191e1-4d81-4fac-85df-18e9b0a5565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fc1d70b0-e63a-489b-bbb1-3e1a8d0168d7}" ma:internalName="TaxCatchAll" ma:showField="CatchAllData" ma:web="5df191e1-4d81-4fac-85df-18e9b0a556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f191e1-4d81-4fac-85df-18e9b0a55656" xsi:nil="true"/>
    <lcf76f155ced4ddcb4097134ff3c332f xmlns="68287caf-1d02-4872-8bd1-9719d50898d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10A55B7-2F75-49FD-A3C2-ED37CCD4F1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61C320-9AAC-41D6-9E40-6B55CB0108D9}"/>
</file>

<file path=customXml/itemProps3.xml><?xml version="1.0" encoding="utf-8"?>
<ds:datastoreItem xmlns:ds="http://schemas.openxmlformats.org/officeDocument/2006/customXml" ds:itemID="{BA62AA4E-084F-422D-AD09-4CDF36203FD8}">
  <ds:schemaRefs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65d1e9f4-e905-4148-a619-74b2f4af9e18"/>
    <ds:schemaRef ds:uri="720407b8-d02a-42ef-b2b1-9523d3fff6ef"/>
    <ds:schemaRef ds:uri="http://www.w3.org/XML/1998/namespace"/>
    <ds:schemaRef ds:uri="http://purl.org/dc/dcmitype/"/>
    <ds:schemaRef ds:uri="f6f1113a-3daa-4e6e-9cdb-43bb41e74f8d"/>
    <ds:schemaRef ds:uri="0540118b-6ffe-410b-832d-abf273cba04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5034</TotalTime>
  <Words>1066</Words>
  <Application>Microsoft Office PowerPoint</Application>
  <PresentationFormat>Apresentação na tela (16:9)</PresentationFormat>
  <Paragraphs>159</Paragraphs>
  <Slides>21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21</vt:i4>
      </vt:variant>
    </vt:vector>
  </HeadingPairs>
  <TitlesOfParts>
    <vt:vector size="23" baseType="lpstr">
      <vt:lpstr>1_Blank Presentation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Doiis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Ferreira</dc:creator>
  <cp:lastModifiedBy>Priscila Pamplona Pereira Pinto</cp:lastModifiedBy>
  <cp:revision>112</cp:revision>
  <dcterms:created xsi:type="dcterms:W3CDTF">2011-10-17T18:04:32Z</dcterms:created>
  <dcterms:modified xsi:type="dcterms:W3CDTF">2024-09-27T17:01:43Z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2022-09-15T20:27:17Z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b44b2dad-28f0-4a14-ace9-4ce8f92012f1</vt:lpwstr>
  </property>
  <property fmtid="{D5CDD505-2E9C-101B-9397-08002B2CF9AE}" pid="8" name="MSIP_Label_2bbab825-a111-45e4-86a1-18cee0005896_ContentBits">
    <vt:lpwstr>2</vt:lpwstr>
  </property>
  <property fmtid="{D5CDD505-2E9C-101B-9397-08002B2CF9AE}" pid="9" name="ClassificationContentMarkingFooterLocations">
    <vt:lpwstr>Blank Presentation:4\1_Blank Presentation:4</vt:lpwstr>
  </property>
  <property fmtid="{D5CDD505-2E9C-101B-9397-08002B2CF9AE}" pid="10" name="ClassificationContentMarkingFooterText">
    <vt:lpwstr>Information Classification: General</vt:lpwstr>
  </property>
  <property fmtid="{D5CDD505-2E9C-101B-9397-08002B2CF9AE}" pid="11" name="TaxCatchAll">
    <vt:lpwstr/>
  </property>
  <property fmtid="{D5CDD505-2E9C-101B-9397-08002B2CF9AE}" pid="12" name="lcf76f155ced4ddcb4097134ff3c332f">
    <vt:lpwstr/>
  </property>
  <property fmtid="{D5CDD505-2E9C-101B-9397-08002B2CF9AE}" pid="13" name="ContentTypeId">
    <vt:lpwstr>0x0101003671E73EE31B4B488D9DCF7225F31438</vt:lpwstr>
  </property>
  <property fmtid="{D5CDD505-2E9C-101B-9397-08002B2CF9AE}" pid="14" name="MediaServiceImageTags">
    <vt:lpwstr/>
  </property>
</Properties>
</file>