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4"/>
    <p:sldMasterId id="2147483683" r:id="rId5"/>
  </p:sldMasterIdLst>
  <p:handoutMasterIdLst>
    <p:handoutMasterId r:id="rId28"/>
  </p:handoutMasterIdLst>
  <p:sldIdLst>
    <p:sldId id="267" r:id="rId6"/>
    <p:sldId id="257" r:id="rId7"/>
    <p:sldId id="264" r:id="rId8"/>
    <p:sldId id="271" r:id="rId9"/>
    <p:sldId id="277" r:id="rId10"/>
    <p:sldId id="278" r:id="rId11"/>
    <p:sldId id="300" r:id="rId12"/>
    <p:sldId id="279" r:id="rId13"/>
    <p:sldId id="280" r:id="rId14"/>
    <p:sldId id="283" r:id="rId15"/>
    <p:sldId id="284" r:id="rId16"/>
    <p:sldId id="285" r:id="rId17"/>
    <p:sldId id="286" r:id="rId18"/>
    <p:sldId id="281" r:id="rId19"/>
    <p:sldId id="296" r:id="rId20"/>
    <p:sldId id="298" r:id="rId21"/>
    <p:sldId id="287" r:id="rId22"/>
    <p:sldId id="288" r:id="rId23"/>
    <p:sldId id="276" r:id="rId24"/>
    <p:sldId id="292" r:id="rId25"/>
    <p:sldId id="293" r:id="rId26"/>
    <p:sldId id="266" r:id="rId27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BAC99A2-073C-1214-F3A0-157BD9C89602}" name="RUPP Marcelo (TRACTEBEL - BRAZIL)" initials="MR" userId="S::HT6211@engie.com::f8fab2a5-dd65-4fbd-ae9a-bd1a204bae83" providerId="AD"/>
  <p188:author id="{341991B5-CB76-EEB8-C6A9-3F89312259EB}" name="SOUZA Maria Tereza (TRACTEBEL - BRAZIL)" initials="MS" userId="S::BCA295@engie.com::e939b91d-4add-4b8b-8665-8e00806a2a8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ADFF"/>
    <a:srgbClr val="1C26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7F8ACE-6174-8C4F-B9C9-4011E69ACB2B}" v="40" dt="2024-09-17T13:57:19.1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>
      <p:cViewPr varScale="1">
        <p:scale>
          <a:sx n="85" d="100"/>
          <a:sy n="85" d="100"/>
        </p:scale>
        <p:origin x="990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09" d="100"/>
          <a:sy n="109" d="100"/>
        </p:scale>
        <p:origin x="457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viewProps" Target="viewProps.xml"/><Relationship Id="rId8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2AA6A1EC-DBC8-2147-92D0-3AAABE72CBE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CFA802C-FF31-DB2A-85DE-4E4EF719BF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10D347-102C-C14F-8CBE-4CDE7B25A7BC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4B49A55-9CE4-9455-72B0-434EB89AD3A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0C29549-68F7-2FDC-4892-E19312C3C8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D9380-7D62-1143-B33D-0D903C5809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0769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Click to edit Master subtitle style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1A66EB-46D9-CB61-19E4-5B06930F9F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C6EBCD6-AA8D-0464-ABEF-0932B54DE1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EE4DE3D-6176-CB55-525F-506EFD40FE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667F7-E23E-8645-A0CF-6BDB45853D63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980661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9F3C73-F7C6-8A7B-313A-C55A02A19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E11CF2-9392-AA01-BB4A-0DBB88ED0E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BF2B452-AD23-7623-B316-000CF9B877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1F735-7D47-8641-827B-4886CC8522A4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781294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7D061F-44D3-9C0B-B806-36B445C208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650D0B-3012-1A7B-95CB-551406517D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843E4F-1005-B93D-57CD-F18C038A89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47650-DC6B-BD4D-9EBC-27572AA560A1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076974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573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573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7EF77F-3DC7-E91E-7989-88726873CC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8F3237-8994-DCA2-3131-3C330FB27B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FD0C62-7726-A00A-2E1E-1332D35E5D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69EA4-45C3-364B-BF1C-52A1674FA58F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74546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28E3D43-3EAB-F345-7839-8B75BE4F73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C7BF36A-EC37-F58D-04AA-818568AC61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0AC6F86-9D30-339A-2441-7475D9CDA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01986-3A93-4F49-BCDF-E268541B7405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247853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BECCA3A-A14C-5814-070D-EC662B8B6E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3271591-6E81-DE68-FF9C-EDFAEEC3B4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3B35E6C-7FBB-EAF2-325B-73EC8A21BB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3B685-C2E2-844C-8413-7CEE2F70DD75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730280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2E09ECD-953E-E84A-1F87-A6D8449402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DF2ED2E-574A-928A-F478-C10C04974E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BC8EA92-030A-28C1-0A16-2B67F3A84D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D8A0C-B258-A243-9D72-5E52E74A1B2D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619414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9AC71E-8015-8B2B-DA41-FB8F1157F5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C5E0DD-F18E-CA4E-647C-6A2DA79D80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70B49F-6D90-35BD-A7D9-A487EAB3E1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86FA24-C739-3548-9F06-C4CD28EF3A18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523902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AAEA66-DE6B-9FC8-EAA0-56B0A55445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F0AE2A-E006-EDB9-7147-DED6854118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56040A-47C9-3BE1-7787-CF2146570B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A7F70-B6E5-4941-885C-FAAD7DB3707E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9496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547333-1D9E-4082-9348-CB6B3EE7F6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F5FFC9-082D-9EE1-23BF-62379B7923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1E43C1E-9BDF-B115-C6CE-37064CC415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1617FD-3F29-A043-A61D-F4E2228D69D0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873605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571500"/>
            <a:ext cx="2171700" cy="3771900"/>
          </a:xfrm>
        </p:spPr>
        <p:txBody>
          <a:bodyPr vert="eaVert"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571500"/>
            <a:ext cx="6362700" cy="3771900"/>
          </a:xfrm>
        </p:spPr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95CC66A-1A7D-ED87-02F2-C67AFDAE40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ABD91F4-EFD9-EBCF-E790-7450B4691F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61BAD6-A625-6461-971D-B62AE7FBC8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01F82-AC9C-ED46-9804-043B57EDA04D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475755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7BBBF155-52B4-428D-CD42-26A09BA5CB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6017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1D15AD1-890C-1793-27F6-F269801319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000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E8BDE-3782-577F-60E8-092849B4B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8AB956F-1A71-98E6-A41A-1AC5A48AE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C8EF906-1F1B-7186-2123-7DC0EF2D0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19119C-D390-55DE-E3DC-41DC03F17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0AA3FE-06E8-CBCA-4037-E49C041EB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8523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F5884F-2EDA-17D6-F530-585C996C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A55E1B-6E4E-0109-C0B9-8EDD7F724D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8C746E4-968A-8D96-575E-8CC7909587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F9B658A-EF88-A3E7-D91C-322678C74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68B4316-386C-4048-780C-3F2D814A8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9750D9-757F-ADAC-9E01-47EF2039D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35108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979FE3-5D86-3DCF-966C-0DB2AA6B4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0B17C99-BAEF-8180-3DD9-1BFBC6AE0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0B47F63-EFA2-9292-DA51-20EEA0F62D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D507BAC-5BC2-B011-303B-B7A6C16925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4B09019-B909-C41D-ABD1-3E84712DB2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6493A16-D216-667E-D231-612832857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1201F8E-EF72-C562-6B1F-06E7DA89B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6F82A67-7E49-38FC-2123-E58F44F9E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6186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C51A47-3C28-B539-4C33-51F4A0B28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95911C2-F11E-B7FD-1B60-CC7EFEA26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6F37BF7-6CC7-E1E6-694B-FA39FCFD9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5885F4C-B940-DE8F-D947-2D4A4710C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85637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05BAAFA-11B5-1B06-63DD-6F188CA9A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C393014-8471-5902-1C2A-5DD53C8FC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9520C77-393A-D13A-096E-62C63AD0D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76662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CF2237-89F8-4366-B437-17CD71B3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AA5A78-EF48-E430-FC21-4ED8BB582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CF8646E-9E21-9781-EF97-AB104B1C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F9AD866-B734-B56C-E027-47D895433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28C8680-B310-A5F9-03B3-D40EA8C73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ADD0488-CF80-D0BF-2263-E3D6F8225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58428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30A328-60FE-CA03-5067-8A7FC35D1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3B4B243-FC3E-43BD-8E21-B55885C15D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5BCBD56-6BFB-B1E2-79D0-AF8F1FED2A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F87C764-C5F1-F2DB-C9C3-11CFB8A6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AFD7D76-59D2-B39A-40BB-EE0696304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841CA55-E0C7-3708-2955-AE4627F48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68026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2F7085-A0DB-A34C-70AB-F94537F34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2891FAD-78CE-1C37-80E9-7B4F6D7754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7132C1-5E0A-6CCC-060F-AB40FD84B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48ADD7-3273-B43D-8D1B-DA4B1FE3C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5CBF0C1-E8DA-6DA7-5748-FD21F98AF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56474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DDE2DDC-F04C-CD4A-EFE3-66D1FCE71E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B15760B-943D-141C-06BA-96DE44CAC8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BF415EE-3055-FC1F-27DD-FDCEA6D15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8CE5-6D60-4C45-A73F-448F172D6122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71ECCD-C563-5C1B-AB17-B1391A8C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0A0DFC-9139-B2A1-BBDC-84414A8E6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1841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748863C8-5EEF-9368-1388-C23BB2D62F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660400"/>
            <a:ext cx="8686800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8D9B8874-2DDC-916E-342D-28E484C3ED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573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text styles</a:t>
            </a:r>
          </a:p>
          <a:p>
            <a:pPr lvl="1"/>
            <a:r>
              <a:rPr lang="en-US" altLang="pt-BR"/>
              <a:t>Second level</a:t>
            </a:r>
          </a:p>
          <a:p>
            <a:pPr lvl="2"/>
            <a:r>
              <a:rPr lang="en-US" altLang="pt-BR"/>
              <a:t>Third level</a:t>
            </a:r>
          </a:p>
          <a:p>
            <a:pPr lvl="3"/>
            <a:r>
              <a:rPr lang="en-US" altLang="pt-BR"/>
              <a:t>Fourth level</a:t>
            </a:r>
          </a:p>
          <a:p>
            <a:pPr lvl="4"/>
            <a:r>
              <a:rPr lang="en-US" altLang="pt-BR"/>
              <a:t>Fifth level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2D1E968-1967-A147-507A-B5125D0828F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4577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74308AB-8E58-8840-1885-99232778EB8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4577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08232CE-98B4-025B-B320-A126AAE49A4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4577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90838B2-F220-A84F-8146-270F4283D5F7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  <p:sp>
        <p:nvSpPr>
          <p:cNvPr id="13319" name="CaixaDeTexto 3">
            <a:extLst>
              <a:ext uri="{FF2B5EF4-FFF2-40B4-BE49-F238E27FC236}">
                <a16:creationId xmlns:a16="http://schemas.microsoft.com/office/drawing/2014/main" id="{7674BF86-9E52-D454-8D3D-D5CAF596CB0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5006975"/>
            <a:ext cx="1857375" cy="1365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pt-BR" altLang="pt-BR" sz="900">
                <a:solidFill>
                  <a:srgbClr val="0078D7"/>
                </a:solidFill>
                <a:latin typeface="Rockwell" panose="02060603020205020403" pitchFamily="18" charset="0"/>
              </a:rPr>
              <a:t>Information Classification: General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Geneva" pitchFamily="-112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112" charset="0"/>
          <a:ea typeface="Geneva" pitchFamily="-112" charset="0"/>
          <a:cs typeface="Geneva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CB70D0E-932D-B99C-A8DA-E5C5C2ACA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F5AB2BD-74B8-DB8E-0E90-89896815B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90E7FF-1AC9-EB87-E6F7-273E85A946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738CE5-6D60-4C45-A73F-448F172D6122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68DB303-CCE5-8C15-F4E3-14BD93072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AF62FB-FA5F-45C4-E85B-3E2BDBCE95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A8A7A7-E569-C645-8DE4-5C461E37A8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169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651C37-27C5-FB62-F738-B0AD79B7F075}"/>
              </a:ext>
            </a:extLst>
          </p:cNvPr>
          <p:cNvSpPr>
            <a:spLocks/>
          </p:cNvSpPr>
          <p:nvPr/>
        </p:nvSpPr>
        <p:spPr bwMode="auto">
          <a:xfrm>
            <a:off x="1619672" y="2283718"/>
            <a:ext cx="6417679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pt-BR" sz="2800" dirty="0">
                <a:solidFill>
                  <a:schemeClr val="bg1"/>
                </a:solidFill>
                <a:latin typeface="Arial Black" panose="020B0A04020102020204" pitchFamily="34" charset="0"/>
              </a:rPr>
              <a:t>ESTUDOS DE VIABILIDADE E ACESSO AO GRID PARA USINAS EÓLICAS OFFSHORE NO BRASIL</a:t>
            </a:r>
            <a:endParaRPr lang="en-US" altLang="pt-BR" sz="2800" b="1" dirty="0">
              <a:solidFill>
                <a:schemeClr val="bg1"/>
              </a:solidFill>
              <a:ea typeface="MS PGothic" panose="020B0600070205080204" pitchFamily="34" charset="-128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101A181-7DCB-E9BF-C89A-77397F3A0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787" y="411510"/>
            <a:ext cx="3834426" cy="1533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594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itle 2">
            <a:extLst>
              <a:ext uri="{FF2B5EF4-FFF2-40B4-BE49-F238E27FC236}">
                <a16:creationId xmlns:a16="http://schemas.microsoft.com/office/drawing/2014/main" id="{AC4EB6BC-90AD-71C2-8A5F-8E71EAA09DC9}"/>
              </a:ext>
            </a:extLst>
          </p:cNvPr>
          <p:cNvSpPr>
            <a:spLocks/>
          </p:cNvSpPr>
          <p:nvPr/>
        </p:nvSpPr>
        <p:spPr bwMode="auto">
          <a:xfrm>
            <a:off x="838200" y="976388"/>
            <a:ext cx="7467600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pt-BR" altLang="pt-BR" b="1" dirty="0">
                <a:solidFill>
                  <a:srgbClr val="32ADFF"/>
                </a:solidFill>
                <a:ea typeface="MS PGothic" panose="020B0600070205080204" pitchFamily="34" charset="-128"/>
              </a:rPr>
              <a:t>ESTUDOS DE VIABILIDADE E ACESSO AO GRID PARA USINAS EÓLICAS OFFSHORE NO BRASIL</a:t>
            </a:r>
            <a:endParaRPr lang="en-US" altLang="pt-BR" b="1" dirty="0">
              <a:solidFill>
                <a:srgbClr val="32ADFF"/>
              </a:solidFill>
              <a:ea typeface="MS PGothic" panose="020B0600070205080204" pitchFamily="34" charset="-128"/>
            </a:endParaRPr>
          </a:p>
        </p:txBody>
      </p:sp>
      <p:sp>
        <p:nvSpPr>
          <p:cNvPr id="4099" name="Subtitle 2">
            <a:extLst>
              <a:ext uri="{FF2B5EF4-FFF2-40B4-BE49-F238E27FC236}">
                <a16:creationId xmlns:a16="http://schemas.microsoft.com/office/drawing/2014/main" id="{B645C225-99AE-E9C9-F201-8A48132D7CBF}"/>
              </a:ext>
            </a:extLst>
          </p:cNvPr>
          <p:cNvSpPr txBox="1">
            <a:spLocks/>
          </p:cNvSpPr>
          <p:nvPr/>
        </p:nvSpPr>
        <p:spPr bwMode="auto">
          <a:xfrm>
            <a:off x="1907704" y="3681606"/>
            <a:ext cx="5328592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pt-BR" sz="18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Alef </a:t>
            </a:r>
            <a:r>
              <a:rPr lang="en-US" altLang="pt-BR" sz="1800" dirty="0" err="1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Cerutti</a:t>
            </a:r>
            <a:r>
              <a:rPr lang="en-US" altLang="pt-BR" sz="18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 – </a:t>
            </a:r>
            <a:r>
              <a:rPr lang="en-US" altLang="pt-BR" sz="1800" b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TRACTEBEL ENGINEERING LTDA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01BFA57-F956-E94F-F666-5B88466F7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1CC9EC86-3AA5-910A-259F-A8ABE80C97CF}"/>
              </a:ext>
            </a:extLst>
          </p:cNvPr>
          <p:cNvCxnSpPr>
            <a:cxnSpLocks/>
          </p:cNvCxnSpPr>
          <p:nvPr/>
        </p:nvCxnSpPr>
        <p:spPr>
          <a:xfrm flipH="1">
            <a:off x="0" y="3579862"/>
            <a:ext cx="9144000" cy="0"/>
          </a:xfrm>
          <a:prstGeom prst="line">
            <a:avLst/>
          </a:prstGeom>
          <a:ln w="12700">
            <a:solidFill>
              <a:srgbClr val="32A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281737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Contextualização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B036403-6F56-8A2C-573C-621FEDD876F3}"/>
              </a:ext>
            </a:extLst>
          </p:cNvPr>
          <p:cNvSpPr/>
          <p:nvPr/>
        </p:nvSpPr>
        <p:spPr>
          <a:xfrm>
            <a:off x="755576" y="1642098"/>
            <a:ext cx="3164846" cy="29458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32" tIns="91416" rIns="182832" bIns="91416" rtlCol="0" anchor="t" anchorCtr="0"/>
          <a:lstStyle/>
          <a:p>
            <a:pPr>
              <a:spcAft>
                <a:spcPts val="900"/>
              </a:spcAft>
            </a:pPr>
            <a:endParaRPr lang="en-US" sz="1050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8" name="Content Placeholder 48">
            <a:extLst>
              <a:ext uri="{FF2B5EF4-FFF2-40B4-BE49-F238E27FC236}">
                <a16:creationId xmlns:a16="http://schemas.microsoft.com/office/drawing/2014/main" id="{A6CB336D-91BB-5F5A-D07E-C688734729F3}"/>
              </a:ext>
            </a:extLst>
          </p:cNvPr>
          <p:cNvSpPr txBox="1">
            <a:spLocks/>
          </p:cNvSpPr>
          <p:nvPr/>
        </p:nvSpPr>
        <p:spPr>
          <a:xfrm>
            <a:off x="1760148" y="4128646"/>
            <a:ext cx="1155701" cy="3368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pt-B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170 GW</a:t>
            </a:r>
            <a:endParaRPr lang="en-BE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fontAlgn="auto">
              <a:spcAft>
                <a:spcPts val="0"/>
              </a:spcAft>
            </a:pPr>
            <a:endParaRPr lang="en-BE" dirty="0"/>
          </a:p>
        </p:txBody>
      </p:sp>
      <p:pic>
        <p:nvPicPr>
          <p:cNvPr id="9" name="Graphic 55">
            <a:extLst>
              <a:ext uri="{FF2B5EF4-FFF2-40B4-BE49-F238E27FC236}">
                <a16:creationId xmlns:a16="http://schemas.microsoft.com/office/drawing/2014/main" id="{B847DAE1-B172-B5CD-3164-4CA84A5D11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49232" y="3115036"/>
            <a:ext cx="777531" cy="855285"/>
          </a:xfrm>
          <a:prstGeom prst="rect">
            <a:avLst/>
          </a:prstGeom>
        </p:spPr>
      </p:pic>
      <p:sp>
        <p:nvSpPr>
          <p:cNvPr id="11" name="Content Placeholder 48">
            <a:extLst>
              <a:ext uri="{FF2B5EF4-FFF2-40B4-BE49-F238E27FC236}">
                <a16:creationId xmlns:a16="http://schemas.microsoft.com/office/drawing/2014/main" id="{FE5B5CA4-0E41-29E3-394F-EB410543EB38}"/>
              </a:ext>
            </a:extLst>
          </p:cNvPr>
          <p:cNvSpPr txBox="1">
            <a:spLocks/>
          </p:cNvSpPr>
          <p:nvPr/>
        </p:nvSpPr>
        <p:spPr bwMode="gray">
          <a:xfrm>
            <a:off x="945818" y="1841990"/>
            <a:ext cx="2784362" cy="123381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ctr" defTabSz="1219170" rtl="0" eaLnBrk="1" latinLnBrk="0" hangingPunct="1">
              <a:lnSpc>
                <a:spcPct val="105000"/>
              </a:lnSpc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ctr" defTabSz="1219170" rtl="0" eaLnBrk="1" latinLnBrk="0" hangingPunct="1">
              <a:lnSpc>
                <a:spcPct val="105000"/>
              </a:lnSpc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ct val="90000"/>
              <a:buFont typeface="Courier New" panose="02070309020205020404" pitchFamily="49" charset="0"/>
              <a:buNone/>
              <a:defRPr sz="1600" kern="1200">
                <a:solidFill>
                  <a:schemeClr val="tx1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75986" indent="0" algn="ctr" defTabSz="1219170" rtl="0" eaLnBrk="1" latinLnBrk="0" hangingPunct="1">
              <a:lnSpc>
                <a:spcPct val="105000"/>
              </a:lnSpc>
              <a:spcBef>
                <a:spcPts val="800"/>
              </a:spcBef>
              <a:spcAft>
                <a:spcPts val="800"/>
              </a:spcAft>
              <a:buClr>
                <a:srgbClr val="00AAFF"/>
              </a:buClr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67981" indent="0" algn="ctr" defTabSz="1219170" rtl="0" eaLnBrk="1" latinLnBrk="0" hangingPunct="1">
              <a:lnSpc>
                <a:spcPct val="105000"/>
              </a:lnSpc>
              <a:spcBef>
                <a:spcPts val="800"/>
              </a:spcBef>
              <a:spcAft>
                <a:spcPts val="800"/>
              </a:spcAft>
              <a:buClr>
                <a:srgbClr val="1C2691"/>
              </a:buClr>
              <a:buSzPct val="80000"/>
              <a:buFont typeface="Arial" pitchFamily="34" charset="0"/>
              <a:buNone/>
              <a:defRPr sz="16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03972" indent="0" algn="ctr" defTabSz="1219170" rtl="0" eaLnBrk="1" latinLnBrk="0" hangingPunct="1">
              <a:lnSpc>
                <a:spcPct val="105000"/>
              </a:lnSpc>
              <a:spcBef>
                <a:spcPts val="800"/>
              </a:spcBef>
              <a:spcAft>
                <a:spcPts val="800"/>
              </a:spcAft>
              <a:buClr>
                <a:srgbClr val="1C2691"/>
              </a:buClr>
              <a:buSzPct val="1000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PROJETOS DE ENERGIA EÓLICA OFFSHORE EM ESTUDOS NO BRASIL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(2024)</a:t>
            </a:r>
            <a:endParaRPr lang="en-BE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/>
            <a:endParaRPr lang="en-BE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3543ED9-F25B-BD95-A6C5-48A5B29B6465}"/>
              </a:ext>
            </a:extLst>
          </p:cNvPr>
          <p:cNvSpPr txBox="1"/>
          <p:nvPr/>
        </p:nvSpPr>
        <p:spPr>
          <a:xfrm>
            <a:off x="4355976" y="1708233"/>
            <a:ext cx="444497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Este estudo analisa a </a:t>
            </a:r>
            <a:r>
              <a:rPr lang="pt-BR" sz="2000" dirty="0">
                <a:solidFill>
                  <a:srgbClr val="32ADFF"/>
                </a:solidFill>
              </a:rPr>
              <a:t>viabilidade de conexão de 2 GW </a:t>
            </a:r>
            <a:r>
              <a:rPr lang="pt-BR" sz="2000" dirty="0"/>
              <a:t>de projetos eólicos offshore </a:t>
            </a:r>
            <a:r>
              <a:rPr lang="pt-B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 três regiões, </a:t>
            </a:r>
            <a:r>
              <a:rPr lang="pt-BR" sz="2000" dirty="0">
                <a:solidFill>
                  <a:srgbClr val="32ADFF"/>
                </a:solidFill>
              </a:rPr>
              <a:t>Nordeste, Sudeste e Sul</a:t>
            </a:r>
            <a:r>
              <a:rPr lang="pt-B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considerando a capacidade do SIN e restrições ambientais, enquanto compara a legislação brasileira com normas internacionais.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324544" y="872389"/>
            <a:ext cx="2664296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</p:txBody>
      </p:sp>
      <p:sp>
        <p:nvSpPr>
          <p:cNvPr id="5" name="TextBox 18">
            <a:extLst>
              <a:ext uri="{FF2B5EF4-FFF2-40B4-BE49-F238E27FC236}">
                <a16:creationId xmlns:a16="http://schemas.microsoft.com/office/drawing/2014/main" id="{4BC4B125-78C8-7059-7E66-E361ECF7AC1F}"/>
              </a:ext>
            </a:extLst>
          </p:cNvPr>
          <p:cNvSpPr txBox="1"/>
          <p:nvPr/>
        </p:nvSpPr>
        <p:spPr>
          <a:xfrm>
            <a:off x="5016293" y="2331392"/>
            <a:ext cx="2956986" cy="369332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92D050"/>
                </a:solidFill>
                <a:ea typeface="League Spartan" charset="0"/>
                <a:cs typeface="Arial" panose="020B0604020202020204" pitchFamily="34" charset="0"/>
              </a:rPr>
              <a:t>FLUXO DE POTÊNCIA</a:t>
            </a:r>
          </a:p>
        </p:txBody>
      </p:sp>
      <p:sp>
        <p:nvSpPr>
          <p:cNvPr id="7" name="TextBox 18">
            <a:extLst>
              <a:ext uri="{FF2B5EF4-FFF2-40B4-BE49-F238E27FC236}">
                <a16:creationId xmlns:a16="http://schemas.microsoft.com/office/drawing/2014/main" id="{72B4CDEE-E717-2E8D-0AD6-26AEB49E92B7}"/>
              </a:ext>
            </a:extLst>
          </p:cNvPr>
          <p:cNvSpPr txBox="1"/>
          <p:nvPr/>
        </p:nvSpPr>
        <p:spPr>
          <a:xfrm>
            <a:off x="5014029" y="2715499"/>
            <a:ext cx="3254342" cy="369332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00B050"/>
                </a:solidFill>
                <a:ea typeface="League Spartan" charset="0"/>
                <a:cs typeface="Arial" panose="020B0604020202020204" pitchFamily="34" charset="0"/>
              </a:rPr>
              <a:t>CENÁRIOS OPERACIONAIS</a:t>
            </a:r>
          </a:p>
        </p:txBody>
      </p:sp>
      <p:sp>
        <p:nvSpPr>
          <p:cNvPr id="9" name="TextBox 14">
            <a:extLst>
              <a:ext uri="{FF2B5EF4-FFF2-40B4-BE49-F238E27FC236}">
                <a16:creationId xmlns:a16="http://schemas.microsoft.com/office/drawing/2014/main" id="{FC52E86A-F004-7BC0-7B90-8ED8F3A39317}"/>
              </a:ext>
            </a:extLst>
          </p:cNvPr>
          <p:cNvSpPr txBox="1"/>
          <p:nvPr/>
        </p:nvSpPr>
        <p:spPr>
          <a:xfrm>
            <a:off x="5014029" y="3084831"/>
            <a:ext cx="4104456" cy="646331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92D050"/>
                </a:solidFill>
                <a:ea typeface="League Spartan" charset="0"/>
                <a:cs typeface="Arial" panose="020B0604020202020204" pitchFamily="34" charset="0"/>
              </a:rPr>
              <a:t>SELEÇÃO DOS PONTOS DE CONEXÃO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D98D55B-FA25-CCF7-C1F7-E445C8A40927}"/>
              </a:ext>
            </a:extLst>
          </p:cNvPr>
          <p:cNvSpPr txBox="1"/>
          <p:nvPr/>
        </p:nvSpPr>
        <p:spPr>
          <a:xfrm>
            <a:off x="5049534" y="1625647"/>
            <a:ext cx="30243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u="sng" dirty="0">
                <a:solidFill>
                  <a:srgbClr val="00B050"/>
                </a:solidFill>
                <a:latin typeface="Arial" panose="020B0604020202020204"/>
              </a:rPr>
              <a:t>ANÁLISE TÉCNICA</a:t>
            </a:r>
            <a:endParaRPr lang="pt-BR" b="1" u="sng" dirty="0">
              <a:solidFill>
                <a:srgbClr val="00B050"/>
              </a:solidFill>
            </a:endParaRP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ED104306-60F4-858E-DAF7-223E1F31781F}"/>
              </a:ext>
            </a:extLst>
          </p:cNvPr>
          <p:cNvGrpSpPr/>
          <p:nvPr/>
        </p:nvGrpSpPr>
        <p:grpSpPr>
          <a:xfrm>
            <a:off x="492120" y="1631817"/>
            <a:ext cx="4368092" cy="2461975"/>
            <a:chOff x="4593664" y="1577949"/>
            <a:chExt cx="4368092" cy="2461975"/>
          </a:xfrm>
        </p:grpSpPr>
        <p:sp>
          <p:nvSpPr>
            <p:cNvPr id="6" name="TextBox 14">
              <a:extLst>
                <a:ext uri="{FF2B5EF4-FFF2-40B4-BE49-F238E27FC236}">
                  <a16:creationId xmlns:a16="http://schemas.microsoft.com/office/drawing/2014/main" id="{2F91F42F-6E87-D27F-F88D-0C4CB9803B8A}"/>
                </a:ext>
              </a:extLst>
            </p:cNvPr>
            <p:cNvSpPr txBox="1"/>
            <p:nvPr/>
          </p:nvSpPr>
          <p:spPr>
            <a:xfrm>
              <a:off x="4644491" y="3329885"/>
              <a:ext cx="3669193" cy="369332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b="1" dirty="0">
                  <a:solidFill>
                    <a:srgbClr val="0070C0"/>
                  </a:solidFill>
                  <a:ea typeface="League Spartan" charset="0"/>
                  <a:cs typeface="Arial" panose="020B0604020202020204" pitchFamily="34" charset="0"/>
                </a:rPr>
                <a:t>CAMINHOS PARA VIABILIDADE</a:t>
              </a:r>
            </a:p>
          </p:txBody>
        </p:sp>
        <p:sp>
          <p:nvSpPr>
            <p:cNvPr id="8" name="TextBox 16">
              <a:extLst>
                <a:ext uri="{FF2B5EF4-FFF2-40B4-BE49-F238E27FC236}">
                  <a16:creationId xmlns:a16="http://schemas.microsoft.com/office/drawing/2014/main" id="{F9EEC266-85B9-6227-EEDA-888C73429C59}"/>
                </a:ext>
              </a:extLst>
            </p:cNvPr>
            <p:cNvSpPr txBox="1"/>
            <p:nvPr/>
          </p:nvSpPr>
          <p:spPr>
            <a:xfrm>
              <a:off x="4644491" y="2981537"/>
              <a:ext cx="4317265" cy="369332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b="1" dirty="0">
                  <a:solidFill>
                    <a:srgbClr val="00B0F0"/>
                  </a:solidFill>
                  <a:ea typeface="League Spartan" charset="0"/>
                  <a:cs typeface="Arial" panose="020B0604020202020204" pitchFamily="34" charset="0"/>
                </a:rPr>
                <a:t>CENÁRIOS E LEILÕES DE ENERGIA</a:t>
              </a:r>
            </a:p>
          </p:txBody>
        </p:sp>
        <p:sp>
          <p:nvSpPr>
            <p:cNvPr id="10" name="TextBox 18">
              <a:extLst>
                <a:ext uri="{FF2B5EF4-FFF2-40B4-BE49-F238E27FC236}">
                  <a16:creationId xmlns:a16="http://schemas.microsoft.com/office/drawing/2014/main" id="{21576E5E-6DB6-4851-B5F4-C2749260BCEA}"/>
                </a:ext>
              </a:extLst>
            </p:cNvPr>
            <p:cNvSpPr txBox="1"/>
            <p:nvPr/>
          </p:nvSpPr>
          <p:spPr>
            <a:xfrm>
              <a:off x="4644491" y="2616666"/>
              <a:ext cx="3340864" cy="369332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b="1" dirty="0">
                  <a:solidFill>
                    <a:srgbClr val="0070C0"/>
                  </a:solidFill>
                  <a:ea typeface="League Spartan" charset="0"/>
                  <a:cs typeface="Arial" panose="020B0604020202020204" pitchFamily="34" charset="0"/>
                </a:rPr>
                <a:t>ANÁLISE DA REGULAÇÃO</a:t>
              </a:r>
            </a:p>
          </p:txBody>
        </p:sp>
        <p:sp>
          <p:nvSpPr>
            <p:cNvPr id="23" name="TextBox 18">
              <a:extLst>
                <a:ext uri="{FF2B5EF4-FFF2-40B4-BE49-F238E27FC236}">
                  <a16:creationId xmlns:a16="http://schemas.microsoft.com/office/drawing/2014/main" id="{3E228B0F-14E3-0252-8B22-838D1DEFD2B6}"/>
                </a:ext>
              </a:extLst>
            </p:cNvPr>
            <p:cNvSpPr txBox="1"/>
            <p:nvPr/>
          </p:nvSpPr>
          <p:spPr>
            <a:xfrm>
              <a:off x="4644491" y="2268318"/>
              <a:ext cx="3827692" cy="369332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b="1" dirty="0">
                  <a:solidFill>
                    <a:srgbClr val="00B0F0"/>
                  </a:solidFill>
                  <a:ea typeface="League Spartan" charset="0"/>
                  <a:cs typeface="Arial" panose="020B0604020202020204" pitchFamily="34" charset="0"/>
                </a:rPr>
                <a:t>MAPEAMENTO DE AGÊNCIAS</a:t>
              </a:r>
            </a:p>
          </p:txBody>
        </p:sp>
        <p:sp>
          <p:nvSpPr>
            <p:cNvPr id="25" name="TextBox 14">
              <a:extLst>
                <a:ext uri="{FF2B5EF4-FFF2-40B4-BE49-F238E27FC236}">
                  <a16:creationId xmlns:a16="http://schemas.microsoft.com/office/drawing/2014/main" id="{4335BE7E-591B-C009-F80F-CCF80F15BEB3}"/>
                </a:ext>
              </a:extLst>
            </p:cNvPr>
            <p:cNvSpPr txBox="1"/>
            <p:nvPr/>
          </p:nvSpPr>
          <p:spPr>
            <a:xfrm>
              <a:off x="4593664" y="3670592"/>
              <a:ext cx="3070001" cy="369332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b="1" dirty="0">
                  <a:solidFill>
                    <a:srgbClr val="00B0F0"/>
                  </a:solidFill>
                  <a:ea typeface="League Spartan" charset="0"/>
                  <a:cs typeface="Arial" panose="020B0604020202020204" pitchFamily="34" charset="0"/>
                </a:rPr>
                <a:t>LEGISLAÇÃO OFFSHORE</a:t>
              </a: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6A35B960-ACE9-39DA-A8D6-5044BF20354F}"/>
                </a:ext>
              </a:extLst>
            </p:cNvPr>
            <p:cNvSpPr txBox="1"/>
            <p:nvPr/>
          </p:nvSpPr>
          <p:spPr>
            <a:xfrm>
              <a:off x="4709158" y="1577949"/>
              <a:ext cx="40393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u="sng" dirty="0">
                  <a:solidFill>
                    <a:srgbClr val="0070C0"/>
                  </a:solidFill>
                  <a:latin typeface="Arial" panose="020B0604020202020204"/>
                </a:rPr>
                <a:t>ESTUDO REGULATÓRIO</a:t>
              </a:r>
              <a:endParaRPr lang="pt-BR" b="1" u="sng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8135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>
            <a:extLst>
              <a:ext uri="{FF2B5EF4-FFF2-40B4-BE49-F238E27FC236}">
                <a16:creationId xmlns:a16="http://schemas.microsoft.com/office/drawing/2014/main" id="{DED63BB7-BAE9-C240-2A4D-170F2E51BF04}"/>
              </a:ext>
            </a:extLst>
          </p:cNvPr>
          <p:cNvSpPr>
            <a:spLocks/>
          </p:cNvSpPr>
          <p:nvPr/>
        </p:nvSpPr>
        <p:spPr>
          <a:xfrm>
            <a:off x="4716016" y="1718181"/>
            <a:ext cx="3744416" cy="18002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Lato Light" panose="020F0502020204030203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3853803-A12E-89CF-6A88-9739E2D86D09}"/>
              </a:ext>
            </a:extLst>
          </p:cNvPr>
          <p:cNvSpPr>
            <a:spLocks/>
          </p:cNvSpPr>
          <p:nvPr/>
        </p:nvSpPr>
        <p:spPr>
          <a:xfrm>
            <a:off x="760315" y="1718181"/>
            <a:ext cx="3667670" cy="18002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Lato Light" panose="020F0502020204030203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8970369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Passo a Passo para Obtenção da Outorga e Cronograma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E4D6F6D7-A578-3C83-C7FF-BBE529C74068}"/>
              </a:ext>
            </a:extLst>
          </p:cNvPr>
          <p:cNvSpPr txBox="1">
            <a:spLocks/>
          </p:cNvSpPr>
          <p:nvPr/>
        </p:nvSpPr>
        <p:spPr>
          <a:xfrm>
            <a:off x="861563" y="1762311"/>
            <a:ext cx="3436718" cy="18002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pt-BR" sz="1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Resolução Normativa nº 1071/2023</a:t>
            </a: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btenção de outorga para geração e posterior comercialização de energia no Brasil. </a:t>
            </a:r>
          </a:p>
        </p:txBody>
      </p:sp>
      <p:sp>
        <p:nvSpPr>
          <p:cNvPr id="4" name="Espace réservé du contenu 4">
            <a:extLst>
              <a:ext uri="{FF2B5EF4-FFF2-40B4-BE49-F238E27FC236}">
                <a16:creationId xmlns:a16="http://schemas.microsoft.com/office/drawing/2014/main" id="{0C984F4E-4290-4C26-D02A-7DD3FE0AE59D}"/>
              </a:ext>
            </a:extLst>
          </p:cNvPr>
          <p:cNvSpPr txBox="1">
            <a:spLocks/>
          </p:cNvSpPr>
          <p:nvPr/>
        </p:nvSpPr>
        <p:spPr>
          <a:xfrm>
            <a:off x="4788024" y="1845274"/>
            <a:ext cx="3708145" cy="15952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pt-BR" sz="1800" b="1" dirty="0">
                <a:solidFill>
                  <a:srgbClr val="32AD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ONS</a:t>
            </a:r>
            <a:endParaRPr lang="pt-BR" sz="1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outorga só é concedida após a aprovação do Parecer de Acesso, garantindo que o projeto possa ser integrado ao SIN.</a:t>
            </a:r>
          </a:p>
        </p:txBody>
      </p:sp>
      <p:sp>
        <p:nvSpPr>
          <p:cNvPr id="6" name="Espace réservé du contenu 4">
            <a:extLst>
              <a:ext uri="{FF2B5EF4-FFF2-40B4-BE49-F238E27FC236}">
                <a16:creationId xmlns:a16="http://schemas.microsoft.com/office/drawing/2014/main" id="{7BD4ECAC-2934-B8BF-86DF-F8FB2ED25DD7}"/>
              </a:ext>
            </a:extLst>
          </p:cNvPr>
          <p:cNvSpPr txBox="1">
            <a:spLocks/>
          </p:cNvSpPr>
          <p:nvPr/>
        </p:nvSpPr>
        <p:spPr>
          <a:xfrm>
            <a:off x="1093241" y="3867894"/>
            <a:ext cx="6813502" cy="129614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pt-B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Todo o cronograma de implementação deve respeitar essa metodologia, conforme exigências da</a:t>
            </a:r>
            <a:r>
              <a:rPr lang="pt-BR" sz="1800" b="1" dirty="0">
                <a:solidFill>
                  <a:srgbClr val="32AD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ANEEL</a:t>
            </a:r>
            <a:r>
              <a:rPr lang="pt-B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17900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4577881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Experiência Internacional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9689EDF7-8E08-F745-EF03-E8FA42138E1C}"/>
              </a:ext>
            </a:extLst>
          </p:cNvPr>
          <p:cNvSpPr txBox="1">
            <a:spLocks/>
          </p:cNvSpPr>
          <p:nvPr/>
        </p:nvSpPr>
        <p:spPr>
          <a:xfrm>
            <a:off x="539552" y="2025680"/>
            <a:ext cx="8256769" cy="156514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principais modelos para delimitação de áreas eólicas offshore são:</a:t>
            </a:r>
          </a:p>
          <a:p>
            <a:pPr fontAlgn="auto"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pt-BR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Modelo "Open </a:t>
            </a:r>
            <a:r>
              <a:rPr lang="pt-BR" sz="1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Door</a:t>
            </a:r>
            <a:r>
              <a:rPr lang="pt-BR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pt-BR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há concorrência para concessão de áreas.</a:t>
            </a:r>
          </a:p>
          <a:p>
            <a:pPr fontAlgn="auto">
              <a:spcAft>
                <a:spcPts val="0"/>
              </a:spcAft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t-BR" sz="1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Modelo "</a:t>
            </a:r>
            <a:r>
              <a:rPr lang="pt-BR" sz="18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r>
              <a:rPr lang="pt-BR" sz="1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Come, </a:t>
            </a:r>
            <a:r>
              <a:rPr lang="pt-BR" sz="18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r>
              <a:rPr lang="pt-BR" sz="1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8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Served</a:t>
            </a:r>
            <a:r>
              <a:rPr lang="pt-BR" sz="1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 (FCFS)</a:t>
            </a:r>
            <a:r>
              <a:rPr lang="pt-BR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Atribuição sem concorrência.</a:t>
            </a:r>
          </a:p>
          <a:p>
            <a:pPr fontAlgn="auto">
              <a:spcAft>
                <a:spcPts val="0"/>
              </a:spcAft>
              <a:buClr>
                <a:srgbClr val="32ADFF"/>
              </a:buClr>
              <a:buFont typeface="Wingdings" panose="05000000000000000000" pitchFamily="2" charset="2"/>
              <a:buChar char="ü"/>
            </a:pPr>
            <a:r>
              <a:rPr lang="pt-BR" sz="1800" b="1" dirty="0">
                <a:solidFill>
                  <a:srgbClr val="32AD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Licitação/Leilão</a:t>
            </a:r>
            <a:r>
              <a:rPr lang="pt-BR" sz="1800" dirty="0">
                <a:solidFill>
                  <a:srgbClr val="32AD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Áreas concedidas por meio de leilão. </a:t>
            </a:r>
          </a:p>
        </p:txBody>
      </p:sp>
    </p:spTree>
    <p:extLst>
      <p:ext uri="{BB962C8B-B14F-4D97-AF65-F5344CB8AC3E}">
        <p14:creationId xmlns:p14="http://schemas.microsoft.com/office/powerpoint/2010/main" val="3630961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AFD4C68-8228-AD8C-FEFF-DE3FC1A0F47D}"/>
              </a:ext>
            </a:extLst>
          </p:cNvPr>
          <p:cNvSpPr txBox="1">
            <a:spLocks/>
          </p:cNvSpPr>
          <p:nvPr/>
        </p:nvSpPr>
        <p:spPr>
          <a:xfrm>
            <a:off x="752612" y="2067694"/>
            <a:ext cx="4248327" cy="1676663"/>
          </a:xfrm>
          <a:prstGeom prst="rect">
            <a:avLst/>
          </a:prstGeom>
          <a:noFill/>
        </p:spPr>
        <p:txBody>
          <a:bodyPr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pt-B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Possíveis caminhos a serem trilhados na </a:t>
            </a:r>
            <a:r>
              <a:rPr lang="en-US" altLang="pt-BR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viabilização</a:t>
            </a:r>
            <a:r>
              <a:rPr lang="en-US" altLang="pt-B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projetos eólicos offshore e </a:t>
            </a:r>
            <a:r>
              <a:rPr lang="en-US" altLang="pt-BR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maturação da expertise</a:t>
            </a:r>
            <a:r>
              <a:rPr lang="en-US" altLang="pt-B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no Brasil.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6" name="Retângulo Arredondado 2">
            <a:extLst>
              <a:ext uri="{FF2B5EF4-FFF2-40B4-BE49-F238E27FC236}">
                <a16:creationId xmlns:a16="http://schemas.microsoft.com/office/drawing/2014/main" id="{6BD2BAD3-FCE3-16CD-5674-14217661C252}"/>
              </a:ext>
            </a:extLst>
          </p:cNvPr>
          <p:cNvSpPr/>
          <p:nvPr/>
        </p:nvSpPr>
        <p:spPr>
          <a:xfrm>
            <a:off x="-180528" y="892943"/>
            <a:ext cx="4896544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Avaliação de cenários Brasil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33BCB316-36D9-FB33-F9F7-6590FBD6C0FA}"/>
              </a:ext>
            </a:extLst>
          </p:cNvPr>
          <p:cNvSpPr txBox="1">
            <a:spLocks/>
          </p:cNvSpPr>
          <p:nvPr/>
        </p:nvSpPr>
        <p:spPr>
          <a:xfrm>
            <a:off x="923619" y="1376520"/>
            <a:ext cx="3906315" cy="282250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Clr>
                <a:srgbClr val="32ADFF"/>
              </a:buClr>
              <a:buNone/>
            </a:pPr>
            <a:endParaRPr lang="pt-BR" sz="1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spcAft>
                <a:spcPts val="0"/>
              </a:spcAft>
              <a:buClr>
                <a:srgbClr val="32ADFF"/>
              </a:buClr>
              <a:buNone/>
            </a:pPr>
            <a:endParaRPr lang="pt-BR" sz="1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 descr="Mapa&#10;&#10;Descrição gerada automaticamente">
            <a:extLst>
              <a:ext uri="{FF2B5EF4-FFF2-40B4-BE49-F238E27FC236}">
                <a16:creationId xmlns:a16="http://schemas.microsoft.com/office/drawing/2014/main" id="{13C8C86A-57AF-E5FF-F068-929447D490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67" t="23400" r="7537" b="26763"/>
          <a:stretch/>
        </p:blipFill>
        <p:spPr>
          <a:xfrm>
            <a:off x="5171946" y="1319040"/>
            <a:ext cx="3120081" cy="3173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112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Imagem 25" descr="Moinho de vento de metal&#10;&#10;Descrição gerada automaticamente com confiança média">
            <a:extLst>
              <a:ext uri="{FF2B5EF4-FFF2-40B4-BE49-F238E27FC236}">
                <a16:creationId xmlns:a16="http://schemas.microsoft.com/office/drawing/2014/main" id="{23F06616-3158-EE25-E928-B3FC1099EC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69" r="12416"/>
          <a:stretch/>
        </p:blipFill>
        <p:spPr>
          <a:xfrm>
            <a:off x="4829934" y="1131590"/>
            <a:ext cx="3437948" cy="34563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FD4C68-8228-AD8C-FEFF-DE3FC1A0F47D}"/>
              </a:ext>
            </a:extLst>
          </p:cNvPr>
          <p:cNvSpPr txBox="1">
            <a:spLocks/>
          </p:cNvSpPr>
          <p:nvPr/>
        </p:nvSpPr>
        <p:spPr>
          <a:xfrm>
            <a:off x="797362" y="1275606"/>
            <a:ext cx="4032572" cy="316835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pt-BR" sz="1600" b="1" dirty="0">
              <a:solidFill>
                <a:srgbClr val="595959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33BCB316-36D9-FB33-F9F7-6590FBD6C0FA}"/>
              </a:ext>
            </a:extLst>
          </p:cNvPr>
          <p:cNvSpPr txBox="1">
            <a:spLocks/>
          </p:cNvSpPr>
          <p:nvPr/>
        </p:nvSpPr>
        <p:spPr>
          <a:xfrm>
            <a:off x="923619" y="1510296"/>
            <a:ext cx="3906315" cy="282250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Clr>
                <a:srgbClr val="32ADFF"/>
              </a:buClr>
              <a:buNone/>
            </a:pPr>
            <a:r>
              <a:rPr lang="pt-B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Viabilidade através de Leilão de Energia.</a:t>
            </a:r>
          </a:p>
          <a:p>
            <a:pPr marL="0" indent="0" fontAlgn="auto">
              <a:spcAft>
                <a:spcPts val="0"/>
              </a:spcAft>
              <a:buClr>
                <a:srgbClr val="32ADFF"/>
              </a:buClr>
              <a:buNone/>
            </a:pP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Neste cenário, considerando por exemplo um A-7 o projeto é viabilizado por meio de um leilão de energia para os próximos 7 anos.</a:t>
            </a:r>
          </a:p>
          <a:p>
            <a:pPr marL="0" indent="0" fontAlgn="auto">
              <a:spcAft>
                <a:spcPts val="0"/>
              </a:spcAft>
              <a:buClr>
                <a:srgbClr val="32ADFF"/>
              </a:buClr>
              <a:buNone/>
            </a:pP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Brasil, o Projeto de Lei </a:t>
            </a:r>
            <a:r>
              <a:rPr lang="pt-B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576/2021</a:t>
            </a: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prevê a realização de um leilão de energia especifico para eólicas offshore.</a:t>
            </a:r>
          </a:p>
          <a:p>
            <a:pPr marL="0" indent="0" fontAlgn="auto">
              <a:spcAft>
                <a:spcPts val="0"/>
              </a:spcAft>
              <a:buClr>
                <a:srgbClr val="32ADFF"/>
              </a:buClr>
              <a:buNone/>
            </a:pPr>
            <a:endParaRPr lang="pt-BR" sz="1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F8D514BE-AF0F-64B0-D8F3-687C0F90B1B4}"/>
              </a:ext>
            </a:extLst>
          </p:cNvPr>
          <p:cNvSpPr/>
          <p:nvPr/>
        </p:nvSpPr>
        <p:spPr>
          <a:xfrm>
            <a:off x="-293913" y="915566"/>
            <a:ext cx="2633665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CENÁRIO 1</a:t>
            </a:r>
          </a:p>
        </p:txBody>
      </p:sp>
    </p:spTree>
    <p:extLst>
      <p:ext uri="{BB962C8B-B14F-4D97-AF65-F5344CB8AC3E}">
        <p14:creationId xmlns:p14="http://schemas.microsoft.com/office/powerpoint/2010/main" val="2218800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pic>
        <p:nvPicPr>
          <p:cNvPr id="93" name="Imagem 92">
            <a:extLst>
              <a:ext uri="{FF2B5EF4-FFF2-40B4-BE49-F238E27FC236}">
                <a16:creationId xmlns:a16="http://schemas.microsoft.com/office/drawing/2014/main" id="{D38512C3-89C6-513E-D463-83A966F9B5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868" y="1491630"/>
            <a:ext cx="6948264" cy="2839237"/>
          </a:xfrm>
          <a:prstGeom prst="rect">
            <a:avLst/>
          </a:prstGeom>
        </p:spPr>
      </p:pic>
      <p:sp>
        <p:nvSpPr>
          <p:cNvPr id="4" name="Retângulo Arredondado 2">
            <a:extLst>
              <a:ext uri="{FF2B5EF4-FFF2-40B4-BE49-F238E27FC236}">
                <a16:creationId xmlns:a16="http://schemas.microsoft.com/office/drawing/2014/main" id="{6A3473B0-D940-F9B0-8F33-FD16AA2EC7B4}"/>
              </a:ext>
            </a:extLst>
          </p:cNvPr>
          <p:cNvSpPr/>
          <p:nvPr/>
        </p:nvSpPr>
        <p:spPr>
          <a:xfrm>
            <a:off x="-293913" y="915566"/>
            <a:ext cx="2633665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CENÁRIO 1</a:t>
            </a:r>
          </a:p>
        </p:txBody>
      </p:sp>
    </p:spTree>
    <p:extLst>
      <p:ext uri="{BB962C8B-B14F-4D97-AF65-F5344CB8AC3E}">
        <p14:creationId xmlns:p14="http://schemas.microsoft.com/office/powerpoint/2010/main" val="4273693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AFD4C68-8228-AD8C-FEFF-DE3FC1A0F47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97362" y="1275606"/>
            <a:ext cx="4032572" cy="30243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pt-BR" sz="1600" b="1" dirty="0">
              <a:solidFill>
                <a:srgbClr val="595959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33BCB316-36D9-FB33-F9F7-6590FBD6C0FA}"/>
              </a:ext>
            </a:extLst>
          </p:cNvPr>
          <p:cNvSpPr txBox="1">
            <a:spLocks/>
          </p:cNvSpPr>
          <p:nvPr/>
        </p:nvSpPr>
        <p:spPr>
          <a:xfrm>
            <a:off x="1049452" y="1549442"/>
            <a:ext cx="3528392" cy="210242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Clr>
                <a:srgbClr val="32ADFF"/>
              </a:buClr>
              <a:buNone/>
            </a:pPr>
            <a:r>
              <a:rPr lang="pt-B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Viabilidade através de Leilão de Áreas</a:t>
            </a:r>
          </a:p>
          <a:p>
            <a:pPr marL="0" indent="0" fontAlgn="auto">
              <a:spcAft>
                <a:spcPts val="0"/>
              </a:spcAft>
              <a:buClr>
                <a:srgbClr val="32ADFF"/>
              </a:buClr>
              <a:buNone/>
            </a:pP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cenário considera a viabilização de projetos offshore por meio de leilões de áreas, conforme proposto no projeto de lei.</a:t>
            </a:r>
          </a:p>
        </p:txBody>
      </p:sp>
      <p:pic>
        <p:nvPicPr>
          <p:cNvPr id="3" name="Espaço Reservado para Imagem 6" descr="Moinho de vento sobre a água&#10;&#10;Descrição gerada automaticamente">
            <a:extLst>
              <a:ext uri="{FF2B5EF4-FFF2-40B4-BE49-F238E27FC236}">
                <a16:creationId xmlns:a16="http://schemas.microsoft.com/office/drawing/2014/main" id="{F8100E10-2AAC-C70F-8001-4FAE2E6AF9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6" t="10349" r="50103"/>
          <a:stretch/>
        </p:blipFill>
        <p:spPr>
          <a:xfrm>
            <a:off x="4829934" y="1027700"/>
            <a:ext cx="3516704" cy="3520148"/>
          </a:xfrm>
          <a:prstGeom prst="rect">
            <a:avLst/>
          </a:prstGeom>
        </p:spPr>
      </p:pic>
      <p:sp>
        <p:nvSpPr>
          <p:cNvPr id="5" name="Retângulo Arredondado 2">
            <a:extLst>
              <a:ext uri="{FF2B5EF4-FFF2-40B4-BE49-F238E27FC236}">
                <a16:creationId xmlns:a16="http://schemas.microsoft.com/office/drawing/2014/main" id="{5B4E49E8-6A95-1E58-DB9C-1A5982549AB4}"/>
              </a:ext>
            </a:extLst>
          </p:cNvPr>
          <p:cNvSpPr/>
          <p:nvPr/>
        </p:nvSpPr>
        <p:spPr>
          <a:xfrm>
            <a:off x="-293913" y="915566"/>
            <a:ext cx="2633665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CENÁRIO 2</a:t>
            </a:r>
          </a:p>
        </p:txBody>
      </p:sp>
    </p:spTree>
    <p:extLst>
      <p:ext uri="{BB962C8B-B14F-4D97-AF65-F5344CB8AC3E}">
        <p14:creationId xmlns:p14="http://schemas.microsoft.com/office/powerpoint/2010/main" val="1296455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E44E432-09ED-3A73-A65C-F5B06712B5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1491630"/>
            <a:ext cx="7056784" cy="3020532"/>
          </a:xfrm>
          <a:prstGeom prst="rect">
            <a:avLst/>
          </a:prstGeom>
        </p:spPr>
      </p:pic>
      <p:sp>
        <p:nvSpPr>
          <p:cNvPr id="4" name="Retângulo Arredondado 2">
            <a:extLst>
              <a:ext uri="{FF2B5EF4-FFF2-40B4-BE49-F238E27FC236}">
                <a16:creationId xmlns:a16="http://schemas.microsoft.com/office/drawing/2014/main" id="{A25B3AA1-9929-D8BF-7082-589BF9858E03}"/>
              </a:ext>
            </a:extLst>
          </p:cNvPr>
          <p:cNvSpPr/>
          <p:nvPr/>
        </p:nvSpPr>
        <p:spPr>
          <a:xfrm>
            <a:off x="-293913" y="915566"/>
            <a:ext cx="2633665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CENÁRIO 2</a:t>
            </a:r>
          </a:p>
        </p:txBody>
      </p:sp>
    </p:spTree>
    <p:extLst>
      <p:ext uri="{BB962C8B-B14F-4D97-AF65-F5344CB8AC3E}">
        <p14:creationId xmlns:p14="http://schemas.microsoft.com/office/powerpoint/2010/main" val="2886951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AFD4C68-8228-AD8C-FEFF-DE3FC1A0F47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97362" y="1275606"/>
            <a:ext cx="4032572" cy="30243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pt-BR" sz="1600" b="1" dirty="0">
              <a:solidFill>
                <a:srgbClr val="595959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33BCB316-36D9-FB33-F9F7-6590FBD6C0FA}"/>
              </a:ext>
            </a:extLst>
          </p:cNvPr>
          <p:cNvSpPr txBox="1">
            <a:spLocks/>
          </p:cNvSpPr>
          <p:nvPr/>
        </p:nvSpPr>
        <p:spPr>
          <a:xfrm>
            <a:off x="1055296" y="1549442"/>
            <a:ext cx="3516703" cy="282250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Clr>
                <a:srgbClr val="32ADFF"/>
              </a:buClr>
              <a:buNone/>
            </a:pPr>
            <a:r>
              <a:rPr lang="pt-B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Viabilidade por Iniciativa do Próprio Investidor</a:t>
            </a:r>
          </a:p>
          <a:p>
            <a:pPr marL="0" indent="0" fontAlgn="auto">
              <a:spcAft>
                <a:spcPts val="0"/>
              </a:spcAft>
              <a:buClr>
                <a:srgbClr val="32ADFF"/>
              </a:buClr>
              <a:buNone/>
            </a:pP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Neste cenário, o investidor submete a proposta diretamente aos órgãos competentes, assumindo a responsabilidade por todas as etapas do projeto, desde a obtenção de áreas até as licenças ambientais.</a:t>
            </a:r>
          </a:p>
        </p:txBody>
      </p:sp>
      <p:pic>
        <p:nvPicPr>
          <p:cNvPr id="5" name="Espaço Reservado para Imagem 27" descr="Nuvens no mar&#10;&#10;Descrição gerada automaticamente com confiança média">
            <a:extLst>
              <a:ext uri="{FF2B5EF4-FFF2-40B4-BE49-F238E27FC236}">
                <a16:creationId xmlns:a16="http://schemas.microsoft.com/office/drawing/2014/main" id="{D61CE373-38DC-5F8D-C8FA-3215ECADEB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86" t="3349" r="-325"/>
          <a:stretch/>
        </p:blipFill>
        <p:spPr>
          <a:xfrm>
            <a:off x="4829935" y="987574"/>
            <a:ext cx="3516703" cy="357375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3AC3BE18-68D6-243E-AD51-CC10A3301BA8}"/>
              </a:ext>
            </a:extLst>
          </p:cNvPr>
          <p:cNvSpPr/>
          <p:nvPr/>
        </p:nvSpPr>
        <p:spPr>
          <a:xfrm>
            <a:off x="-293913" y="915566"/>
            <a:ext cx="2633665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CENÁRIO 3</a:t>
            </a:r>
          </a:p>
        </p:txBody>
      </p:sp>
    </p:spTree>
    <p:extLst>
      <p:ext uri="{BB962C8B-B14F-4D97-AF65-F5344CB8AC3E}">
        <p14:creationId xmlns:p14="http://schemas.microsoft.com/office/powerpoint/2010/main" val="847851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pic>
        <p:nvPicPr>
          <p:cNvPr id="92" name="Imagem 91">
            <a:extLst>
              <a:ext uri="{FF2B5EF4-FFF2-40B4-BE49-F238E27FC236}">
                <a16:creationId xmlns:a16="http://schemas.microsoft.com/office/drawing/2014/main" id="{E2781A11-0B41-70B2-752C-D8E297BA5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877" y="1491630"/>
            <a:ext cx="7020246" cy="3005959"/>
          </a:xfrm>
          <a:prstGeom prst="rect">
            <a:avLst/>
          </a:prstGeom>
        </p:spPr>
      </p:pic>
      <p:sp>
        <p:nvSpPr>
          <p:cNvPr id="4" name="Retângulo Arredondado 2">
            <a:extLst>
              <a:ext uri="{FF2B5EF4-FFF2-40B4-BE49-F238E27FC236}">
                <a16:creationId xmlns:a16="http://schemas.microsoft.com/office/drawing/2014/main" id="{64B4531D-7E97-1A9A-A0E4-EA21ACA8D737}"/>
              </a:ext>
            </a:extLst>
          </p:cNvPr>
          <p:cNvSpPr/>
          <p:nvPr/>
        </p:nvSpPr>
        <p:spPr>
          <a:xfrm>
            <a:off x="-293913" y="915566"/>
            <a:ext cx="2633665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CENÁRIO 3</a:t>
            </a:r>
          </a:p>
        </p:txBody>
      </p:sp>
    </p:spTree>
    <p:extLst>
      <p:ext uri="{BB962C8B-B14F-4D97-AF65-F5344CB8AC3E}">
        <p14:creationId xmlns:p14="http://schemas.microsoft.com/office/powerpoint/2010/main" val="783486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8755555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Análise de Viabilidade da Conexão ao Sistema Elétrico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0644CD4E-3F8F-5741-6DA1-830D68665C31}"/>
              </a:ext>
            </a:extLst>
          </p:cNvPr>
          <p:cNvSpPr txBox="1">
            <a:spLocks/>
          </p:cNvSpPr>
          <p:nvPr/>
        </p:nvSpPr>
        <p:spPr>
          <a:xfrm>
            <a:off x="4083864" y="1995686"/>
            <a:ext cx="3944520" cy="21242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600"/>
              </a:spcAft>
              <a:buClr>
                <a:srgbClr val="32ADFF"/>
              </a:buClr>
              <a:buNone/>
            </a:pPr>
            <a:r>
              <a:rPr lang="pt-BR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Seleção das opções de conexão com melhor desempenho técnico-econômico (custo x benefício).</a:t>
            </a:r>
          </a:p>
          <a:p>
            <a:pPr marL="0" indent="0" fontAlgn="auto">
              <a:spcAft>
                <a:spcPts val="600"/>
              </a:spcAft>
              <a:buClr>
                <a:srgbClr val="32ADFF"/>
              </a:buClr>
              <a:buNone/>
            </a:pPr>
            <a:r>
              <a:rPr lang="pt-BR" sz="1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Identificação das alternativas de conexão de maior viabilidade;</a:t>
            </a:r>
          </a:p>
          <a:p>
            <a:pPr marL="0" indent="0" fontAlgn="auto">
              <a:spcAft>
                <a:spcPts val="600"/>
              </a:spcAft>
              <a:buClr>
                <a:srgbClr val="32ADFF"/>
              </a:buClr>
              <a:buNone/>
            </a:pPr>
            <a:r>
              <a:rPr lang="pt-BR" sz="18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Avaliação dos impactos da conexão; 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E1DFDE87-50B7-D2BF-DA22-02056CAD51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1724784"/>
            <a:ext cx="2520280" cy="2468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3853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6954145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Análise de Viabilidade do Sistema Elétrico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0644CD4E-3F8F-5741-6DA1-830D68665C31}"/>
              </a:ext>
            </a:extLst>
          </p:cNvPr>
          <p:cNvSpPr txBox="1">
            <a:spLocks/>
          </p:cNvSpPr>
          <p:nvPr/>
        </p:nvSpPr>
        <p:spPr>
          <a:xfrm>
            <a:off x="731647" y="1851670"/>
            <a:ext cx="7680705" cy="25202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Clr>
                <a:srgbClr val="32ADFF"/>
              </a:buClr>
              <a:buFont typeface="Wingdings" panose="05000000000000000000" pitchFamily="2" charset="2"/>
              <a:buChar char="§"/>
            </a:pP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Identificar as subestações fisicamente próximas aos parques estudados, </a:t>
            </a:r>
            <a:r>
              <a:rPr lang="pt-BR" sz="1800" dirty="0">
                <a:solidFill>
                  <a:srgbClr val="32AD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descartando subestações com tensões inferiores a 230 kV</a:t>
            </a: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 coletoras de outros parques;</a:t>
            </a:r>
          </a:p>
          <a:p>
            <a:pPr fontAlgn="auto">
              <a:spcAft>
                <a:spcPts val="0"/>
              </a:spcAft>
              <a:buClr>
                <a:srgbClr val="32ADFF"/>
              </a:buClr>
              <a:buFont typeface="Wingdings" panose="05000000000000000000" pitchFamily="2" charset="2"/>
              <a:buChar char="§"/>
            </a:pP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cada região, verificar em quais subestações a conexão de 2GW ocasionaria</a:t>
            </a:r>
            <a:r>
              <a:rPr lang="pt-BR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menor violação de tensão </a:t>
            </a: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carregamento no sistema íntegro, no ano de entrada, com margem de ± 1 ano;</a:t>
            </a:r>
          </a:p>
          <a:p>
            <a:pPr fontAlgn="auto">
              <a:spcAft>
                <a:spcPts val="0"/>
              </a:spcAft>
              <a:buClr>
                <a:srgbClr val="32ADFF"/>
              </a:buClr>
              <a:buFont typeface="Wingdings" panose="05000000000000000000" pitchFamily="2" charset="2"/>
              <a:buChar char="§"/>
            </a:pP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cada parque, selecionar duas opções de </a:t>
            </a:r>
            <a:r>
              <a:rPr lang="pt-BR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conexão que tiverem o melhor desempenho</a:t>
            </a: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678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CA59AF83-BEE2-B5DF-08C8-17A93AECD3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615" y="1696599"/>
            <a:ext cx="7600769" cy="2729971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6882137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Análise de Viabilidade do Sistema Elétrico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7D442587-15BB-65A8-858F-DDB60AFA10F8}"/>
              </a:ext>
            </a:extLst>
          </p:cNvPr>
          <p:cNvSpPr/>
          <p:nvPr/>
        </p:nvSpPr>
        <p:spPr>
          <a:xfrm>
            <a:off x="775425" y="2013724"/>
            <a:ext cx="525634" cy="86409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2CECA23-03C6-E4BF-E1C9-CF74570ED36E}"/>
              </a:ext>
            </a:extLst>
          </p:cNvPr>
          <p:cNvSpPr/>
          <p:nvPr/>
        </p:nvSpPr>
        <p:spPr>
          <a:xfrm>
            <a:off x="2408748" y="2190512"/>
            <a:ext cx="5963635" cy="3309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A89248C-F064-EED1-1BA4-A56BCA0A47D3}"/>
              </a:ext>
            </a:extLst>
          </p:cNvPr>
          <p:cNvSpPr/>
          <p:nvPr/>
        </p:nvSpPr>
        <p:spPr>
          <a:xfrm>
            <a:off x="774877" y="2851067"/>
            <a:ext cx="525634" cy="51277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2A92903-D91A-C6FC-738E-B0527CCCDDC9}"/>
              </a:ext>
            </a:extLst>
          </p:cNvPr>
          <p:cNvSpPr/>
          <p:nvPr/>
        </p:nvSpPr>
        <p:spPr>
          <a:xfrm>
            <a:off x="2404865" y="3040864"/>
            <a:ext cx="5963634" cy="32297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50FF4AD-3896-4E11-8C83-DD3896F21FEC}"/>
              </a:ext>
            </a:extLst>
          </p:cNvPr>
          <p:cNvSpPr/>
          <p:nvPr/>
        </p:nvSpPr>
        <p:spPr>
          <a:xfrm>
            <a:off x="771615" y="3363838"/>
            <a:ext cx="525634" cy="10627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29EF890-3371-7764-0B2E-1024111E61D0}"/>
              </a:ext>
            </a:extLst>
          </p:cNvPr>
          <p:cNvSpPr/>
          <p:nvPr/>
        </p:nvSpPr>
        <p:spPr>
          <a:xfrm>
            <a:off x="2408127" y="3363838"/>
            <a:ext cx="5963635" cy="56971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Arredondado 2">
            <a:extLst>
              <a:ext uri="{FF2B5EF4-FFF2-40B4-BE49-F238E27FC236}">
                <a16:creationId xmlns:a16="http://schemas.microsoft.com/office/drawing/2014/main" id="{6BA4C6D8-C062-7656-CB76-A4C5733B43F5}"/>
              </a:ext>
            </a:extLst>
          </p:cNvPr>
          <p:cNvSpPr/>
          <p:nvPr/>
        </p:nvSpPr>
        <p:spPr>
          <a:xfrm>
            <a:off x="-293913" y="915566"/>
            <a:ext cx="8755555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Análise de Viabilidade da Conexão ao Sistema Elétrico</a:t>
            </a:r>
          </a:p>
        </p:txBody>
      </p:sp>
    </p:spTree>
    <p:extLst>
      <p:ext uri="{BB962C8B-B14F-4D97-AF65-F5344CB8AC3E}">
        <p14:creationId xmlns:p14="http://schemas.microsoft.com/office/powerpoint/2010/main" val="465205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6882137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Análise de Viabilidade do Sistema Elétrico</a:t>
            </a:r>
          </a:p>
        </p:txBody>
      </p:sp>
      <p:sp>
        <p:nvSpPr>
          <p:cNvPr id="4" name="Espace réservé du contenu 4">
            <a:extLst>
              <a:ext uri="{FF2B5EF4-FFF2-40B4-BE49-F238E27FC236}">
                <a16:creationId xmlns:a16="http://schemas.microsoft.com/office/drawing/2014/main" id="{8F894252-845C-09E5-1FC4-B1093E469DC7}"/>
              </a:ext>
            </a:extLst>
          </p:cNvPr>
          <p:cNvSpPr txBox="1">
            <a:spLocks/>
          </p:cNvSpPr>
          <p:nvPr/>
        </p:nvSpPr>
        <p:spPr>
          <a:xfrm>
            <a:off x="3059832" y="1995686"/>
            <a:ext cx="5401810" cy="202224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as opções selecionadas, verificar possíveis </a:t>
            </a:r>
            <a:r>
              <a:rPr lang="pt-BR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sobretensões e sobrecargas </a:t>
            </a: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acima dos limites das barras, linhas e transformadores.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pt-BR" sz="1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Todos os anos do deck de </a:t>
            </a:r>
            <a:r>
              <a:rPr lang="pt-BR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fluxo de potência </a:t>
            </a: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EPE, a partir do ano previsto para a entrada em operação menos 1 ano, são investigados.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sz="1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dirty="0"/>
          </a:p>
        </p:txBody>
      </p:sp>
      <p:sp>
        <p:nvSpPr>
          <p:cNvPr id="5" name="Retângulo Arredondado 2">
            <a:extLst>
              <a:ext uri="{FF2B5EF4-FFF2-40B4-BE49-F238E27FC236}">
                <a16:creationId xmlns:a16="http://schemas.microsoft.com/office/drawing/2014/main" id="{E7EB8A68-7529-DF11-3B2B-AE0CD1C98B71}"/>
              </a:ext>
            </a:extLst>
          </p:cNvPr>
          <p:cNvSpPr/>
          <p:nvPr/>
        </p:nvSpPr>
        <p:spPr>
          <a:xfrm>
            <a:off x="-293913" y="915566"/>
            <a:ext cx="8755555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Análise de Viabilidade da Conexão ao Sistema Elétrico</a:t>
            </a:r>
          </a:p>
        </p:txBody>
      </p:sp>
      <p:sp>
        <p:nvSpPr>
          <p:cNvPr id="6" name="Freeform 35">
            <a:extLst>
              <a:ext uri="{FF2B5EF4-FFF2-40B4-BE49-F238E27FC236}">
                <a16:creationId xmlns:a16="http://schemas.microsoft.com/office/drawing/2014/main" id="{E809D9AB-62BE-5F96-4E74-E1973D839E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592" y="2195212"/>
            <a:ext cx="1656184" cy="1623189"/>
          </a:xfrm>
          <a:custGeom>
            <a:avLst/>
            <a:gdLst>
              <a:gd name="connsiteX0" fmla="*/ 326098 w 599135"/>
              <a:gd name="connsiteY0" fmla="*/ 346651 h 598716"/>
              <a:gd name="connsiteX1" fmla="*/ 338337 w 599135"/>
              <a:gd name="connsiteY1" fmla="*/ 350977 h 598716"/>
              <a:gd name="connsiteX2" fmla="*/ 334018 w 599135"/>
              <a:gd name="connsiteY2" fmla="*/ 363235 h 598716"/>
              <a:gd name="connsiteX3" fmla="*/ 259862 w 599135"/>
              <a:gd name="connsiteY3" fmla="*/ 398564 h 598716"/>
              <a:gd name="connsiteX4" fmla="*/ 352016 w 599135"/>
              <a:gd name="connsiteY4" fmla="*/ 444709 h 598716"/>
              <a:gd name="connsiteX5" fmla="*/ 357416 w 599135"/>
              <a:gd name="connsiteY5" fmla="*/ 453001 h 598716"/>
              <a:gd name="connsiteX6" fmla="*/ 352016 w 599135"/>
              <a:gd name="connsiteY6" fmla="*/ 460932 h 598716"/>
              <a:gd name="connsiteX7" fmla="*/ 213065 w 599135"/>
              <a:gd name="connsiteY7" fmla="*/ 524382 h 598716"/>
              <a:gd name="connsiteX8" fmla="*/ 209465 w 599135"/>
              <a:gd name="connsiteY8" fmla="*/ 525103 h 598716"/>
              <a:gd name="connsiteX9" fmla="*/ 201186 w 599135"/>
              <a:gd name="connsiteY9" fmla="*/ 519695 h 598716"/>
              <a:gd name="connsiteX10" fmla="*/ 205506 w 599135"/>
              <a:gd name="connsiteY10" fmla="*/ 507798 h 598716"/>
              <a:gd name="connsiteX11" fmla="*/ 327178 w 599135"/>
              <a:gd name="connsiteY11" fmla="*/ 452280 h 598716"/>
              <a:gd name="connsiteX12" fmla="*/ 235384 w 599135"/>
              <a:gd name="connsiteY12" fmla="*/ 406135 h 598716"/>
              <a:gd name="connsiteX13" fmla="*/ 229984 w 599135"/>
              <a:gd name="connsiteY13" fmla="*/ 398204 h 598716"/>
              <a:gd name="connsiteX14" fmla="*/ 235384 w 599135"/>
              <a:gd name="connsiteY14" fmla="*/ 389912 h 598716"/>
              <a:gd name="connsiteX15" fmla="*/ 214678 w 599135"/>
              <a:gd name="connsiteY15" fmla="*/ 336013 h 598716"/>
              <a:gd name="connsiteX16" fmla="*/ 123942 w 599135"/>
              <a:gd name="connsiteY16" fmla="*/ 550069 h 598716"/>
              <a:gd name="connsiteX17" fmla="*/ 475363 w 599135"/>
              <a:gd name="connsiteY17" fmla="*/ 550069 h 598716"/>
              <a:gd name="connsiteX18" fmla="*/ 384627 w 599135"/>
              <a:gd name="connsiteY18" fmla="*/ 336013 h 598716"/>
              <a:gd name="connsiteX19" fmla="*/ 227640 w 599135"/>
              <a:gd name="connsiteY19" fmla="*/ 260824 h 598716"/>
              <a:gd name="connsiteX20" fmla="*/ 219359 w 599135"/>
              <a:gd name="connsiteY20" fmla="*/ 317665 h 598716"/>
              <a:gd name="connsiteX21" fmla="*/ 379946 w 599135"/>
              <a:gd name="connsiteY21" fmla="*/ 317665 h 598716"/>
              <a:gd name="connsiteX22" fmla="*/ 371665 w 599135"/>
              <a:gd name="connsiteY22" fmla="*/ 260824 h 598716"/>
              <a:gd name="connsiteX23" fmla="*/ 381026 w 599135"/>
              <a:gd name="connsiteY23" fmla="*/ 196787 h 598716"/>
              <a:gd name="connsiteX24" fmla="*/ 387508 w 599135"/>
              <a:gd name="connsiteY24" fmla="*/ 242836 h 598716"/>
              <a:gd name="connsiteX25" fmla="*/ 484004 w 599135"/>
              <a:gd name="connsiteY25" fmla="*/ 242836 h 598716"/>
              <a:gd name="connsiteX26" fmla="*/ 218279 w 599135"/>
              <a:gd name="connsiteY26" fmla="*/ 196787 h 598716"/>
              <a:gd name="connsiteX27" fmla="*/ 115661 w 599135"/>
              <a:gd name="connsiteY27" fmla="*/ 242836 h 598716"/>
              <a:gd name="connsiteX28" fmla="*/ 211797 w 599135"/>
              <a:gd name="connsiteY28" fmla="*/ 242836 h 598716"/>
              <a:gd name="connsiteX29" fmla="*/ 237362 w 599135"/>
              <a:gd name="connsiteY29" fmla="*/ 191031 h 598716"/>
              <a:gd name="connsiteX30" fmla="*/ 230161 w 599135"/>
              <a:gd name="connsiteY30" fmla="*/ 242836 h 598716"/>
              <a:gd name="connsiteX31" fmla="*/ 369144 w 599135"/>
              <a:gd name="connsiteY31" fmla="*/ 242836 h 598716"/>
              <a:gd name="connsiteX32" fmla="*/ 361943 w 599135"/>
              <a:gd name="connsiteY32" fmla="*/ 191031 h 598716"/>
              <a:gd name="connsiteX33" fmla="*/ 252124 w 599135"/>
              <a:gd name="connsiteY33" fmla="*/ 88140 h 598716"/>
              <a:gd name="connsiteX34" fmla="*/ 239882 w 599135"/>
              <a:gd name="connsiteY34" fmla="*/ 172683 h 598716"/>
              <a:gd name="connsiteX35" fmla="*/ 359423 w 599135"/>
              <a:gd name="connsiteY35" fmla="*/ 172683 h 598716"/>
              <a:gd name="connsiteX36" fmla="*/ 346821 w 599135"/>
              <a:gd name="connsiteY36" fmla="*/ 88140 h 598716"/>
              <a:gd name="connsiteX37" fmla="*/ 356182 w 599135"/>
              <a:gd name="connsiteY37" fmla="*/ 23024 h 598716"/>
              <a:gd name="connsiteX38" fmla="*/ 363023 w 599135"/>
              <a:gd name="connsiteY38" fmla="*/ 69793 h 598716"/>
              <a:gd name="connsiteX39" fmla="*/ 477883 w 599135"/>
              <a:gd name="connsiteY39" fmla="*/ 69793 h 598716"/>
              <a:gd name="connsiteX40" fmla="*/ 243123 w 599135"/>
              <a:gd name="connsiteY40" fmla="*/ 23024 h 598716"/>
              <a:gd name="connsiteX41" fmla="*/ 121422 w 599135"/>
              <a:gd name="connsiteY41" fmla="*/ 69793 h 598716"/>
              <a:gd name="connsiteX42" fmla="*/ 236282 w 599135"/>
              <a:gd name="connsiteY42" fmla="*/ 69793 h 598716"/>
              <a:gd name="connsiteX43" fmla="*/ 262206 w 599135"/>
              <a:gd name="connsiteY43" fmla="*/ 17988 h 598716"/>
              <a:gd name="connsiteX44" fmla="*/ 254645 w 599135"/>
              <a:gd name="connsiteY44" fmla="*/ 69793 h 598716"/>
              <a:gd name="connsiteX45" fmla="*/ 344660 w 599135"/>
              <a:gd name="connsiteY45" fmla="*/ 69793 h 598716"/>
              <a:gd name="connsiteX46" fmla="*/ 337099 w 599135"/>
              <a:gd name="connsiteY46" fmla="*/ 17988 h 598716"/>
              <a:gd name="connsiteX47" fmla="*/ 254285 w 599135"/>
              <a:gd name="connsiteY47" fmla="*/ 0 h 598716"/>
              <a:gd name="connsiteX48" fmla="*/ 345020 w 599135"/>
              <a:gd name="connsiteY48" fmla="*/ 0 h 598716"/>
              <a:gd name="connsiteX49" fmla="*/ 348261 w 599135"/>
              <a:gd name="connsiteY49" fmla="*/ 719 h 598716"/>
              <a:gd name="connsiteX50" fmla="*/ 530092 w 599135"/>
              <a:gd name="connsiteY50" fmla="*/ 70512 h 598716"/>
              <a:gd name="connsiteX51" fmla="*/ 531172 w 599135"/>
              <a:gd name="connsiteY51" fmla="*/ 71232 h 598716"/>
              <a:gd name="connsiteX52" fmla="*/ 532973 w 599135"/>
              <a:gd name="connsiteY52" fmla="*/ 72311 h 598716"/>
              <a:gd name="connsiteX53" fmla="*/ 533693 w 599135"/>
              <a:gd name="connsiteY53" fmla="*/ 73390 h 598716"/>
              <a:gd name="connsiteX54" fmla="*/ 534773 w 599135"/>
              <a:gd name="connsiteY54" fmla="*/ 74829 h 598716"/>
              <a:gd name="connsiteX55" fmla="*/ 535133 w 599135"/>
              <a:gd name="connsiteY55" fmla="*/ 76268 h 598716"/>
              <a:gd name="connsiteX56" fmla="*/ 535493 w 599135"/>
              <a:gd name="connsiteY56" fmla="*/ 78427 h 598716"/>
              <a:gd name="connsiteX57" fmla="*/ 535853 w 599135"/>
              <a:gd name="connsiteY57" fmla="*/ 78787 h 598716"/>
              <a:gd name="connsiteX58" fmla="*/ 535853 w 599135"/>
              <a:gd name="connsiteY58" fmla="*/ 129512 h 598716"/>
              <a:gd name="connsiteX59" fmla="*/ 544855 w 599135"/>
              <a:gd name="connsiteY59" fmla="*/ 129512 h 598716"/>
              <a:gd name="connsiteX60" fmla="*/ 553856 w 599135"/>
              <a:gd name="connsiteY60" fmla="*/ 138506 h 598716"/>
              <a:gd name="connsiteX61" fmla="*/ 544855 w 599135"/>
              <a:gd name="connsiteY61" fmla="*/ 147500 h 598716"/>
              <a:gd name="connsiteX62" fmla="*/ 535853 w 599135"/>
              <a:gd name="connsiteY62" fmla="*/ 147500 h 598716"/>
              <a:gd name="connsiteX63" fmla="*/ 535853 w 599135"/>
              <a:gd name="connsiteY63" fmla="*/ 153976 h 598716"/>
              <a:gd name="connsiteX64" fmla="*/ 526852 w 599135"/>
              <a:gd name="connsiteY64" fmla="*/ 162970 h 598716"/>
              <a:gd name="connsiteX65" fmla="*/ 517490 w 599135"/>
              <a:gd name="connsiteY65" fmla="*/ 153976 h 598716"/>
              <a:gd name="connsiteX66" fmla="*/ 517490 w 599135"/>
              <a:gd name="connsiteY66" fmla="*/ 147500 h 598716"/>
              <a:gd name="connsiteX67" fmla="*/ 508488 w 599135"/>
              <a:gd name="connsiteY67" fmla="*/ 147500 h 598716"/>
              <a:gd name="connsiteX68" fmla="*/ 499487 w 599135"/>
              <a:gd name="connsiteY68" fmla="*/ 138506 h 598716"/>
              <a:gd name="connsiteX69" fmla="*/ 508488 w 599135"/>
              <a:gd name="connsiteY69" fmla="*/ 129512 h 598716"/>
              <a:gd name="connsiteX70" fmla="*/ 517490 w 599135"/>
              <a:gd name="connsiteY70" fmla="*/ 129512 h 598716"/>
              <a:gd name="connsiteX71" fmla="*/ 517490 w 599135"/>
              <a:gd name="connsiteY71" fmla="*/ 88140 h 598716"/>
              <a:gd name="connsiteX72" fmla="*/ 365544 w 599135"/>
              <a:gd name="connsiteY72" fmla="*/ 88140 h 598716"/>
              <a:gd name="connsiteX73" fmla="*/ 377786 w 599135"/>
              <a:gd name="connsiteY73" fmla="*/ 175921 h 598716"/>
              <a:gd name="connsiteX74" fmla="*/ 530092 w 599135"/>
              <a:gd name="connsiteY74" fmla="*/ 243196 h 598716"/>
              <a:gd name="connsiteX75" fmla="*/ 530452 w 599135"/>
              <a:gd name="connsiteY75" fmla="*/ 243555 h 598716"/>
              <a:gd name="connsiteX76" fmla="*/ 532973 w 599135"/>
              <a:gd name="connsiteY76" fmla="*/ 245354 h 598716"/>
              <a:gd name="connsiteX77" fmla="*/ 533693 w 599135"/>
              <a:gd name="connsiteY77" fmla="*/ 245714 h 598716"/>
              <a:gd name="connsiteX78" fmla="*/ 534773 w 599135"/>
              <a:gd name="connsiteY78" fmla="*/ 247873 h 598716"/>
              <a:gd name="connsiteX79" fmla="*/ 535133 w 599135"/>
              <a:gd name="connsiteY79" fmla="*/ 248952 h 598716"/>
              <a:gd name="connsiteX80" fmla="*/ 535493 w 599135"/>
              <a:gd name="connsiteY80" fmla="*/ 251110 h 598716"/>
              <a:gd name="connsiteX81" fmla="*/ 535853 w 599135"/>
              <a:gd name="connsiteY81" fmla="*/ 251830 h 598716"/>
              <a:gd name="connsiteX82" fmla="*/ 535853 w 599135"/>
              <a:gd name="connsiteY82" fmla="*/ 302196 h 598716"/>
              <a:gd name="connsiteX83" fmla="*/ 544855 w 599135"/>
              <a:gd name="connsiteY83" fmla="*/ 302196 h 598716"/>
              <a:gd name="connsiteX84" fmla="*/ 553856 w 599135"/>
              <a:gd name="connsiteY84" fmla="*/ 311190 h 598716"/>
              <a:gd name="connsiteX85" fmla="*/ 544855 w 599135"/>
              <a:gd name="connsiteY85" fmla="*/ 320544 h 598716"/>
              <a:gd name="connsiteX86" fmla="*/ 535853 w 599135"/>
              <a:gd name="connsiteY86" fmla="*/ 320544 h 598716"/>
              <a:gd name="connsiteX87" fmla="*/ 535853 w 599135"/>
              <a:gd name="connsiteY87" fmla="*/ 326659 h 598716"/>
              <a:gd name="connsiteX88" fmla="*/ 526852 w 599135"/>
              <a:gd name="connsiteY88" fmla="*/ 336013 h 598716"/>
              <a:gd name="connsiteX89" fmla="*/ 517490 w 599135"/>
              <a:gd name="connsiteY89" fmla="*/ 326659 h 598716"/>
              <a:gd name="connsiteX90" fmla="*/ 517490 w 599135"/>
              <a:gd name="connsiteY90" fmla="*/ 320544 h 598716"/>
              <a:gd name="connsiteX91" fmla="*/ 508488 w 599135"/>
              <a:gd name="connsiteY91" fmla="*/ 320544 h 598716"/>
              <a:gd name="connsiteX92" fmla="*/ 499487 w 599135"/>
              <a:gd name="connsiteY92" fmla="*/ 311190 h 598716"/>
              <a:gd name="connsiteX93" fmla="*/ 508488 w 599135"/>
              <a:gd name="connsiteY93" fmla="*/ 302196 h 598716"/>
              <a:gd name="connsiteX94" fmla="*/ 517490 w 599135"/>
              <a:gd name="connsiteY94" fmla="*/ 302196 h 598716"/>
              <a:gd name="connsiteX95" fmla="*/ 517490 w 599135"/>
              <a:gd name="connsiteY95" fmla="*/ 260824 h 598716"/>
              <a:gd name="connsiteX96" fmla="*/ 390028 w 599135"/>
              <a:gd name="connsiteY96" fmla="*/ 260824 h 598716"/>
              <a:gd name="connsiteX97" fmla="*/ 399390 w 599135"/>
              <a:gd name="connsiteY97" fmla="*/ 324141 h 598716"/>
              <a:gd name="connsiteX98" fmla="*/ 496966 w 599135"/>
              <a:gd name="connsiteY98" fmla="*/ 554026 h 598716"/>
              <a:gd name="connsiteX99" fmla="*/ 593463 w 599135"/>
              <a:gd name="connsiteY99" fmla="*/ 581008 h 598716"/>
              <a:gd name="connsiteX100" fmla="*/ 598504 w 599135"/>
              <a:gd name="connsiteY100" fmla="*/ 592880 h 598716"/>
              <a:gd name="connsiteX101" fmla="*/ 590222 w 599135"/>
              <a:gd name="connsiteY101" fmla="*/ 598636 h 598716"/>
              <a:gd name="connsiteX102" fmla="*/ 586622 w 599135"/>
              <a:gd name="connsiteY102" fmla="*/ 598276 h 598716"/>
              <a:gd name="connsiteX103" fmla="*/ 12323 w 599135"/>
              <a:gd name="connsiteY103" fmla="*/ 598276 h 598716"/>
              <a:gd name="connsiteX104" fmla="*/ 441 w 599135"/>
              <a:gd name="connsiteY104" fmla="*/ 592880 h 598716"/>
              <a:gd name="connsiteX105" fmla="*/ 5842 w 599135"/>
              <a:gd name="connsiteY105" fmla="*/ 581008 h 598716"/>
              <a:gd name="connsiteX106" fmla="*/ 102339 w 599135"/>
              <a:gd name="connsiteY106" fmla="*/ 554026 h 598716"/>
              <a:gd name="connsiteX107" fmla="*/ 199915 w 599135"/>
              <a:gd name="connsiteY107" fmla="*/ 324501 h 598716"/>
              <a:gd name="connsiteX108" fmla="*/ 209277 w 599135"/>
              <a:gd name="connsiteY108" fmla="*/ 260824 h 598716"/>
              <a:gd name="connsiteX109" fmla="*/ 81815 w 599135"/>
              <a:gd name="connsiteY109" fmla="*/ 260824 h 598716"/>
              <a:gd name="connsiteX110" fmla="*/ 81815 w 599135"/>
              <a:gd name="connsiteY110" fmla="*/ 302196 h 598716"/>
              <a:gd name="connsiteX111" fmla="*/ 90817 w 599135"/>
              <a:gd name="connsiteY111" fmla="*/ 302196 h 598716"/>
              <a:gd name="connsiteX112" fmla="*/ 100178 w 599135"/>
              <a:gd name="connsiteY112" fmla="*/ 311190 h 598716"/>
              <a:gd name="connsiteX113" fmla="*/ 90817 w 599135"/>
              <a:gd name="connsiteY113" fmla="*/ 320544 h 598716"/>
              <a:gd name="connsiteX114" fmla="*/ 81815 w 599135"/>
              <a:gd name="connsiteY114" fmla="*/ 320544 h 598716"/>
              <a:gd name="connsiteX115" fmla="*/ 81815 w 599135"/>
              <a:gd name="connsiteY115" fmla="*/ 326659 h 598716"/>
              <a:gd name="connsiteX116" fmla="*/ 72814 w 599135"/>
              <a:gd name="connsiteY116" fmla="*/ 336013 h 598716"/>
              <a:gd name="connsiteX117" fmla="*/ 63812 w 599135"/>
              <a:gd name="connsiteY117" fmla="*/ 326659 h 598716"/>
              <a:gd name="connsiteX118" fmla="*/ 63812 w 599135"/>
              <a:gd name="connsiteY118" fmla="*/ 320544 h 598716"/>
              <a:gd name="connsiteX119" fmla="*/ 54450 w 599135"/>
              <a:gd name="connsiteY119" fmla="*/ 320544 h 598716"/>
              <a:gd name="connsiteX120" fmla="*/ 45449 w 599135"/>
              <a:gd name="connsiteY120" fmla="*/ 311190 h 598716"/>
              <a:gd name="connsiteX121" fmla="*/ 54450 w 599135"/>
              <a:gd name="connsiteY121" fmla="*/ 302196 h 598716"/>
              <a:gd name="connsiteX122" fmla="*/ 63812 w 599135"/>
              <a:gd name="connsiteY122" fmla="*/ 302196 h 598716"/>
              <a:gd name="connsiteX123" fmla="*/ 63812 w 599135"/>
              <a:gd name="connsiteY123" fmla="*/ 251830 h 598716"/>
              <a:gd name="connsiteX124" fmla="*/ 63812 w 599135"/>
              <a:gd name="connsiteY124" fmla="*/ 251110 h 598716"/>
              <a:gd name="connsiteX125" fmla="*/ 64172 w 599135"/>
              <a:gd name="connsiteY125" fmla="*/ 248952 h 598716"/>
              <a:gd name="connsiteX126" fmla="*/ 64892 w 599135"/>
              <a:gd name="connsiteY126" fmla="*/ 247873 h 598716"/>
              <a:gd name="connsiteX127" fmla="*/ 65972 w 599135"/>
              <a:gd name="connsiteY127" fmla="*/ 245714 h 598716"/>
              <a:gd name="connsiteX128" fmla="*/ 66332 w 599135"/>
              <a:gd name="connsiteY128" fmla="*/ 245354 h 598716"/>
              <a:gd name="connsiteX129" fmla="*/ 69213 w 599135"/>
              <a:gd name="connsiteY129" fmla="*/ 243555 h 598716"/>
              <a:gd name="connsiteX130" fmla="*/ 69213 w 599135"/>
              <a:gd name="connsiteY130" fmla="*/ 243196 h 598716"/>
              <a:gd name="connsiteX131" fmla="*/ 221159 w 599135"/>
              <a:gd name="connsiteY131" fmla="*/ 175921 h 598716"/>
              <a:gd name="connsiteX132" fmla="*/ 233761 w 599135"/>
              <a:gd name="connsiteY132" fmla="*/ 88140 h 598716"/>
              <a:gd name="connsiteX133" fmla="*/ 81815 w 599135"/>
              <a:gd name="connsiteY133" fmla="*/ 88140 h 598716"/>
              <a:gd name="connsiteX134" fmla="*/ 81815 w 599135"/>
              <a:gd name="connsiteY134" fmla="*/ 129512 h 598716"/>
              <a:gd name="connsiteX135" fmla="*/ 90817 w 599135"/>
              <a:gd name="connsiteY135" fmla="*/ 129512 h 598716"/>
              <a:gd name="connsiteX136" fmla="*/ 100178 w 599135"/>
              <a:gd name="connsiteY136" fmla="*/ 138506 h 598716"/>
              <a:gd name="connsiteX137" fmla="*/ 90817 w 599135"/>
              <a:gd name="connsiteY137" fmla="*/ 147500 h 598716"/>
              <a:gd name="connsiteX138" fmla="*/ 81815 w 599135"/>
              <a:gd name="connsiteY138" fmla="*/ 147500 h 598716"/>
              <a:gd name="connsiteX139" fmla="*/ 81815 w 599135"/>
              <a:gd name="connsiteY139" fmla="*/ 153976 h 598716"/>
              <a:gd name="connsiteX140" fmla="*/ 72814 w 599135"/>
              <a:gd name="connsiteY140" fmla="*/ 162970 h 598716"/>
              <a:gd name="connsiteX141" fmla="*/ 63812 w 599135"/>
              <a:gd name="connsiteY141" fmla="*/ 153976 h 598716"/>
              <a:gd name="connsiteX142" fmla="*/ 63812 w 599135"/>
              <a:gd name="connsiteY142" fmla="*/ 147500 h 598716"/>
              <a:gd name="connsiteX143" fmla="*/ 54450 w 599135"/>
              <a:gd name="connsiteY143" fmla="*/ 147500 h 598716"/>
              <a:gd name="connsiteX144" fmla="*/ 45449 w 599135"/>
              <a:gd name="connsiteY144" fmla="*/ 138506 h 598716"/>
              <a:gd name="connsiteX145" fmla="*/ 54450 w 599135"/>
              <a:gd name="connsiteY145" fmla="*/ 129512 h 598716"/>
              <a:gd name="connsiteX146" fmla="*/ 63812 w 599135"/>
              <a:gd name="connsiteY146" fmla="*/ 129512 h 598716"/>
              <a:gd name="connsiteX147" fmla="*/ 63812 w 599135"/>
              <a:gd name="connsiteY147" fmla="*/ 78787 h 598716"/>
              <a:gd name="connsiteX148" fmla="*/ 63812 w 599135"/>
              <a:gd name="connsiteY148" fmla="*/ 78427 h 598716"/>
              <a:gd name="connsiteX149" fmla="*/ 64172 w 599135"/>
              <a:gd name="connsiteY149" fmla="*/ 76268 h 598716"/>
              <a:gd name="connsiteX150" fmla="*/ 64892 w 599135"/>
              <a:gd name="connsiteY150" fmla="*/ 74829 h 598716"/>
              <a:gd name="connsiteX151" fmla="*/ 65612 w 599135"/>
              <a:gd name="connsiteY151" fmla="*/ 73390 h 598716"/>
              <a:gd name="connsiteX152" fmla="*/ 66693 w 599135"/>
              <a:gd name="connsiteY152" fmla="*/ 72311 h 598716"/>
              <a:gd name="connsiteX153" fmla="*/ 68493 w 599135"/>
              <a:gd name="connsiteY153" fmla="*/ 71232 h 598716"/>
              <a:gd name="connsiteX154" fmla="*/ 69213 w 599135"/>
              <a:gd name="connsiteY154" fmla="*/ 70512 h 598716"/>
              <a:gd name="connsiteX155" fmla="*/ 69573 w 599135"/>
              <a:gd name="connsiteY155" fmla="*/ 70512 h 598716"/>
              <a:gd name="connsiteX156" fmla="*/ 251044 w 599135"/>
              <a:gd name="connsiteY156" fmla="*/ 719 h 598716"/>
              <a:gd name="connsiteX157" fmla="*/ 254285 w 599135"/>
              <a:gd name="connsiteY157" fmla="*/ 0 h 598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</a:cxnLst>
            <a:rect l="l" t="t" r="r" b="b"/>
            <a:pathLst>
              <a:path w="599135" h="598716">
                <a:moveTo>
                  <a:pt x="326098" y="346651"/>
                </a:moveTo>
                <a:cubicBezTo>
                  <a:pt x="330778" y="344488"/>
                  <a:pt x="336177" y="346291"/>
                  <a:pt x="338337" y="350977"/>
                </a:cubicBezTo>
                <a:cubicBezTo>
                  <a:pt x="340497" y="355664"/>
                  <a:pt x="338697" y="361071"/>
                  <a:pt x="334018" y="363235"/>
                </a:cubicBezTo>
                <a:lnTo>
                  <a:pt x="259862" y="398564"/>
                </a:lnTo>
                <a:lnTo>
                  <a:pt x="352016" y="444709"/>
                </a:lnTo>
                <a:cubicBezTo>
                  <a:pt x="355256" y="446151"/>
                  <a:pt x="357416" y="449396"/>
                  <a:pt x="357416" y="453001"/>
                </a:cubicBezTo>
                <a:cubicBezTo>
                  <a:pt x="357416" y="456606"/>
                  <a:pt x="355256" y="459851"/>
                  <a:pt x="352016" y="460932"/>
                </a:cubicBezTo>
                <a:lnTo>
                  <a:pt x="213065" y="524382"/>
                </a:lnTo>
                <a:cubicBezTo>
                  <a:pt x="211985" y="525103"/>
                  <a:pt x="210905" y="525103"/>
                  <a:pt x="209465" y="525103"/>
                </a:cubicBezTo>
                <a:cubicBezTo>
                  <a:pt x="205866" y="525103"/>
                  <a:pt x="202626" y="522940"/>
                  <a:pt x="201186" y="519695"/>
                </a:cubicBezTo>
                <a:cubicBezTo>
                  <a:pt x="199026" y="515008"/>
                  <a:pt x="200826" y="509961"/>
                  <a:pt x="205506" y="507798"/>
                </a:cubicBezTo>
                <a:lnTo>
                  <a:pt x="327178" y="452280"/>
                </a:lnTo>
                <a:lnTo>
                  <a:pt x="235384" y="406135"/>
                </a:lnTo>
                <a:cubicBezTo>
                  <a:pt x="232144" y="405053"/>
                  <a:pt x="229984" y="401809"/>
                  <a:pt x="229984" y="398204"/>
                </a:cubicBezTo>
                <a:cubicBezTo>
                  <a:pt x="230344" y="394599"/>
                  <a:pt x="232504" y="391354"/>
                  <a:pt x="235384" y="389912"/>
                </a:cubicBezTo>
                <a:close/>
                <a:moveTo>
                  <a:pt x="214678" y="336013"/>
                </a:moveTo>
                <a:lnTo>
                  <a:pt x="123942" y="550069"/>
                </a:lnTo>
                <a:cubicBezTo>
                  <a:pt x="235202" y="530282"/>
                  <a:pt x="364464" y="530282"/>
                  <a:pt x="475363" y="550069"/>
                </a:cubicBezTo>
                <a:lnTo>
                  <a:pt x="384627" y="336013"/>
                </a:lnTo>
                <a:close/>
                <a:moveTo>
                  <a:pt x="227640" y="260824"/>
                </a:moveTo>
                <a:lnTo>
                  <a:pt x="219359" y="317665"/>
                </a:lnTo>
                <a:lnTo>
                  <a:pt x="379946" y="317665"/>
                </a:lnTo>
                <a:lnTo>
                  <a:pt x="371665" y="260824"/>
                </a:lnTo>
                <a:close/>
                <a:moveTo>
                  <a:pt x="381026" y="196787"/>
                </a:moveTo>
                <a:lnTo>
                  <a:pt x="387508" y="242836"/>
                </a:lnTo>
                <a:lnTo>
                  <a:pt x="484004" y="242836"/>
                </a:lnTo>
                <a:close/>
                <a:moveTo>
                  <a:pt x="218279" y="196787"/>
                </a:moveTo>
                <a:lnTo>
                  <a:pt x="115661" y="242836"/>
                </a:lnTo>
                <a:lnTo>
                  <a:pt x="211797" y="242836"/>
                </a:lnTo>
                <a:close/>
                <a:moveTo>
                  <a:pt x="237362" y="191031"/>
                </a:moveTo>
                <a:lnTo>
                  <a:pt x="230161" y="242836"/>
                </a:lnTo>
                <a:lnTo>
                  <a:pt x="369144" y="242836"/>
                </a:lnTo>
                <a:lnTo>
                  <a:pt x="361943" y="191031"/>
                </a:lnTo>
                <a:close/>
                <a:moveTo>
                  <a:pt x="252124" y="88140"/>
                </a:moveTo>
                <a:lnTo>
                  <a:pt x="239882" y="172683"/>
                </a:lnTo>
                <a:lnTo>
                  <a:pt x="359423" y="172683"/>
                </a:lnTo>
                <a:lnTo>
                  <a:pt x="346821" y="88140"/>
                </a:lnTo>
                <a:close/>
                <a:moveTo>
                  <a:pt x="356182" y="23024"/>
                </a:moveTo>
                <a:lnTo>
                  <a:pt x="363023" y="69793"/>
                </a:lnTo>
                <a:lnTo>
                  <a:pt x="477883" y="69793"/>
                </a:lnTo>
                <a:close/>
                <a:moveTo>
                  <a:pt x="243123" y="23024"/>
                </a:moveTo>
                <a:lnTo>
                  <a:pt x="121422" y="69793"/>
                </a:lnTo>
                <a:lnTo>
                  <a:pt x="236282" y="69793"/>
                </a:lnTo>
                <a:close/>
                <a:moveTo>
                  <a:pt x="262206" y="17988"/>
                </a:moveTo>
                <a:lnTo>
                  <a:pt x="254645" y="69793"/>
                </a:lnTo>
                <a:lnTo>
                  <a:pt x="344660" y="69793"/>
                </a:lnTo>
                <a:lnTo>
                  <a:pt x="337099" y="17988"/>
                </a:lnTo>
                <a:close/>
                <a:moveTo>
                  <a:pt x="254285" y="0"/>
                </a:moveTo>
                <a:lnTo>
                  <a:pt x="345020" y="0"/>
                </a:lnTo>
                <a:cubicBezTo>
                  <a:pt x="346100" y="0"/>
                  <a:pt x="347181" y="0"/>
                  <a:pt x="348261" y="719"/>
                </a:cubicBezTo>
                <a:lnTo>
                  <a:pt x="530092" y="70512"/>
                </a:lnTo>
                <a:cubicBezTo>
                  <a:pt x="530452" y="70872"/>
                  <a:pt x="530812" y="70872"/>
                  <a:pt x="531172" y="71232"/>
                </a:cubicBezTo>
                <a:cubicBezTo>
                  <a:pt x="531532" y="71592"/>
                  <a:pt x="532252" y="71592"/>
                  <a:pt x="532973" y="72311"/>
                </a:cubicBezTo>
                <a:cubicBezTo>
                  <a:pt x="532973" y="72671"/>
                  <a:pt x="533333" y="73031"/>
                  <a:pt x="533693" y="73390"/>
                </a:cubicBezTo>
                <a:cubicBezTo>
                  <a:pt x="534053" y="73750"/>
                  <a:pt x="534413" y="74470"/>
                  <a:pt x="534773" y="74829"/>
                </a:cubicBezTo>
                <a:cubicBezTo>
                  <a:pt x="535133" y="75189"/>
                  <a:pt x="535133" y="75909"/>
                  <a:pt x="535133" y="76268"/>
                </a:cubicBezTo>
                <a:cubicBezTo>
                  <a:pt x="535493" y="76988"/>
                  <a:pt x="535493" y="77348"/>
                  <a:pt x="535493" y="78427"/>
                </a:cubicBezTo>
                <a:lnTo>
                  <a:pt x="535853" y="78787"/>
                </a:lnTo>
                <a:lnTo>
                  <a:pt x="535853" y="129512"/>
                </a:lnTo>
                <a:lnTo>
                  <a:pt x="544855" y="129512"/>
                </a:lnTo>
                <a:cubicBezTo>
                  <a:pt x="549895" y="129512"/>
                  <a:pt x="553856" y="133470"/>
                  <a:pt x="553856" y="138506"/>
                </a:cubicBezTo>
                <a:cubicBezTo>
                  <a:pt x="553856" y="143543"/>
                  <a:pt x="549895" y="147500"/>
                  <a:pt x="544855" y="147500"/>
                </a:cubicBezTo>
                <a:lnTo>
                  <a:pt x="535853" y="147500"/>
                </a:lnTo>
                <a:lnTo>
                  <a:pt x="535853" y="153976"/>
                </a:lnTo>
                <a:cubicBezTo>
                  <a:pt x="535853" y="159013"/>
                  <a:pt x="531532" y="162970"/>
                  <a:pt x="526852" y="162970"/>
                </a:cubicBezTo>
                <a:cubicBezTo>
                  <a:pt x="521811" y="162970"/>
                  <a:pt x="517490" y="159013"/>
                  <a:pt x="517490" y="153976"/>
                </a:cubicBezTo>
                <a:lnTo>
                  <a:pt x="517490" y="147500"/>
                </a:lnTo>
                <a:lnTo>
                  <a:pt x="508488" y="147500"/>
                </a:lnTo>
                <a:cubicBezTo>
                  <a:pt x="503447" y="147500"/>
                  <a:pt x="499487" y="143543"/>
                  <a:pt x="499487" y="138506"/>
                </a:cubicBezTo>
                <a:cubicBezTo>
                  <a:pt x="499487" y="133470"/>
                  <a:pt x="503447" y="129512"/>
                  <a:pt x="508488" y="129512"/>
                </a:cubicBezTo>
                <a:lnTo>
                  <a:pt x="517490" y="129512"/>
                </a:lnTo>
                <a:lnTo>
                  <a:pt x="517490" y="88140"/>
                </a:lnTo>
                <a:lnTo>
                  <a:pt x="365544" y="88140"/>
                </a:lnTo>
                <a:lnTo>
                  <a:pt x="377786" y="175921"/>
                </a:lnTo>
                <a:lnTo>
                  <a:pt x="530092" y="243196"/>
                </a:lnTo>
                <a:lnTo>
                  <a:pt x="530452" y="243555"/>
                </a:lnTo>
                <a:cubicBezTo>
                  <a:pt x="531532" y="243915"/>
                  <a:pt x="532252" y="244635"/>
                  <a:pt x="532973" y="245354"/>
                </a:cubicBezTo>
                <a:cubicBezTo>
                  <a:pt x="532973" y="245354"/>
                  <a:pt x="533333" y="245714"/>
                  <a:pt x="533693" y="245714"/>
                </a:cubicBezTo>
                <a:cubicBezTo>
                  <a:pt x="534053" y="246434"/>
                  <a:pt x="534773" y="247153"/>
                  <a:pt x="534773" y="247873"/>
                </a:cubicBezTo>
                <a:cubicBezTo>
                  <a:pt x="535133" y="248592"/>
                  <a:pt x="535133" y="248592"/>
                  <a:pt x="535133" y="248952"/>
                </a:cubicBezTo>
                <a:cubicBezTo>
                  <a:pt x="535493" y="249671"/>
                  <a:pt x="535493" y="250391"/>
                  <a:pt x="535493" y="251110"/>
                </a:cubicBezTo>
                <a:cubicBezTo>
                  <a:pt x="535493" y="251470"/>
                  <a:pt x="535853" y="251470"/>
                  <a:pt x="535853" y="251830"/>
                </a:cubicBezTo>
                <a:lnTo>
                  <a:pt x="535853" y="302196"/>
                </a:lnTo>
                <a:lnTo>
                  <a:pt x="544855" y="302196"/>
                </a:lnTo>
                <a:cubicBezTo>
                  <a:pt x="549895" y="302196"/>
                  <a:pt x="553856" y="306513"/>
                  <a:pt x="553856" y="311190"/>
                </a:cubicBezTo>
                <a:cubicBezTo>
                  <a:pt x="553856" y="316226"/>
                  <a:pt x="549895" y="320544"/>
                  <a:pt x="544855" y="320544"/>
                </a:cubicBezTo>
                <a:lnTo>
                  <a:pt x="535853" y="320544"/>
                </a:lnTo>
                <a:lnTo>
                  <a:pt x="535853" y="326659"/>
                </a:lnTo>
                <a:cubicBezTo>
                  <a:pt x="535853" y="332056"/>
                  <a:pt x="531532" y="336013"/>
                  <a:pt x="526852" y="336013"/>
                </a:cubicBezTo>
                <a:cubicBezTo>
                  <a:pt x="521811" y="336013"/>
                  <a:pt x="517490" y="332056"/>
                  <a:pt x="517490" y="326659"/>
                </a:cubicBezTo>
                <a:lnTo>
                  <a:pt x="517490" y="320544"/>
                </a:lnTo>
                <a:lnTo>
                  <a:pt x="508488" y="320544"/>
                </a:lnTo>
                <a:cubicBezTo>
                  <a:pt x="503447" y="320544"/>
                  <a:pt x="499487" y="316226"/>
                  <a:pt x="499487" y="311190"/>
                </a:cubicBezTo>
                <a:cubicBezTo>
                  <a:pt x="499487" y="306513"/>
                  <a:pt x="503447" y="302196"/>
                  <a:pt x="508488" y="302196"/>
                </a:cubicBezTo>
                <a:lnTo>
                  <a:pt x="517490" y="302196"/>
                </a:lnTo>
                <a:lnTo>
                  <a:pt x="517490" y="260824"/>
                </a:lnTo>
                <a:lnTo>
                  <a:pt x="390028" y="260824"/>
                </a:lnTo>
                <a:lnTo>
                  <a:pt x="399390" y="324141"/>
                </a:lnTo>
                <a:lnTo>
                  <a:pt x="496966" y="554026"/>
                </a:lnTo>
                <a:cubicBezTo>
                  <a:pt x="531532" y="561221"/>
                  <a:pt x="564298" y="569856"/>
                  <a:pt x="593463" y="581008"/>
                </a:cubicBezTo>
                <a:cubicBezTo>
                  <a:pt x="598144" y="582807"/>
                  <a:pt x="600304" y="588203"/>
                  <a:pt x="598504" y="592880"/>
                </a:cubicBezTo>
                <a:cubicBezTo>
                  <a:pt x="597064" y="596478"/>
                  <a:pt x="593823" y="598636"/>
                  <a:pt x="590222" y="598636"/>
                </a:cubicBezTo>
                <a:cubicBezTo>
                  <a:pt x="589142" y="598636"/>
                  <a:pt x="587702" y="598636"/>
                  <a:pt x="586622" y="598276"/>
                </a:cubicBezTo>
                <a:cubicBezTo>
                  <a:pt x="428555" y="538197"/>
                  <a:pt x="170750" y="538197"/>
                  <a:pt x="12323" y="598276"/>
                </a:cubicBezTo>
                <a:cubicBezTo>
                  <a:pt x="7642" y="599715"/>
                  <a:pt x="2241" y="597557"/>
                  <a:pt x="441" y="592880"/>
                </a:cubicBezTo>
                <a:cubicBezTo>
                  <a:pt x="-999" y="588203"/>
                  <a:pt x="1161" y="582807"/>
                  <a:pt x="5842" y="581008"/>
                </a:cubicBezTo>
                <a:cubicBezTo>
                  <a:pt x="35367" y="569856"/>
                  <a:pt x="67773" y="561221"/>
                  <a:pt x="102339" y="554026"/>
                </a:cubicBezTo>
                <a:lnTo>
                  <a:pt x="199915" y="324501"/>
                </a:lnTo>
                <a:lnTo>
                  <a:pt x="209277" y="260824"/>
                </a:lnTo>
                <a:lnTo>
                  <a:pt x="81815" y="260824"/>
                </a:lnTo>
                <a:lnTo>
                  <a:pt x="81815" y="302196"/>
                </a:lnTo>
                <a:lnTo>
                  <a:pt x="90817" y="302196"/>
                </a:lnTo>
                <a:cubicBezTo>
                  <a:pt x="95858" y="302196"/>
                  <a:pt x="100178" y="306513"/>
                  <a:pt x="100178" y="311190"/>
                </a:cubicBezTo>
                <a:cubicBezTo>
                  <a:pt x="100178" y="316226"/>
                  <a:pt x="95858" y="320544"/>
                  <a:pt x="90817" y="320544"/>
                </a:cubicBezTo>
                <a:lnTo>
                  <a:pt x="81815" y="320544"/>
                </a:lnTo>
                <a:lnTo>
                  <a:pt x="81815" y="326659"/>
                </a:lnTo>
                <a:cubicBezTo>
                  <a:pt x="81815" y="332056"/>
                  <a:pt x="77854" y="336013"/>
                  <a:pt x="72814" y="336013"/>
                </a:cubicBezTo>
                <a:cubicBezTo>
                  <a:pt x="67773" y="336013"/>
                  <a:pt x="63812" y="332056"/>
                  <a:pt x="63812" y="326659"/>
                </a:cubicBezTo>
                <a:lnTo>
                  <a:pt x="63812" y="320544"/>
                </a:lnTo>
                <a:lnTo>
                  <a:pt x="54450" y="320544"/>
                </a:lnTo>
                <a:cubicBezTo>
                  <a:pt x="49770" y="320544"/>
                  <a:pt x="45449" y="316226"/>
                  <a:pt x="45449" y="311190"/>
                </a:cubicBezTo>
                <a:cubicBezTo>
                  <a:pt x="45449" y="306513"/>
                  <a:pt x="49770" y="302196"/>
                  <a:pt x="54450" y="302196"/>
                </a:cubicBezTo>
                <a:lnTo>
                  <a:pt x="63812" y="302196"/>
                </a:lnTo>
                <a:lnTo>
                  <a:pt x="63812" y="251830"/>
                </a:lnTo>
                <a:cubicBezTo>
                  <a:pt x="63812" y="251470"/>
                  <a:pt x="63812" y="251470"/>
                  <a:pt x="63812" y="251110"/>
                </a:cubicBezTo>
                <a:cubicBezTo>
                  <a:pt x="63812" y="250391"/>
                  <a:pt x="64172" y="249671"/>
                  <a:pt x="64172" y="248952"/>
                </a:cubicBezTo>
                <a:cubicBezTo>
                  <a:pt x="64172" y="248592"/>
                  <a:pt x="64532" y="248592"/>
                  <a:pt x="64892" y="247873"/>
                </a:cubicBezTo>
                <a:cubicBezTo>
                  <a:pt x="64892" y="247153"/>
                  <a:pt x="65612" y="246434"/>
                  <a:pt x="65972" y="245714"/>
                </a:cubicBezTo>
                <a:cubicBezTo>
                  <a:pt x="65972" y="245714"/>
                  <a:pt x="65972" y="245354"/>
                  <a:pt x="66332" y="245354"/>
                </a:cubicBezTo>
                <a:cubicBezTo>
                  <a:pt x="67413" y="244635"/>
                  <a:pt x="68133" y="243915"/>
                  <a:pt x="69213" y="243555"/>
                </a:cubicBezTo>
                <a:lnTo>
                  <a:pt x="69213" y="243196"/>
                </a:lnTo>
                <a:lnTo>
                  <a:pt x="221159" y="175921"/>
                </a:lnTo>
                <a:lnTo>
                  <a:pt x="233761" y="88140"/>
                </a:lnTo>
                <a:lnTo>
                  <a:pt x="81815" y="88140"/>
                </a:lnTo>
                <a:lnTo>
                  <a:pt x="81815" y="129512"/>
                </a:lnTo>
                <a:lnTo>
                  <a:pt x="90817" y="129512"/>
                </a:lnTo>
                <a:cubicBezTo>
                  <a:pt x="95858" y="129512"/>
                  <a:pt x="100178" y="133470"/>
                  <a:pt x="100178" y="138506"/>
                </a:cubicBezTo>
                <a:cubicBezTo>
                  <a:pt x="100178" y="143543"/>
                  <a:pt x="95858" y="147500"/>
                  <a:pt x="90817" y="147500"/>
                </a:cubicBezTo>
                <a:lnTo>
                  <a:pt x="81815" y="147500"/>
                </a:lnTo>
                <a:lnTo>
                  <a:pt x="81815" y="153976"/>
                </a:lnTo>
                <a:cubicBezTo>
                  <a:pt x="81815" y="159013"/>
                  <a:pt x="77854" y="162970"/>
                  <a:pt x="72814" y="162970"/>
                </a:cubicBezTo>
                <a:cubicBezTo>
                  <a:pt x="67773" y="162970"/>
                  <a:pt x="63812" y="159013"/>
                  <a:pt x="63812" y="153976"/>
                </a:cubicBezTo>
                <a:lnTo>
                  <a:pt x="63812" y="147500"/>
                </a:lnTo>
                <a:lnTo>
                  <a:pt x="54450" y="147500"/>
                </a:lnTo>
                <a:cubicBezTo>
                  <a:pt x="49770" y="147500"/>
                  <a:pt x="45449" y="143543"/>
                  <a:pt x="45449" y="138506"/>
                </a:cubicBezTo>
                <a:cubicBezTo>
                  <a:pt x="45449" y="133470"/>
                  <a:pt x="49770" y="129512"/>
                  <a:pt x="54450" y="129512"/>
                </a:cubicBezTo>
                <a:lnTo>
                  <a:pt x="63812" y="129512"/>
                </a:lnTo>
                <a:lnTo>
                  <a:pt x="63812" y="78787"/>
                </a:lnTo>
                <a:lnTo>
                  <a:pt x="63812" y="78427"/>
                </a:lnTo>
                <a:cubicBezTo>
                  <a:pt x="63812" y="77348"/>
                  <a:pt x="64172" y="76988"/>
                  <a:pt x="64172" y="76268"/>
                </a:cubicBezTo>
                <a:cubicBezTo>
                  <a:pt x="64532" y="75909"/>
                  <a:pt x="64532" y="75189"/>
                  <a:pt x="64892" y="74829"/>
                </a:cubicBezTo>
                <a:cubicBezTo>
                  <a:pt x="64892" y="74470"/>
                  <a:pt x="65252" y="73750"/>
                  <a:pt x="65612" y="73390"/>
                </a:cubicBezTo>
                <a:cubicBezTo>
                  <a:pt x="65972" y="73031"/>
                  <a:pt x="66332" y="72671"/>
                  <a:pt x="66693" y="72311"/>
                </a:cubicBezTo>
                <a:cubicBezTo>
                  <a:pt x="67413" y="71592"/>
                  <a:pt x="67773" y="71592"/>
                  <a:pt x="68493" y="71232"/>
                </a:cubicBezTo>
                <a:cubicBezTo>
                  <a:pt x="68853" y="70872"/>
                  <a:pt x="69213" y="70872"/>
                  <a:pt x="69213" y="70512"/>
                </a:cubicBezTo>
                <a:lnTo>
                  <a:pt x="69573" y="70512"/>
                </a:lnTo>
                <a:lnTo>
                  <a:pt x="251044" y="719"/>
                </a:lnTo>
                <a:cubicBezTo>
                  <a:pt x="252124" y="0"/>
                  <a:pt x="253205" y="0"/>
                  <a:pt x="254285" y="0"/>
                </a:cubicBezTo>
                <a:close/>
              </a:path>
            </a:pathLst>
          </a:custGeom>
          <a:solidFill>
            <a:srgbClr val="32ADFF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5403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6882137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Análise de Viabilidade do Sistema Elétrico</a:t>
            </a:r>
          </a:p>
        </p:txBody>
      </p:sp>
      <p:sp>
        <p:nvSpPr>
          <p:cNvPr id="4" name="Espace réservé du contenu 4">
            <a:extLst>
              <a:ext uri="{FF2B5EF4-FFF2-40B4-BE49-F238E27FC236}">
                <a16:creationId xmlns:a16="http://schemas.microsoft.com/office/drawing/2014/main" id="{8F894252-845C-09E5-1FC4-B1093E469DC7}"/>
              </a:ext>
            </a:extLst>
          </p:cNvPr>
          <p:cNvSpPr txBox="1">
            <a:spLocks/>
          </p:cNvSpPr>
          <p:nvPr/>
        </p:nvSpPr>
        <p:spPr>
          <a:xfrm>
            <a:off x="532260" y="1430596"/>
            <a:ext cx="8504236" cy="35946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pt-BR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PARQUE 1</a:t>
            </a:r>
            <a:r>
              <a:rPr lang="pt-BR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1" fontAlgn="auto">
              <a:spcAft>
                <a:spcPts val="0"/>
              </a:spcAft>
            </a:pP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Conexão na </a:t>
            </a:r>
            <a:r>
              <a:rPr lang="pt-BR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pt-BR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João Câmara III 500 kV</a:t>
            </a:r>
            <a:r>
              <a:rPr lang="pt-BR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mais adequada, sem sobretensões significativas;</a:t>
            </a:r>
            <a:endParaRPr lang="pt-BR" sz="1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</a:pPr>
            <a:r>
              <a:rPr lang="pt-BR" sz="1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PARQUE 2</a:t>
            </a:r>
            <a:r>
              <a:rPr lang="pt-BR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1"/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Tanto a </a:t>
            </a:r>
            <a:r>
              <a:rPr lang="pt-BR" sz="1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Campos 2 500 kV</a:t>
            </a:r>
            <a:r>
              <a:rPr lang="pt-BR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 a </a:t>
            </a:r>
            <a:r>
              <a:rPr lang="pt-BR" sz="1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Lagos 2 500 kV</a:t>
            </a:r>
            <a:r>
              <a:rPr lang="pt-BR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 opções viáveis, sem sobrecargas ou violações de tensão em qualquer cenário;</a:t>
            </a:r>
          </a:p>
          <a:p>
            <a:pPr lvl="1"/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conexão mais econômica é à </a:t>
            </a:r>
            <a:r>
              <a:rPr lang="pt-BR" sz="1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Lagos 2 500 kV</a:t>
            </a: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devido a menor distância (14 km vs. 40 km);</a:t>
            </a:r>
          </a:p>
          <a:p>
            <a:r>
              <a:rPr lang="pt-BR" sz="18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PARQUE 3</a:t>
            </a:r>
            <a:r>
              <a:rPr lang="pt-BR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1"/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Conexão na </a:t>
            </a:r>
            <a:r>
              <a:rPr lang="pt-BR" sz="18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Capivari do Sul 525 kV</a:t>
            </a:r>
            <a:r>
              <a:rPr lang="pt-BR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foi a mais adequada, sem sobrecargas registradas.</a:t>
            </a:r>
          </a:p>
          <a:p>
            <a:pPr lvl="1"/>
            <a:endParaRPr lang="pt-BR" sz="1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dirty="0"/>
          </a:p>
        </p:txBody>
      </p:sp>
      <p:sp>
        <p:nvSpPr>
          <p:cNvPr id="5" name="Retângulo Arredondado 2">
            <a:extLst>
              <a:ext uri="{FF2B5EF4-FFF2-40B4-BE49-F238E27FC236}">
                <a16:creationId xmlns:a16="http://schemas.microsoft.com/office/drawing/2014/main" id="{C546C79C-30A4-4B74-E9B3-3F62FD41615A}"/>
              </a:ext>
            </a:extLst>
          </p:cNvPr>
          <p:cNvSpPr/>
          <p:nvPr/>
        </p:nvSpPr>
        <p:spPr>
          <a:xfrm>
            <a:off x="-293913" y="915566"/>
            <a:ext cx="8755555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Análise de Viabilidade da Conexão ao Sistema Elétrico</a:t>
            </a:r>
          </a:p>
        </p:txBody>
      </p:sp>
    </p:spTree>
    <p:extLst>
      <p:ext uri="{BB962C8B-B14F-4D97-AF65-F5344CB8AC3E}">
        <p14:creationId xmlns:p14="http://schemas.microsoft.com/office/powerpoint/2010/main" val="30360423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68B1040F-7331-51C4-8D9B-702E8F223077}"/>
              </a:ext>
            </a:extLst>
          </p:cNvPr>
          <p:cNvSpPr txBox="1">
            <a:spLocks/>
          </p:cNvSpPr>
          <p:nvPr/>
        </p:nvSpPr>
        <p:spPr>
          <a:xfrm>
            <a:off x="804274" y="1779662"/>
            <a:ext cx="5104357" cy="260105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análise de viabilidade de parques eólicos offshore no Brasil aborda </a:t>
            </a:r>
            <a:r>
              <a:rPr lang="pt-BR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diferentes cenários de implementação</a:t>
            </a: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levando em consideração a legislação vigente e o Projeto de Lei 576/2021. 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sz="1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maioria das outorgas provavelmente será concedida via </a:t>
            </a:r>
            <a:r>
              <a:rPr lang="pt-BR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leilões de área</a:t>
            </a: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devido ao menor risco relacionado à conexão e à </a:t>
            </a:r>
            <a:r>
              <a:rPr lang="pt-BR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interferência de outros agentes</a:t>
            </a: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dirty="0"/>
          </a:p>
        </p:txBody>
      </p:sp>
      <p:sp>
        <p:nvSpPr>
          <p:cNvPr id="4" name="Retângulo Arredondado 2">
            <a:extLst>
              <a:ext uri="{FF2B5EF4-FFF2-40B4-BE49-F238E27FC236}">
                <a16:creationId xmlns:a16="http://schemas.microsoft.com/office/drawing/2014/main" id="{94EE37CE-5A0B-19D6-D43D-E0D1D84F4E93}"/>
              </a:ext>
            </a:extLst>
          </p:cNvPr>
          <p:cNvSpPr/>
          <p:nvPr/>
        </p:nvSpPr>
        <p:spPr>
          <a:xfrm>
            <a:off x="-293913" y="915566"/>
            <a:ext cx="3929809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Considerações Finais</a:t>
            </a:r>
          </a:p>
        </p:txBody>
      </p:sp>
      <p:pic>
        <p:nvPicPr>
          <p:cNvPr id="6" name="Graphic 55">
            <a:extLst>
              <a:ext uri="{FF2B5EF4-FFF2-40B4-BE49-F238E27FC236}">
                <a16:creationId xmlns:a16="http://schemas.microsoft.com/office/drawing/2014/main" id="{CFC3C7E7-65B8-291E-467E-9EF3B4F2A9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56176" y="1851670"/>
            <a:ext cx="1872208" cy="205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9197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68B1040F-7331-51C4-8D9B-702E8F223077}"/>
              </a:ext>
            </a:extLst>
          </p:cNvPr>
          <p:cNvSpPr txBox="1">
            <a:spLocks/>
          </p:cNvSpPr>
          <p:nvPr/>
        </p:nvSpPr>
        <p:spPr>
          <a:xfrm>
            <a:off x="2123728" y="2745324"/>
            <a:ext cx="5913552" cy="93211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pt-BR" sz="18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LEILÃO DE ENERGIA</a:t>
            </a:r>
            <a:r>
              <a:rPr lang="pt-BR" sz="1800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leilão fornece um ponto de conexão pré-definido, facilitando a execução aos desenvolvedores.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dirty="0"/>
          </a:p>
        </p:txBody>
      </p:sp>
      <p:sp>
        <p:nvSpPr>
          <p:cNvPr id="4" name="Oval 8">
            <a:extLst>
              <a:ext uri="{FF2B5EF4-FFF2-40B4-BE49-F238E27FC236}">
                <a16:creationId xmlns:a16="http://schemas.microsoft.com/office/drawing/2014/main" id="{DA0DF940-6F28-2C54-403D-C64AA0F0A577}"/>
              </a:ext>
            </a:extLst>
          </p:cNvPr>
          <p:cNvSpPr/>
          <p:nvPr/>
        </p:nvSpPr>
        <p:spPr>
          <a:xfrm>
            <a:off x="1186256" y="1618984"/>
            <a:ext cx="776584" cy="776584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4">
            <a:extLst>
              <a:ext uri="{FF2B5EF4-FFF2-40B4-BE49-F238E27FC236}">
                <a16:creationId xmlns:a16="http://schemas.microsoft.com/office/drawing/2014/main" id="{62414A6F-A0CB-E4C3-C5CE-018441196B47}"/>
              </a:ext>
            </a:extLst>
          </p:cNvPr>
          <p:cNvSpPr txBox="1"/>
          <p:nvPr/>
        </p:nvSpPr>
        <p:spPr>
          <a:xfrm>
            <a:off x="1274848" y="1618105"/>
            <a:ext cx="606764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cs typeface="Arial" panose="020B0604020202020204" pitchFamily="34" charset="0"/>
              </a:rPr>
              <a:t>1</a:t>
            </a:r>
            <a:endParaRPr lang="en-US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Espace réservé du contenu 4">
            <a:extLst>
              <a:ext uri="{FF2B5EF4-FFF2-40B4-BE49-F238E27FC236}">
                <a16:creationId xmlns:a16="http://schemas.microsoft.com/office/drawing/2014/main" id="{C1D5959D-3080-C875-ADA8-20E64F867089}"/>
              </a:ext>
            </a:extLst>
          </p:cNvPr>
          <p:cNvSpPr txBox="1">
            <a:spLocks/>
          </p:cNvSpPr>
          <p:nvPr/>
        </p:nvSpPr>
        <p:spPr>
          <a:xfrm>
            <a:off x="2145590" y="3952437"/>
            <a:ext cx="5971244" cy="7155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INICIATIVA PRÓPRIA</a:t>
            </a:r>
            <a:r>
              <a:rPr lang="pt-BR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Há maiores riscos de múltiplos interessados na mesma área e altos custos de estudos.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dirty="0"/>
          </a:p>
        </p:txBody>
      </p:sp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id="{C4C7FE17-38C2-0653-5CD4-5C5BC097C03A}"/>
              </a:ext>
            </a:extLst>
          </p:cNvPr>
          <p:cNvSpPr txBox="1">
            <a:spLocks/>
          </p:cNvSpPr>
          <p:nvPr/>
        </p:nvSpPr>
        <p:spPr>
          <a:xfrm>
            <a:off x="2116860" y="1637226"/>
            <a:ext cx="6020880" cy="9326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pt-BR" sz="18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LEILÃO DE ÁREA: </a:t>
            </a: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Projetos vencedores garantem outorga, acesso à transmissão e contratos de PPA, reduzindo riscos de restrições.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dirty="0"/>
          </a:p>
        </p:txBody>
      </p:sp>
      <p:sp>
        <p:nvSpPr>
          <p:cNvPr id="13" name="Oval 8">
            <a:extLst>
              <a:ext uri="{FF2B5EF4-FFF2-40B4-BE49-F238E27FC236}">
                <a16:creationId xmlns:a16="http://schemas.microsoft.com/office/drawing/2014/main" id="{0B22B7F6-E955-9F8D-1A9E-86B05A7898D6}"/>
              </a:ext>
            </a:extLst>
          </p:cNvPr>
          <p:cNvSpPr/>
          <p:nvPr/>
        </p:nvSpPr>
        <p:spPr>
          <a:xfrm>
            <a:off x="1186256" y="2761953"/>
            <a:ext cx="776584" cy="776584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D17B12F5-A592-204A-6896-E22515A9B8E3}"/>
              </a:ext>
            </a:extLst>
          </p:cNvPr>
          <p:cNvSpPr txBox="1"/>
          <p:nvPr/>
        </p:nvSpPr>
        <p:spPr>
          <a:xfrm>
            <a:off x="1274848" y="2761074"/>
            <a:ext cx="606764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5" name="Oval 8">
            <a:extLst>
              <a:ext uri="{FF2B5EF4-FFF2-40B4-BE49-F238E27FC236}">
                <a16:creationId xmlns:a16="http://schemas.microsoft.com/office/drawing/2014/main" id="{8A24E303-3BC9-B3EA-413D-9B96111D4F12}"/>
              </a:ext>
            </a:extLst>
          </p:cNvPr>
          <p:cNvSpPr/>
          <p:nvPr/>
        </p:nvSpPr>
        <p:spPr>
          <a:xfrm>
            <a:off x="1186256" y="3839642"/>
            <a:ext cx="776584" cy="776584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id="{68FF8EC7-3B73-82B2-2521-C38AF5471C61}"/>
              </a:ext>
            </a:extLst>
          </p:cNvPr>
          <p:cNvSpPr txBox="1"/>
          <p:nvPr/>
        </p:nvSpPr>
        <p:spPr>
          <a:xfrm>
            <a:off x="1274848" y="3838763"/>
            <a:ext cx="606764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7" name="Retângulo Arredondado 2">
            <a:extLst>
              <a:ext uri="{FF2B5EF4-FFF2-40B4-BE49-F238E27FC236}">
                <a16:creationId xmlns:a16="http://schemas.microsoft.com/office/drawing/2014/main" id="{C7F483BD-6016-00D8-C2E0-EC22DE88BDA3}"/>
              </a:ext>
            </a:extLst>
          </p:cNvPr>
          <p:cNvSpPr/>
          <p:nvPr/>
        </p:nvSpPr>
        <p:spPr>
          <a:xfrm>
            <a:off x="-293913" y="915566"/>
            <a:ext cx="3929809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Considerações Finais</a:t>
            </a:r>
          </a:p>
        </p:txBody>
      </p:sp>
    </p:spTree>
    <p:extLst>
      <p:ext uri="{BB962C8B-B14F-4D97-AF65-F5344CB8AC3E}">
        <p14:creationId xmlns:p14="http://schemas.microsoft.com/office/powerpoint/2010/main" val="8899285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A05B853-2E2D-22FA-28D6-336C3342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4DCFF1DB-26ED-7730-F2FD-1E492B80D8F2}"/>
              </a:ext>
            </a:extLst>
          </p:cNvPr>
          <p:cNvSpPr/>
          <p:nvPr/>
        </p:nvSpPr>
        <p:spPr>
          <a:xfrm>
            <a:off x="-293913" y="915566"/>
            <a:ext cx="3929809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Considerações Finais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68B1040F-7331-51C4-8D9B-702E8F223077}"/>
              </a:ext>
            </a:extLst>
          </p:cNvPr>
          <p:cNvSpPr txBox="1">
            <a:spLocks/>
          </p:cNvSpPr>
          <p:nvPr/>
        </p:nvSpPr>
        <p:spPr>
          <a:xfrm>
            <a:off x="692568" y="1563639"/>
            <a:ext cx="6804757" cy="102938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ANÁLISE DE CONEXÃO AO SIN: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avaliação mostrou que o Sudeste apresentou menos restrições, enquanto o Nordeste enfrenta maiores limitações.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dirty="0"/>
          </a:p>
        </p:txBody>
      </p:sp>
      <p:sp>
        <p:nvSpPr>
          <p:cNvPr id="4" name="Espace réservé du contenu 4">
            <a:extLst>
              <a:ext uri="{FF2B5EF4-FFF2-40B4-BE49-F238E27FC236}">
                <a16:creationId xmlns:a16="http://schemas.microsoft.com/office/drawing/2014/main" id="{9D5F0F2B-C2BE-E250-EB91-4D058A9ED998}"/>
              </a:ext>
            </a:extLst>
          </p:cNvPr>
          <p:cNvSpPr txBox="1">
            <a:spLocks/>
          </p:cNvSpPr>
          <p:nvPr/>
        </p:nvSpPr>
        <p:spPr>
          <a:xfrm>
            <a:off x="692568" y="2736246"/>
            <a:ext cx="7758863" cy="201622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CONCLUSÃO: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leilões oferecem garantia à conexão, enquanto a iniciativa própria permite inovação.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colaboração entre governo, investidores e stakeholders será essencial para o desenvolvimento de uma matriz energética diversificada e sustentável no Brasil.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763426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Box 4">
            <a:extLst>
              <a:ext uri="{FF2B5EF4-FFF2-40B4-BE49-F238E27FC236}">
                <a16:creationId xmlns:a16="http://schemas.microsoft.com/office/drawing/2014/main" id="{F4811F46-629D-E2A1-5849-682B76C37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3608" y="3435846"/>
            <a:ext cx="3130985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pt-BR" sz="1800" b="1" dirty="0">
                <a:solidFill>
                  <a:srgbClr val="32ADFF"/>
                </a:solidFill>
                <a:ea typeface="MS PGothic" panose="020B0600070205080204" pitchFamily="34" charset="-128"/>
              </a:rPr>
              <a:t>Alef </a:t>
            </a:r>
            <a:r>
              <a:rPr lang="en-US" altLang="pt-BR" sz="1800" b="1" dirty="0" err="1">
                <a:solidFill>
                  <a:srgbClr val="32ADFF"/>
                </a:solidFill>
                <a:ea typeface="MS PGothic" panose="020B0600070205080204" pitchFamily="34" charset="-128"/>
              </a:rPr>
              <a:t>Cerutti</a:t>
            </a:r>
            <a:endParaRPr lang="en-US" altLang="pt-BR" sz="1800" b="1" dirty="0">
              <a:solidFill>
                <a:srgbClr val="32ADFF"/>
              </a:solidFill>
              <a:ea typeface="MS PGothic" panose="020B0600070205080204" pitchFamily="34" charset="-128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TRACTEBEL ENGINEERING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1600" i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alef.cerutti@tractebel.engie.com</a:t>
            </a:r>
            <a:endParaRPr lang="en-US" altLang="pt-BR" sz="1600" i="1" dirty="0">
              <a:solidFill>
                <a:schemeClr val="tx1">
                  <a:lumMod val="75000"/>
                  <a:lumOff val="25000"/>
                </a:schemeClr>
              </a:solidFill>
              <a:ea typeface="MS PGothic" panose="020B0600070205080204" pitchFamily="34" charset="-128"/>
            </a:endParaRPr>
          </a:p>
        </p:txBody>
      </p:sp>
      <p:sp>
        <p:nvSpPr>
          <p:cNvPr id="4" name="Retângulo Arredondado 3">
            <a:extLst>
              <a:ext uri="{FF2B5EF4-FFF2-40B4-BE49-F238E27FC236}">
                <a16:creationId xmlns:a16="http://schemas.microsoft.com/office/drawing/2014/main" id="{710889E7-5392-7F65-553A-405C53540063}"/>
              </a:ext>
            </a:extLst>
          </p:cNvPr>
          <p:cNvSpPr/>
          <p:nvPr/>
        </p:nvSpPr>
        <p:spPr>
          <a:xfrm>
            <a:off x="-293913" y="915566"/>
            <a:ext cx="2129609" cy="483577"/>
          </a:xfrm>
          <a:prstGeom prst="roundRect">
            <a:avLst>
              <a:gd name="adj" fmla="val 33550"/>
            </a:avLst>
          </a:prstGeom>
          <a:gradFill>
            <a:gsLst>
              <a:gs pos="11000">
                <a:srgbClr val="03C3FF"/>
              </a:gs>
              <a:gs pos="100000">
                <a:srgbClr val="0062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Contato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93339BE-692E-763E-84FB-A0BC1938D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8300"/>
            <a:ext cx="1249524" cy="499810"/>
          </a:xfrm>
          <a:prstGeom prst="rect">
            <a:avLst/>
          </a:prstGeom>
        </p:spPr>
      </p:pic>
      <p:pic>
        <p:nvPicPr>
          <p:cNvPr id="7" name="Imagem 6" descr="Homem de terno e gravata&#10;&#10;Descrição gerada automaticamente">
            <a:extLst>
              <a:ext uri="{FF2B5EF4-FFF2-40B4-BE49-F238E27FC236}">
                <a16:creationId xmlns:a16="http://schemas.microsoft.com/office/drawing/2014/main" id="{C8B93032-4D49-476F-798F-27538D6D04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589" t="15387" r="9622" b="33324"/>
          <a:stretch/>
        </p:blipFill>
        <p:spPr>
          <a:xfrm>
            <a:off x="1629815" y="1606170"/>
            <a:ext cx="1793438" cy="1708036"/>
          </a:xfrm>
          <a:prstGeom prst="rect">
            <a:avLst/>
          </a:prstGeom>
          <a:solidFill>
            <a:srgbClr val="000000">
              <a:shade val="95000"/>
            </a:srgbClr>
          </a:solidFill>
          <a:ln w="19050" cap="sq">
            <a:solidFill>
              <a:srgbClr val="32ADFF"/>
            </a:solidFill>
            <a:miter lim="800000"/>
          </a:ln>
          <a:effectLst/>
        </p:spPr>
      </p:pic>
      <p:pic>
        <p:nvPicPr>
          <p:cNvPr id="12" name="Imagem 11" descr="Uma imagem contendo Forma&#10;&#10;Descrição gerada automaticamente">
            <a:extLst>
              <a:ext uri="{FF2B5EF4-FFF2-40B4-BE49-F238E27FC236}">
                <a16:creationId xmlns:a16="http://schemas.microsoft.com/office/drawing/2014/main" id="{E7B2D664-3E0F-9826-CB7A-F49FA978A36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090" t="8001" r="30089" b="76645"/>
          <a:stretch/>
        </p:blipFill>
        <p:spPr>
          <a:xfrm rot="12779756" flipH="1">
            <a:off x="5617562" y="3217719"/>
            <a:ext cx="307763" cy="241105"/>
          </a:xfrm>
          <a:prstGeom prst="rect">
            <a:avLst/>
          </a:prstGeom>
        </p:spPr>
      </p:pic>
      <p:sp>
        <p:nvSpPr>
          <p:cNvPr id="13" name="TextBox 4">
            <a:extLst>
              <a:ext uri="{FF2B5EF4-FFF2-40B4-BE49-F238E27FC236}">
                <a16:creationId xmlns:a16="http://schemas.microsoft.com/office/drawing/2014/main" id="{34574C27-CA17-B39A-4E1D-E9333EF278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1444" y="3338271"/>
            <a:ext cx="206843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Geneva" panose="020B05030304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1100" b="1" i="1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Confira nossos trabalhos</a:t>
            </a:r>
            <a:endParaRPr lang="en-US" altLang="pt-BR" sz="1050" i="1" dirty="0">
              <a:solidFill>
                <a:schemeClr val="tx1">
                  <a:lumMod val="75000"/>
                  <a:lumOff val="25000"/>
                </a:schemeClr>
              </a:solidFill>
              <a:ea typeface="MS PGothic" panose="020B0600070205080204" pitchFamily="34" charset="-128"/>
            </a:endParaRPr>
          </a:p>
        </p:txBody>
      </p:sp>
      <p:pic>
        <p:nvPicPr>
          <p:cNvPr id="15" name="Imagem 14" descr="Uma imagem contendo Logotipo&#10;&#10;Descrição gerada automaticamente">
            <a:extLst>
              <a:ext uri="{FF2B5EF4-FFF2-40B4-BE49-F238E27FC236}">
                <a16:creationId xmlns:a16="http://schemas.microsoft.com/office/drawing/2014/main" id="{FFD91C33-F065-8F1D-5F91-8AF3CA5F3C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8144" y="3723878"/>
            <a:ext cx="2004159" cy="420738"/>
          </a:xfrm>
          <a:prstGeom prst="rect">
            <a:avLst/>
          </a:prstGeom>
        </p:spPr>
      </p:pic>
      <p:pic>
        <p:nvPicPr>
          <p:cNvPr id="10" name="Imagem 9" descr="Código QR&#10;&#10;Descrição gerada automaticamente">
            <a:extLst>
              <a:ext uri="{FF2B5EF4-FFF2-40B4-BE49-F238E27FC236}">
                <a16:creationId xmlns:a16="http://schemas.microsoft.com/office/drawing/2014/main" id="{8651AFAB-0E15-FFB1-F9C0-1D271361F4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8144" y="1501838"/>
            <a:ext cx="1916699" cy="19166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Geneva"/>
        <a:cs typeface="Geneva"/>
      </a:majorFont>
      <a:minorFont>
        <a:latin typeface="Arial"/>
        <a:ea typeface="Geneva"/>
        <a:cs typeface="Genev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df191e1-4d81-4fac-85df-18e9b0a55656" xsi:nil="true"/>
    <lcf76f155ced4ddcb4097134ff3c332f xmlns="68287caf-1d02-4872-8bd1-9719d50898de">
      <Terms xmlns="http://schemas.microsoft.com/office/infopath/2007/PartnerControls"/>
    </lcf76f155ced4ddcb4097134ff3c332f>
    <SharedWithUsers xmlns="5df191e1-4d81-4fac-85df-18e9b0a55656">
      <UserInfo>
        <DisplayName/>
        <AccountId xsi:nil="true"/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7B34FBBF3892649A4E0702DF0E7B36A" ma:contentTypeVersion="15" ma:contentTypeDescription="Crie um novo documento." ma:contentTypeScope="" ma:versionID="98980d1cda4d87e39f376c42ceb7f3d9">
  <xsd:schema xmlns:xsd="http://www.w3.org/2001/XMLSchema" xmlns:xs="http://www.w3.org/2001/XMLSchema" xmlns:p="http://schemas.microsoft.com/office/2006/metadata/properties" xmlns:ns2="68287caf-1d02-4872-8bd1-9719d50898de" xmlns:ns3="5df191e1-4d81-4fac-85df-18e9b0a55656" targetNamespace="http://schemas.microsoft.com/office/2006/metadata/properties" ma:root="true" ma:fieldsID="763fcbab4d5d7fa0d2667d304b9e7c54" ns2:_="" ns3:_="">
    <xsd:import namespace="68287caf-1d02-4872-8bd1-9719d50898de"/>
    <xsd:import namespace="5df191e1-4d81-4fac-85df-18e9b0a556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287caf-1d02-4872-8bd1-9719d50898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f191e1-4d81-4fac-85df-18e9b0a5565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fc1d70b0-e63a-489b-bbb1-3e1a8d0168d7}" ma:internalName="TaxCatchAll" ma:showField="CatchAllData" ma:web="5df191e1-4d81-4fac-85df-18e9b0a556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A62AA4E-084F-422D-AD09-4CDF36203FD8}">
  <ds:schemaRefs>
    <ds:schemaRef ds:uri="http://purl.org/dc/terms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65d1e9f4-e905-4148-a619-74b2f4af9e18"/>
    <ds:schemaRef ds:uri="720407b8-d02a-42ef-b2b1-9523d3fff6ef"/>
    <ds:schemaRef ds:uri="http://www.w3.org/XML/1998/namespace"/>
    <ds:schemaRef ds:uri="http://purl.org/dc/dcmitype/"/>
    <ds:schemaRef ds:uri="f6f1113a-3daa-4e6e-9cdb-43bb41e74f8d"/>
    <ds:schemaRef ds:uri="0540118b-6ffe-410b-832d-abf273cba046"/>
  </ds:schemaRefs>
</ds:datastoreItem>
</file>

<file path=customXml/itemProps2.xml><?xml version="1.0" encoding="utf-8"?>
<ds:datastoreItem xmlns:ds="http://schemas.openxmlformats.org/officeDocument/2006/customXml" ds:itemID="{A870CB38-D1F2-4131-B13A-F6285E719046}"/>
</file>

<file path=customXml/itemProps3.xml><?xml version="1.0" encoding="utf-8"?>
<ds:datastoreItem xmlns:ds="http://schemas.openxmlformats.org/officeDocument/2006/customXml" ds:itemID="{B10A55B7-2F75-49FD-A3C2-ED37CCD4F1C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c135c4ba-2280-41f8-be7d-6f21d368baa3}" enabled="1" method="Standard" siteId="{24139d14-c62c-4c47-8bdd-ce71ea1d50cf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894</Words>
  <Application>Microsoft Office PowerPoint</Application>
  <PresentationFormat>Apresentação na tela (16:9)</PresentationFormat>
  <Paragraphs>91</Paragraphs>
  <Slides>22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22</vt:i4>
      </vt:variant>
    </vt:vector>
  </HeadingPairs>
  <TitlesOfParts>
    <vt:vector size="33" baseType="lpstr">
      <vt:lpstr>MS PGothic</vt:lpstr>
      <vt:lpstr>Aptos</vt:lpstr>
      <vt:lpstr>Aptos Display</vt:lpstr>
      <vt:lpstr>Arial</vt:lpstr>
      <vt:lpstr>Arial Black</vt:lpstr>
      <vt:lpstr>Lato Light</vt:lpstr>
      <vt:lpstr>League Spartan</vt:lpstr>
      <vt:lpstr>Rockwell</vt:lpstr>
      <vt:lpstr>Wingdings</vt:lpstr>
      <vt:lpstr>1_Blank Presentation</vt:lpstr>
      <vt:lpstr>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Doiis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Ferreira</dc:creator>
  <cp:lastModifiedBy>CERUTTI Alef (TRACTEBEL - BRAZIL)</cp:lastModifiedBy>
  <cp:revision>63</cp:revision>
  <dcterms:created xsi:type="dcterms:W3CDTF">2011-10-17T18:04:32Z</dcterms:created>
  <dcterms:modified xsi:type="dcterms:W3CDTF">2024-09-27T19:48:39Z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bbab825-a111-45e4-86a1-18cee0005896_Enabled">
    <vt:lpwstr>true</vt:lpwstr>
  </property>
  <property fmtid="{D5CDD505-2E9C-101B-9397-08002B2CF9AE}" pid="3" name="MSIP_Label_2bbab825-a111-45e4-86a1-18cee0005896_SetDate">
    <vt:lpwstr>2022-09-15T20:27:17Z</vt:lpwstr>
  </property>
  <property fmtid="{D5CDD505-2E9C-101B-9397-08002B2CF9AE}" pid="4" name="MSIP_Label_2bbab825-a111-45e4-86a1-18cee0005896_Method">
    <vt:lpwstr>Standard</vt:lpwstr>
  </property>
  <property fmtid="{D5CDD505-2E9C-101B-9397-08002B2CF9AE}" pid="5" name="MSIP_Label_2bbab825-a111-45e4-86a1-18cee0005896_Name">
    <vt:lpwstr>2bbab825-a111-45e4-86a1-18cee0005896</vt:lpwstr>
  </property>
  <property fmtid="{D5CDD505-2E9C-101B-9397-08002B2CF9AE}" pid="6" name="MSIP_Label_2bbab825-a111-45e4-86a1-18cee0005896_SiteId">
    <vt:lpwstr>2567d566-604c-408a-8a60-55d0dc9d9d6b</vt:lpwstr>
  </property>
  <property fmtid="{D5CDD505-2E9C-101B-9397-08002B2CF9AE}" pid="7" name="MSIP_Label_2bbab825-a111-45e4-86a1-18cee0005896_ActionId">
    <vt:lpwstr>b44b2dad-28f0-4a14-ace9-4ce8f92012f1</vt:lpwstr>
  </property>
  <property fmtid="{D5CDD505-2E9C-101B-9397-08002B2CF9AE}" pid="8" name="MSIP_Label_2bbab825-a111-45e4-86a1-18cee0005896_ContentBits">
    <vt:lpwstr>2</vt:lpwstr>
  </property>
  <property fmtid="{D5CDD505-2E9C-101B-9397-08002B2CF9AE}" pid="9" name="ClassificationContentMarkingFooterLocations">
    <vt:lpwstr>Blank Presentation:4\1_Blank Presentation:4</vt:lpwstr>
  </property>
  <property fmtid="{D5CDD505-2E9C-101B-9397-08002B2CF9AE}" pid="10" name="ClassificationContentMarkingFooterText">
    <vt:lpwstr>Information Classification: General</vt:lpwstr>
  </property>
  <property fmtid="{D5CDD505-2E9C-101B-9397-08002B2CF9AE}" pid="11" name="TaxCatchAll">
    <vt:lpwstr/>
  </property>
  <property fmtid="{D5CDD505-2E9C-101B-9397-08002B2CF9AE}" pid="12" name="lcf76f155ced4ddcb4097134ff3c332f">
    <vt:lpwstr/>
  </property>
  <property fmtid="{D5CDD505-2E9C-101B-9397-08002B2CF9AE}" pid="13" name="ContentTypeId">
    <vt:lpwstr>0x01010067B34FBBF3892649A4E0702DF0E7B36A</vt:lpwstr>
  </property>
  <property fmtid="{D5CDD505-2E9C-101B-9397-08002B2CF9AE}" pid="14" name="MediaServiceImageTags">
    <vt:lpwstr/>
  </property>
  <property fmtid="{D5CDD505-2E9C-101B-9397-08002B2CF9AE}" pid="15" name="xd_ProgID">
    <vt:lpwstr/>
  </property>
  <property fmtid="{D5CDD505-2E9C-101B-9397-08002B2CF9AE}" pid="16" name="_SourceUrl">
    <vt:lpwstr/>
  </property>
  <property fmtid="{D5CDD505-2E9C-101B-9397-08002B2CF9AE}" pid="17" name="_SharedFileIndex">
    <vt:lpwstr/>
  </property>
  <property fmtid="{D5CDD505-2E9C-101B-9397-08002B2CF9AE}" pid="18" name="ComplianceAssetId">
    <vt:lpwstr/>
  </property>
  <property fmtid="{D5CDD505-2E9C-101B-9397-08002B2CF9AE}" pid="19" name="TemplateUrl">
    <vt:lpwstr/>
  </property>
  <property fmtid="{D5CDD505-2E9C-101B-9397-08002B2CF9AE}" pid="20" name="_ExtendedDescription">
    <vt:lpwstr/>
  </property>
  <property fmtid="{D5CDD505-2E9C-101B-9397-08002B2CF9AE}" pid="21" name="TriggerFlowInfo">
    <vt:lpwstr/>
  </property>
  <property fmtid="{D5CDD505-2E9C-101B-9397-08002B2CF9AE}" pid="22" name="xd_Signature">
    <vt:bool>false</vt:bool>
  </property>
</Properties>
</file>