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notesMasterIdLst>
    <p:notesMasterId r:id="rId28"/>
  </p:notesMasterIdLst>
  <p:handoutMasterIdLst>
    <p:handoutMasterId r:id="rId29"/>
  </p:handoutMasterIdLst>
  <p:sldIdLst>
    <p:sldId id="267" r:id="rId6"/>
    <p:sldId id="257" r:id="rId7"/>
    <p:sldId id="264" r:id="rId8"/>
    <p:sldId id="442" r:id="rId9"/>
    <p:sldId id="443" r:id="rId10"/>
    <p:sldId id="445" r:id="rId11"/>
    <p:sldId id="444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266" r:id="rId2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1"/>
    <p:restoredTop sz="94660"/>
  </p:normalViewPr>
  <p:slideViewPr>
    <p:cSldViewPr>
      <p:cViewPr>
        <p:scale>
          <a:sx n="100" d="100"/>
          <a:sy n="100" d="100"/>
        </p:scale>
        <p:origin x="1176" y="2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BACE6-78D1-4AD4-884D-EB24AF91387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85826-22A2-4DDE-9373-10152F6E17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329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urilio.quirino@dymmer.com.br" TargetMode="External"/><Relationship Id="rId7" Type="http://schemas.openxmlformats.org/officeDocument/2006/relationships/image" Target="../media/image23.png"/><Relationship Id="rId2" Type="http://schemas.openxmlformats.org/officeDocument/2006/relationships/hyperlink" Target="mailto:maurilio.filho@ee.ufcg.edu.br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emf"/><Relationship Id="rId5" Type="http://schemas.openxmlformats.org/officeDocument/2006/relationships/image" Target="../media/image21.jp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611560" y="2283718"/>
            <a:ext cx="799288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Metodologia e Análise de Complementaridade Solar em Usinas Híbridas: </a:t>
            </a:r>
          </a:p>
          <a:p>
            <a:pPr algn="ctr" eaLnBrk="1" hangingPunct="1">
              <a:buFontTx/>
              <a:buNone/>
            </a:pPr>
            <a:r>
              <a:rPr lang="pt-BR" altLang="pt-BR" sz="2400" b="1" dirty="0">
                <a:solidFill>
                  <a:schemeClr val="bg1"/>
                </a:solidFill>
                <a:ea typeface="MS PGothic" panose="020B0600070205080204" pitchFamily="34" charset="-128"/>
              </a:rPr>
              <a:t>Utilização do Fator de Capacidade de Usinas Fotovoltaicas Vizinhas</a:t>
            </a:r>
            <a:endParaRPr lang="en-US" altLang="pt-BR" sz="24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539552" y="976388"/>
            <a:ext cx="8071048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Metodologia e Análise de Complementaridade Solar em Usinas Híbridas: </a:t>
            </a:r>
          </a:p>
          <a:p>
            <a:pPr algn="ctr" eaLnBrk="1" hangingPunct="1">
              <a:buFontTx/>
              <a:buNone/>
            </a:pPr>
            <a:r>
              <a:rPr lang="pt-BR" altLang="pt-BR" sz="2800" b="1" dirty="0">
                <a:solidFill>
                  <a:srgbClr val="32ADFF"/>
                </a:solidFill>
                <a:ea typeface="MS PGothic" panose="020B0600070205080204" pitchFamily="34" charset="-128"/>
              </a:rPr>
              <a:t>Utilização do Fator de Capacidade de Usinas Fotovoltaicas Vizinhas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539552" y="3809354"/>
            <a:ext cx="807104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Maurílio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Quirino da Silva Filho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Universidade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Federal de Campina Grande</a:t>
            </a:r>
          </a:p>
          <a:p>
            <a:pPr eaLnBrk="1" hangingPunct="1">
              <a:buFontTx/>
              <a:buNone/>
            </a:pP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									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Dymmer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Soluções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em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Engenharia</a:t>
            </a:r>
            <a:endParaRPr lang="en-US" altLang="pt-BR" sz="1800" b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50587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Divisão da Apresentação 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0CA3C1A-4CC2-CDBE-EBE4-117EF5CB5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639" y="1520895"/>
            <a:ext cx="8785225" cy="169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1 – Introdução</a:t>
            </a:r>
          </a:p>
          <a:p>
            <a:pPr eaLnBrk="1" hangingPunct="1">
              <a:buNone/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2 – Estado da Arte</a:t>
            </a:r>
          </a:p>
          <a:p>
            <a:pPr eaLnBrk="1" hangingPunct="1">
              <a:buNone/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3 – Método do Estudo</a:t>
            </a:r>
          </a:p>
          <a:p>
            <a:pPr eaLnBrk="1" hangingPunct="1">
              <a:buNone/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4 – Análise e Discussão dos Resultados</a:t>
            </a:r>
          </a:p>
          <a:p>
            <a:pPr eaLnBrk="1" hangingPunct="1">
              <a:buNone/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5 – Considerações Finais, Conclusões e Recomendações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4896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1E8AEC2-2750-9478-E8D9-CB715691E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" y="1525486"/>
            <a:ext cx="8785225" cy="291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Mudanças na matriz de geração do setor elétrico brasileiro;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Datas de entrada em operação das fontes de geração renováveis e da transmissão são divergentes; 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Renováveis – Horizonte de 2 a 3 anos;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Transmissão – Horizonte de 5 a 6 anos.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Hibridização de usinas eólicas e fotovoltaicas;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Regulamentação para centrais geradoras híbridas – REN ANEEL nº 954/2021; 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Previsão da geração de energia solar e eólica.</a:t>
            </a:r>
          </a:p>
        </p:txBody>
      </p:sp>
    </p:spTree>
    <p:extLst>
      <p:ext uri="{BB962C8B-B14F-4D97-AF65-F5344CB8AC3E}">
        <p14:creationId xmlns:p14="http://schemas.microsoft.com/office/powerpoint/2010/main" val="302079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99370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Estado da Arte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42F30B6-133F-3AE2-3EBD-93446A1BA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85404"/>
              </p:ext>
            </p:extLst>
          </p:nvPr>
        </p:nvGraphicFramePr>
        <p:xfrm>
          <a:off x="179512" y="1851670"/>
          <a:ext cx="8784976" cy="2780919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val="3294705102"/>
                    </a:ext>
                  </a:extLst>
                </a:gridCol>
                <a:gridCol w="2953892">
                  <a:extLst>
                    <a:ext uri="{9D8B030D-6E8A-4147-A177-3AD203B41FA5}">
                      <a16:colId xmlns:a16="http://schemas.microsoft.com/office/drawing/2014/main" val="3607285973"/>
                    </a:ext>
                  </a:extLst>
                </a:gridCol>
                <a:gridCol w="2823808">
                  <a:extLst>
                    <a:ext uri="{9D8B030D-6E8A-4147-A177-3AD203B41FA5}">
                      <a16:colId xmlns:a16="http://schemas.microsoft.com/office/drawing/2014/main" val="2671997501"/>
                    </a:ext>
                  </a:extLst>
                </a:gridCol>
                <a:gridCol w="1927156">
                  <a:extLst>
                    <a:ext uri="{9D8B030D-6E8A-4147-A177-3AD203B41FA5}">
                      <a16:colId xmlns:a16="http://schemas.microsoft.com/office/drawing/2014/main" val="221631740"/>
                    </a:ext>
                  </a:extLst>
                </a:gridCol>
              </a:tblGrid>
              <a:tr h="2659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7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Autor(es)</a:t>
                      </a:r>
                      <a:endParaRPr lang="pt-BR" sz="17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175" marR="471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Método(s) e Objetivo(s)</a:t>
                      </a:r>
                      <a:endParaRPr lang="pt-BR" sz="17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175" marR="471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Principais Resultados</a:t>
                      </a:r>
                      <a:endParaRPr lang="pt-BR" sz="17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175" marR="471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Limitações</a:t>
                      </a:r>
                      <a:endParaRPr lang="pt-BR" sz="17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175" marR="471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76914"/>
                  </a:ext>
                </a:extLst>
              </a:tr>
              <a:tr h="1257476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EPE (2017)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Metodologia para avaliação de usinas híbridas eólico-fotovoltaica. Critérios de seleção de locais. Importância da avaliação de dados discretizados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Necessidade de medições anemométricas e </a:t>
                      </a:r>
                      <a:r>
                        <a:rPr kumimoji="0" lang="pt-BR" sz="16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solarimétricas</a:t>
                      </a: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 de alta resolução. Impacto do dimensionamento das usinas na região.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Curtos períodos de avaliação dos dados (Menor que 1 ano).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558563"/>
                  </a:ext>
                </a:extLst>
              </a:tr>
              <a:tr h="1257476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Vega-Sánchez et al. (2017)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Processamento de imagem de recursos eólicos e solares no México. Coeficiente de correlação de Pearson.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Boa complementaridade entre recursos eólicos e solares em locais específicos. Mapas úteis para projetos híbridos.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Os mapas de recursos eólicos e solares, representam a média de dos dados na região.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568360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8B67D34C-CFE5-75B4-C742-689412111968}"/>
              </a:ext>
            </a:extLst>
          </p:cNvPr>
          <p:cNvSpPr txBox="1"/>
          <p:nvPr/>
        </p:nvSpPr>
        <p:spPr>
          <a:xfrm>
            <a:off x="251520" y="1482338"/>
            <a:ext cx="86409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Tabela 1 – Resumo dos estudos</a:t>
            </a:r>
            <a:r>
              <a:rPr lang="pt-BR" alt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65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99370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Estado da Arte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42F30B6-133F-3AE2-3EBD-93446A1BA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139903"/>
              </p:ext>
            </p:extLst>
          </p:nvPr>
        </p:nvGraphicFramePr>
        <p:xfrm>
          <a:off x="179512" y="1491630"/>
          <a:ext cx="8784977" cy="1962150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val="3294705102"/>
                    </a:ext>
                  </a:extLst>
                </a:gridCol>
                <a:gridCol w="2953892">
                  <a:extLst>
                    <a:ext uri="{9D8B030D-6E8A-4147-A177-3AD203B41FA5}">
                      <a16:colId xmlns:a16="http://schemas.microsoft.com/office/drawing/2014/main" val="3607285973"/>
                    </a:ext>
                  </a:extLst>
                </a:gridCol>
                <a:gridCol w="2823808">
                  <a:extLst>
                    <a:ext uri="{9D8B030D-6E8A-4147-A177-3AD203B41FA5}">
                      <a16:colId xmlns:a16="http://schemas.microsoft.com/office/drawing/2014/main" val="2671997501"/>
                    </a:ext>
                  </a:extLst>
                </a:gridCol>
                <a:gridCol w="1927157">
                  <a:extLst>
                    <a:ext uri="{9D8B030D-6E8A-4147-A177-3AD203B41FA5}">
                      <a16:colId xmlns:a16="http://schemas.microsoft.com/office/drawing/2014/main" val="221631740"/>
                    </a:ext>
                  </a:extLst>
                </a:gridCol>
              </a:tblGrid>
              <a:tr h="459130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Jurasz</a:t>
                      </a: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 et al. (2019)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Revisão das técnicas de avaliação da complementaridade entre energia eólica e solar. Uso do coeficiente de Pearson.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Insights sobre análises de complementaridade. Desafios e oportunidades futuras.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Não é avaliado qual técnica é mais eficiente.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1883310"/>
                  </a:ext>
                </a:extLst>
              </a:tr>
              <a:tr h="459130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Couto e Estanqueiro (2021)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Análise de complementaridade em Portugal; otimização da capacidade instalada; cenários com </a:t>
                      </a:r>
                      <a:r>
                        <a:rPr kumimoji="0" lang="pt-BR" sz="16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curtailments</a:t>
                      </a: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Sinergia entre fontes. Metodologia aplicável em outras regiões.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Não levou em consideração limitações físicas e elétricas.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4376315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61CA882-A6B6-C612-D555-6961DDCF2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634587"/>
              </p:ext>
            </p:extLst>
          </p:nvPr>
        </p:nvGraphicFramePr>
        <p:xfrm>
          <a:off x="179512" y="3453780"/>
          <a:ext cx="8784977" cy="1224915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val="1090817862"/>
                    </a:ext>
                  </a:extLst>
                </a:gridCol>
                <a:gridCol w="2953892">
                  <a:extLst>
                    <a:ext uri="{9D8B030D-6E8A-4147-A177-3AD203B41FA5}">
                      <a16:colId xmlns:a16="http://schemas.microsoft.com/office/drawing/2014/main" val="490036878"/>
                    </a:ext>
                  </a:extLst>
                </a:gridCol>
                <a:gridCol w="2823808">
                  <a:extLst>
                    <a:ext uri="{9D8B030D-6E8A-4147-A177-3AD203B41FA5}">
                      <a16:colId xmlns:a16="http://schemas.microsoft.com/office/drawing/2014/main" val="3546218964"/>
                    </a:ext>
                  </a:extLst>
                </a:gridCol>
                <a:gridCol w="1927157">
                  <a:extLst>
                    <a:ext uri="{9D8B030D-6E8A-4147-A177-3AD203B41FA5}">
                      <a16:colId xmlns:a16="http://schemas.microsoft.com/office/drawing/2014/main" val="4172341366"/>
                    </a:ext>
                  </a:extLst>
                </a:gridCol>
              </a:tblGrid>
              <a:tr h="459130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Gonçalves (2021)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Avaliação da complementariedade no Brasil (Pernambuco e Rio Grande do Sul).Sensibilidade aos dados temporais e espaciais.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Baixo impacto do período e resolução dos dados. Redução de cortes em despacho com combinações eólico-solares.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Aspectos econômicos e regulatórios não foram abordados.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6465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92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99370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Estado da Arte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42F30B6-133F-3AE2-3EBD-93446A1BA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18381"/>
              </p:ext>
            </p:extLst>
          </p:nvPr>
        </p:nvGraphicFramePr>
        <p:xfrm>
          <a:off x="179512" y="1472917"/>
          <a:ext cx="8784977" cy="981075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val="3294705102"/>
                    </a:ext>
                  </a:extLst>
                </a:gridCol>
                <a:gridCol w="2953892">
                  <a:extLst>
                    <a:ext uri="{9D8B030D-6E8A-4147-A177-3AD203B41FA5}">
                      <a16:colId xmlns:a16="http://schemas.microsoft.com/office/drawing/2014/main" val="3607285973"/>
                    </a:ext>
                  </a:extLst>
                </a:gridCol>
                <a:gridCol w="2823808">
                  <a:extLst>
                    <a:ext uri="{9D8B030D-6E8A-4147-A177-3AD203B41FA5}">
                      <a16:colId xmlns:a16="http://schemas.microsoft.com/office/drawing/2014/main" val="2671997501"/>
                    </a:ext>
                  </a:extLst>
                </a:gridCol>
                <a:gridCol w="1927157">
                  <a:extLst>
                    <a:ext uri="{9D8B030D-6E8A-4147-A177-3AD203B41FA5}">
                      <a16:colId xmlns:a16="http://schemas.microsoft.com/office/drawing/2014/main" val="221631740"/>
                    </a:ext>
                  </a:extLst>
                </a:gridCol>
              </a:tblGrid>
              <a:tr h="308183"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Croce (2023)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Análise técnico-econômica de usinas híbridas no Brasil com software Homer Pro.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Viabilidade econômica regional. Regiões mais e menos atrativas.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O software utiliza dados médios dos recursos eólicos e solares.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273771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5C38892-ABD9-E4FC-7251-3E6DA5446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809111"/>
              </p:ext>
            </p:extLst>
          </p:nvPr>
        </p:nvGraphicFramePr>
        <p:xfrm>
          <a:off x="179511" y="2453992"/>
          <a:ext cx="8784977" cy="2205990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val="1974821671"/>
                    </a:ext>
                  </a:extLst>
                </a:gridCol>
                <a:gridCol w="2953892">
                  <a:extLst>
                    <a:ext uri="{9D8B030D-6E8A-4147-A177-3AD203B41FA5}">
                      <a16:colId xmlns:a16="http://schemas.microsoft.com/office/drawing/2014/main" val="4238028378"/>
                    </a:ext>
                  </a:extLst>
                </a:gridCol>
                <a:gridCol w="2823808">
                  <a:extLst>
                    <a:ext uri="{9D8B030D-6E8A-4147-A177-3AD203B41FA5}">
                      <a16:colId xmlns:a16="http://schemas.microsoft.com/office/drawing/2014/main" val="529632227"/>
                    </a:ext>
                  </a:extLst>
                </a:gridCol>
                <a:gridCol w="1927157">
                  <a:extLst>
                    <a:ext uri="{9D8B030D-6E8A-4147-A177-3AD203B41FA5}">
                      <a16:colId xmlns:a16="http://schemas.microsoft.com/office/drawing/2014/main" val="3880575700"/>
                    </a:ext>
                  </a:extLst>
                </a:gridCol>
              </a:tblGrid>
              <a:tr h="4591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Oliveira Silva et al. (2024)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Estudo de complementaridade entre energia eólica e solar em Alagoas, Brasil. Uso de modelos atmosféricos avançados.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Identificação de áreas promissoras. Eficiência da geração híbrida em diferentes cenários.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Resolução temporal de 3 horas. Aprimoramento das simulações.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1091082"/>
                  </a:ext>
                </a:extLst>
              </a:tr>
              <a:tr h="4591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Este trabalho</a:t>
                      </a:r>
                    </a:p>
                  </a:txBody>
                  <a:tcPr marL="5715" marR="5715" marT="57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Estudo da complementariedade no Nordeste do Brasil, utilizando os dados de fator de capacidade de usinas fotovoltaicas em operação.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Confiabilidade das análises por meio da metodologia apresentada.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Arial" panose="020B0604020202020204" pitchFamily="34" charset="0"/>
                        </a:rPr>
                        <a:t>Combinação do fator de capacidade e dos recursos eólicos e solares nas análises.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7234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52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Método do Estudo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71B75FD-759D-4127-5AC5-0C04C051A358}"/>
              </a:ext>
            </a:extLst>
          </p:cNvPr>
          <p:cNvSpPr txBox="1">
            <a:spLocks/>
          </p:cNvSpPr>
          <p:nvPr/>
        </p:nvSpPr>
        <p:spPr bwMode="auto">
          <a:xfrm>
            <a:off x="179387" y="1548537"/>
            <a:ext cx="878522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Fonte de Dados </a:t>
            </a:r>
            <a:r>
              <a:rPr lang="pt-BR" altLang="pt-BR" sz="1800" b="1" dirty="0" err="1">
                <a:solidFill>
                  <a:srgbClr val="595959"/>
                </a:solidFill>
              </a:rPr>
              <a:t>Utilizad</a:t>
            </a:r>
            <a:r>
              <a:rPr lang="pt-BR" altLang="pt-BR" sz="1800" b="1" dirty="0">
                <a:solidFill>
                  <a:srgbClr val="595959"/>
                </a:solidFill>
              </a:rPr>
              <a:t>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Fator de Capacidade;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Seleção dos Pares de Usinas;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MUST e Capacidade Instalada;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Dimensionamento da Usina Solar (UFV);</a:t>
            </a:r>
          </a:p>
          <a:p>
            <a:pPr marL="342900" indent="-34290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Análise de </a:t>
            </a:r>
            <a:r>
              <a:rPr lang="pt-BR" altLang="pt-BR" sz="1800" b="1" i="1" dirty="0" err="1">
                <a:solidFill>
                  <a:srgbClr val="595959"/>
                </a:solidFill>
              </a:rPr>
              <a:t>Curtailment</a:t>
            </a:r>
            <a:r>
              <a:rPr lang="pt-BR" altLang="pt-BR" sz="1800" b="1" i="1" dirty="0">
                <a:solidFill>
                  <a:srgbClr val="595959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865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5697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Método do Estudo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4F377BE-B7B3-3923-7B8B-3BEE3510D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35849"/>
              </p:ext>
            </p:extLst>
          </p:nvPr>
        </p:nvGraphicFramePr>
        <p:xfrm>
          <a:off x="251521" y="1855233"/>
          <a:ext cx="8640960" cy="237729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0079">
                  <a:extLst>
                    <a:ext uri="{9D8B030D-6E8A-4147-A177-3AD203B41FA5}">
                      <a16:colId xmlns:a16="http://schemas.microsoft.com/office/drawing/2014/main" val="415906848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188378805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74250273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086631721"/>
                    </a:ext>
                  </a:extLst>
                </a:gridCol>
                <a:gridCol w="1800201">
                  <a:extLst>
                    <a:ext uri="{9D8B030D-6E8A-4147-A177-3AD203B41FA5}">
                      <a16:colId xmlns:a16="http://schemas.microsoft.com/office/drawing/2014/main" val="1643725716"/>
                    </a:ext>
                  </a:extLst>
                </a:gridCol>
              </a:tblGrid>
              <a:tr h="4281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UHIB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EOL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UFV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Distância (km)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Capacidade Instalada EOL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112616"/>
                  </a:ext>
                </a:extLst>
              </a:tr>
              <a:tr h="256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0"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Amazonas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6,6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250,485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6371575"/>
                  </a:ext>
                </a:extLst>
              </a:tr>
              <a:tr h="2452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Brotas de Macaúbas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Sol do Sertão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30,1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95,190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0363901"/>
                  </a:ext>
                </a:extLst>
              </a:tr>
              <a:tr h="2452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Carcará II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9,0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90,000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2971978"/>
                  </a:ext>
                </a:extLst>
              </a:tr>
              <a:tr h="2296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Filgueira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9,0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67,450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748052"/>
                  </a:ext>
                </a:extLst>
              </a:tr>
              <a:tr h="2296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Serra do Mel 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23,7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287,190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43248"/>
                  </a:ext>
                </a:extLst>
              </a:tr>
              <a:tr h="2296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Serra do Mel II 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Assú V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31,9</a:t>
                      </a:r>
                    </a:p>
                  </a:txBody>
                  <a:tcPr marL="33734" marR="337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211,365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20612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1" y="1482338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Tabela 2 – Dados das usinas.</a:t>
            </a:r>
          </a:p>
        </p:txBody>
      </p:sp>
    </p:spTree>
    <p:extLst>
      <p:ext uri="{BB962C8B-B14F-4D97-AF65-F5344CB8AC3E}">
        <p14:creationId xmlns:p14="http://schemas.microsoft.com/office/powerpoint/2010/main" val="33981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1" y="1482338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Tabela 3 – Coeficiente de Pearson para cada conjunto de usinas.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A4CA25A-4FAE-AD5D-C097-8A19ABE55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058408"/>
              </p:ext>
            </p:extLst>
          </p:nvPr>
        </p:nvGraphicFramePr>
        <p:xfrm>
          <a:off x="251521" y="1851671"/>
          <a:ext cx="8640959" cy="24243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0079">
                  <a:extLst>
                    <a:ext uri="{9D8B030D-6E8A-4147-A177-3AD203B41FA5}">
                      <a16:colId xmlns:a16="http://schemas.microsoft.com/office/drawing/2014/main" val="415906848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188378805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742502731"/>
                    </a:ext>
                  </a:extLst>
                </a:gridCol>
                <a:gridCol w="1792097">
                  <a:extLst>
                    <a:ext uri="{9D8B030D-6E8A-4147-A177-3AD203B41FA5}">
                      <a16:colId xmlns:a16="http://schemas.microsoft.com/office/drawing/2014/main" val="1086631721"/>
                    </a:ext>
                  </a:extLst>
                </a:gridCol>
                <a:gridCol w="1808303">
                  <a:extLst>
                    <a:ext uri="{9D8B030D-6E8A-4147-A177-3AD203B41FA5}">
                      <a16:colId xmlns:a16="http://schemas.microsoft.com/office/drawing/2014/main" val="1643725716"/>
                    </a:ext>
                  </a:extLst>
                </a:gridCol>
              </a:tblGrid>
              <a:tr h="281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UHIB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EOL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UFV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Coeficiente de Pearson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Classificação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112616"/>
                  </a:ext>
                </a:extLst>
              </a:tr>
              <a:tr h="2804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0"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Amazonas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-0,23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6371575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Brotas de Macaúbas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Sol do Sertão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-0,35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0363901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Carcará II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-0,22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2971978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Filgueira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  <a:endParaRPr lang="pt-BR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-0,25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748052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Serra do Mel 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Floresta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-0,18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43248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Conj. Serra do Mel II A</a:t>
                      </a:r>
                    </a:p>
                  </a:txBody>
                  <a:tcPr marL="33734" marR="337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Assú V</a:t>
                      </a:r>
                    </a:p>
                  </a:txBody>
                  <a:tcPr marL="33734" marR="33734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-0,44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Moderada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20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422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73433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1 – Médias mensais da simulação da geração horária híbrida. </a:t>
            </a:r>
          </a:p>
          <a:p>
            <a:pPr algn="ctr"/>
            <a:r>
              <a:rPr lang="pt-BR" altLang="pt-BR" sz="1800" b="0" dirty="0"/>
              <a:t>a) UHIB-1	   								b)UHIB-6</a:t>
            </a:r>
          </a:p>
        </p:txBody>
      </p:sp>
      <p:pic>
        <p:nvPicPr>
          <p:cNvPr id="6" name="Gráfico 6">
            <a:extLst>
              <a:ext uri="{FF2B5EF4-FFF2-40B4-BE49-F238E27FC236}">
                <a16:creationId xmlns:a16="http://schemas.microsoft.com/office/drawing/2014/main" id="{B2031A47-319A-E3E9-9718-D6FD527A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520" y="1923678"/>
            <a:ext cx="3819044" cy="2880320"/>
          </a:xfrm>
          <a:prstGeom prst="rect">
            <a:avLst/>
          </a:prstGeom>
        </p:spPr>
      </p:pic>
      <p:pic>
        <p:nvPicPr>
          <p:cNvPr id="9" name="Gráfico 5">
            <a:extLst>
              <a:ext uri="{FF2B5EF4-FFF2-40B4-BE49-F238E27FC236}">
                <a16:creationId xmlns:a16="http://schemas.microsoft.com/office/drawing/2014/main" id="{BC3935AD-85C5-3F29-2719-FE80D6C0FD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0032" y="1923678"/>
            <a:ext cx="381862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84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95187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2 – Cortes na geração em função da capacidade instalada da UFV.</a:t>
            </a:r>
            <a:endParaRPr lang="pt-BR" altLang="pt-BR" sz="1800" b="0" dirty="0"/>
          </a:p>
        </p:txBody>
      </p:sp>
      <p:pic>
        <p:nvPicPr>
          <p:cNvPr id="4" name="Gráfico 5">
            <a:extLst>
              <a:ext uri="{FF2B5EF4-FFF2-40B4-BE49-F238E27FC236}">
                <a16:creationId xmlns:a16="http://schemas.microsoft.com/office/drawing/2014/main" id="{B4E2980D-2EDE-ED63-0445-E50387024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12252" y="1764519"/>
            <a:ext cx="4975549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8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73433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3 – Curvas de permanência . </a:t>
            </a:r>
          </a:p>
          <a:p>
            <a:pPr algn="ctr"/>
            <a:r>
              <a:rPr lang="pt-BR" altLang="pt-BR" sz="1800" b="0" dirty="0"/>
              <a:t>a) UHIB-1	   								b) UHIB-6</a:t>
            </a:r>
          </a:p>
        </p:txBody>
      </p:sp>
      <p:pic>
        <p:nvPicPr>
          <p:cNvPr id="4" name="Gráfico 5">
            <a:extLst>
              <a:ext uri="{FF2B5EF4-FFF2-40B4-BE49-F238E27FC236}">
                <a16:creationId xmlns:a16="http://schemas.microsoft.com/office/drawing/2014/main" id="{36B9FB22-626E-4073-B0DF-4AB504171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1966" y="1935922"/>
            <a:ext cx="4012567" cy="2772000"/>
          </a:xfrm>
          <a:prstGeom prst="rect">
            <a:avLst/>
          </a:prstGeom>
        </p:spPr>
      </p:pic>
      <p:pic>
        <p:nvPicPr>
          <p:cNvPr id="5" name="Gráfico 5">
            <a:extLst>
              <a:ext uri="{FF2B5EF4-FFF2-40B4-BE49-F238E27FC236}">
                <a16:creationId xmlns:a16="http://schemas.microsoft.com/office/drawing/2014/main" id="{6A5C3318-3FF4-A301-2757-9B68BF172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3581" y="1935922"/>
            <a:ext cx="4012568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57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66743" y="1399143"/>
            <a:ext cx="86105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4 – Ganho Energético em Função da Capacidade Instalada da UFV.</a:t>
            </a:r>
          </a:p>
        </p:txBody>
      </p:sp>
      <p:pic>
        <p:nvPicPr>
          <p:cNvPr id="7" name="Gráfico 5">
            <a:extLst>
              <a:ext uri="{FF2B5EF4-FFF2-40B4-BE49-F238E27FC236}">
                <a16:creationId xmlns:a16="http://schemas.microsoft.com/office/drawing/2014/main" id="{5D053F45-900B-591B-0B65-76D6353E2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11295" y="1768475"/>
            <a:ext cx="492141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5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99143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5 – Ganho Energético em Função dos </a:t>
            </a:r>
            <a:r>
              <a:rPr lang="pt-BR" altLang="pt-BR" sz="1800" i="1" dirty="0" err="1"/>
              <a:t>Curtailments</a:t>
            </a:r>
            <a:r>
              <a:rPr lang="pt-BR" altLang="pt-BR" sz="1800" i="1" dirty="0"/>
              <a:t> </a:t>
            </a:r>
            <a:r>
              <a:rPr lang="pt-BR" altLang="pt-BR" sz="1800" dirty="0"/>
              <a:t>de Geração UFV. 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409105E-CEEE-AE30-70C2-66678EE9A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11294" y="1768475"/>
            <a:ext cx="4921411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5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99143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Tabela 4 – Dados energéticos das usinas híbridas.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486F19B-89FE-9CCD-02BA-3B1C6AB44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331907"/>
              </p:ext>
            </p:extLst>
          </p:nvPr>
        </p:nvGraphicFramePr>
        <p:xfrm>
          <a:off x="1691680" y="1882720"/>
          <a:ext cx="5760639" cy="26898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0080">
                  <a:extLst>
                    <a:ext uri="{9D8B030D-6E8A-4147-A177-3AD203B41FA5}">
                      <a16:colId xmlns:a16="http://schemas.microsoft.com/office/drawing/2014/main" val="415906848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188378805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742502731"/>
                    </a:ext>
                  </a:extLst>
                </a:gridCol>
                <a:gridCol w="1440159">
                  <a:extLst>
                    <a:ext uri="{9D8B030D-6E8A-4147-A177-3AD203B41FA5}">
                      <a16:colId xmlns:a16="http://schemas.microsoft.com/office/drawing/2014/main" val="1086631721"/>
                    </a:ext>
                  </a:extLst>
                </a:gridCol>
              </a:tblGrid>
              <a:tr h="4952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UHIB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Curtailment</a:t>
                      </a:r>
                      <a:endParaRPr lang="pt-BR" sz="1600" b="1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Capacidade UFV [MW]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Ganho [GW]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112616"/>
                  </a:ext>
                </a:extLst>
              </a:tr>
              <a:tr h="7200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34,44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81,07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6371575"/>
                  </a:ext>
                </a:extLst>
              </a:tr>
              <a:tr h="441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13628" marR="113628" marT="56814" marB="5681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139,58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309,49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03639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13628" marR="113628" marT="56814" marB="5681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184,6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387,83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2971978"/>
                  </a:ext>
                </a:extLst>
              </a:tr>
              <a:tr h="6056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17,94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46,73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748052"/>
                  </a:ext>
                </a:extLst>
              </a:tr>
              <a:tr h="327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43,42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107,52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432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61,31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143,76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20612"/>
                  </a:ext>
                </a:extLst>
              </a:tr>
              <a:tr h="4912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11,63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27,15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5707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48,72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108,12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6315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64,192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134,96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767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37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99143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Tabela 4 – Dados energéticos das usinas híbridas.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486F19B-89FE-9CCD-02BA-3B1C6AB44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299530"/>
              </p:ext>
            </p:extLst>
          </p:nvPr>
        </p:nvGraphicFramePr>
        <p:xfrm>
          <a:off x="1691680" y="1882720"/>
          <a:ext cx="5760639" cy="26898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0080">
                  <a:extLst>
                    <a:ext uri="{9D8B030D-6E8A-4147-A177-3AD203B41FA5}">
                      <a16:colId xmlns:a16="http://schemas.microsoft.com/office/drawing/2014/main" val="415906848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188378805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742502731"/>
                    </a:ext>
                  </a:extLst>
                </a:gridCol>
                <a:gridCol w="1440159">
                  <a:extLst>
                    <a:ext uri="{9D8B030D-6E8A-4147-A177-3AD203B41FA5}">
                      <a16:colId xmlns:a16="http://schemas.microsoft.com/office/drawing/2014/main" val="1086631721"/>
                    </a:ext>
                  </a:extLst>
                </a:gridCol>
              </a:tblGrid>
              <a:tr h="4952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UHIB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Curtailment</a:t>
                      </a:r>
                      <a:endParaRPr lang="pt-BR" sz="1600" b="1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Capacidade UFV [MW]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Ganho [GW]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11261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10,03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23,40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2856691"/>
                  </a:ext>
                </a:extLst>
              </a:tr>
              <a:tr h="5960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37,63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83,53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8861283"/>
                  </a:ext>
                </a:extLst>
              </a:tr>
              <a:tr h="317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49,10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103,2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372797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75,44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176,09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7900323"/>
                  </a:ext>
                </a:extLst>
              </a:tr>
              <a:tr h="4816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199,93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443,71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7453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249,12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523,47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283540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23,87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52,64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4387826"/>
                  </a:ext>
                </a:extLst>
              </a:tr>
              <a:tr h="3672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181,10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380,08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6049198"/>
                  </a:ext>
                </a:extLst>
              </a:tr>
              <a:tr h="2249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200" dirty="0">
                        <a:solidFill>
                          <a:srgbClr val="00018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978" marR="4497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224,34</a:t>
                      </a: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445,81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4838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989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D5239B-5A3F-36E9-2C21-CA83FCD8716F}"/>
              </a:ext>
            </a:extLst>
          </p:cNvPr>
          <p:cNvSpPr txBox="1"/>
          <p:nvPr/>
        </p:nvSpPr>
        <p:spPr>
          <a:xfrm>
            <a:off x="190888" y="1526470"/>
            <a:ext cx="876222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altLang="pt-BR" sz="1800" dirty="0"/>
              <a:t>Comparação entre o fator de capacidade do Conj. Floresta e do Conj. Serra do Mel C (parque solar localizado próximos ao Conj. Serra do Mel A) no ano de 2023.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altLang="pt-BR" sz="1800" dirty="0"/>
              <a:t>Valores atípicos em setembro para o Conj. Serra do mel C). Possíveis causas: erros nos dados ou restrições de geração para evitar sobrecarga.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134B41D-E1B6-8AC0-B93C-AA882806D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19" y="3219822"/>
            <a:ext cx="8640960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/>
            <a:r>
              <a:rPr lang="pt-BR" alt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Tabela 5 – Valores das métricas estatísticas calculadas.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E407F1AC-6084-C59A-2695-DAFA234BD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654713"/>
              </p:ext>
            </p:extLst>
          </p:nvPr>
        </p:nvGraphicFramePr>
        <p:xfrm>
          <a:off x="2051720" y="3624122"/>
          <a:ext cx="5040558" cy="10622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0199">
                  <a:extLst>
                    <a:ext uri="{9D8B030D-6E8A-4147-A177-3AD203B41FA5}">
                      <a16:colId xmlns:a16="http://schemas.microsoft.com/office/drawing/2014/main" val="415906848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1883788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42502731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1086631721"/>
                    </a:ext>
                  </a:extLst>
                </a:gridCol>
              </a:tblGrid>
              <a:tr h="256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MSE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RMSE</a:t>
                      </a: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R²</a:t>
                      </a:r>
                      <a:endParaRPr lang="pt-BR" sz="16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221" marR="85221" marT="42611" marB="4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11261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 Setembro</a:t>
                      </a:r>
                    </a:p>
                  </a:txBody>
                  <a:tcPr marL="33734" marR="3373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0,0120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0,1096</a:t>
                      </a:r>
                      <a:endParaRPr lang="pt-BR" sz="16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0,8681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6371575"/>
                  </a:ext>
                </a:extLst>
              </a:tr>
              <a:tr h="4052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 Setembro</a:t>
                      </a:r>
                    </a:p>
                  </a:txBody>
                  <a:tcPr marL="85221" marR="85221" marT="42611" marB="42611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0,0058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0,0762</a:t>
                      </a:r>
                      <a:endParaRPr lang="pt-BR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3257550" algn="l"/>
                        </a:tabLst>
                      </a:pPr>
                      <a:r>
                        <a:rPr lang="pt-B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0,9392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0363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155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09004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e Discussão dos Resultados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04F1C-8817-63C8-FEDE-F31C067827EA}"/>
              </a:ext>
            </a:extLst>
          </p:cNvPr>
          <p:cNvSpPr txBox="1"/>
          <p:nvPr/>
        </p:nvSpPr>
        <p:spPr>
          <a:xfrm>
            <a:off x="251520" y="1399143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defTabSz="457200" eaLnBrk="1" hangingPunct="1">
              <a:buFontTx/>
              <a:buNone/>
              <a:defRPr sz="1600" b="1">
                <a:solidFill>
                  <a:srgbClr val="595959"/>
                </a:solidFill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cs typeface="Geneva" panose="020B0503030404040204" pitchFamily="34" charset="0"/>
              </a:defRPr>
            </a:lvl9pPr>
          </a:lstStyle>
          <a:p>
            <a:pPr algn="ctr"/>
            <a:r>
              <a:rPr lang="pt-BR" altLang="pt-BR" sz="1800" dirty="0"/>
              <a:t>Figura 6 – Fator de capacidade médio mensal.</a:t>
            </a:r>
          </a:p>
        </p:txBody>
      </p:sp>
      <p:pic>
        <p:nvPicPr>
          <p:cNvPr id="5" name="Gráfico 5">
            <a:extLst>
              <a:ext uri="{FF2B5EF4-FFF2-40B4-BE49-F238E27FC236}">
                <a16:creationId xmlns:a16="http://schemas.microsoft.com/office/drawing/2014/main" id="{685DF2ED-462E-4F96-BC81-E609D76A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567092" y="1768475"/>
            <a:ext cx="4009816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97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78522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Finais, Conclusões e Recomendações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0CA3C1A-4CC2-CDBE-EBE4-117EF5CB5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" y="1498171"/>
            <a:ext cx="8785225" cy="269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Foram utilizados os dados de fator de capacidade para determinar a capacidade ideal de geração solar, apoiados por métricas que demonstram a robustez e confiabilidade das análises;</a:t>
            </a:r>
          </a:p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A análise detalhada de seis pares de usinas eólico-solar revelou um grau significativo de complementaridade, destacando a eficiência dessa integração energética;</a:t>
            </a:r>
          </a:p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Integrar estrategicamente energia eólica e solar pode otimizar a eficiência energética, reduzindo investimentos em capacidade de reserva e infraestrutura redundante;</a:t>
            </a:r>
          </a:p>
        </p:txBody>
      </p:sp>
    </p:spTree>
    <p:extLst>
      <p:ext uri="{BB962C8B-B14F-4D97-AF65-F5344CB8AC3E}">
        <p14:creationId xmlns:p14="http://schemas.microsoft.com/office/powerpoint/2010/main" val="137205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78522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Finais, Conclusões e Recomendações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0CA3C1A-4CC2-CDBE-EBE4-117EF5CB5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505581"/>
            <a:ext cx="8785225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Necessidade de dados de alta resolução para melhorar previsões e a importância crítica de análises financeiras detalhadas;</a:t>
            </a:r>
          </a:p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A integração estratégica de energia eólica e solar não apenas maximiza a eficiência energética, mas também destaca a importância de expandir bancos de dados para refinamento contínuo de modelos de previsão e otimização.</a:t>
            </a:r>
          </a:p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A hibridização contribui para a economia ao reduzir a ociosidade das instalações de transmissão e melhorar a eficiência geral do sistema, resultando em menores perdas de energia e custos operacionais reduzidos.</a:t>
            </a:r>
          </a:p>
          <a:p>
            <a:pPr marL="285750" indent="-285750" eaLnBrk="1" hangingPunct="1">
              <a:defRPr/>
            </a:pPr>
            <a:r>
              <a:rPr lang="pt-BR" altLang="pt-BR" sz="1800" b="1" dirty="0">
                <a:solidFill>
                  <a:srgbClr val="595959"/>
                </a:solidFill>
              </a:rPr>
              <a:t>Este estudo serve como base para futuras pesquisas e implementações práticas. </a:t>
            </a:r>
          </a:p>
          <a:p>
            <a:pPr marL="285750" indent="-285750" eaLnBrk="1" hangingPunct="1">
              <a:defRPr/>
            </a:pPr>
            <a:endParaRPr lang="pt-BR" altLang="pt-BR" sz="1800" b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37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611212" y="2076331"/>
            <a:ext cx="1944688" cy="1944688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3211394"/>
            <a:ext cx="4035079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Maurílio</a:t>
            </a: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 Quirino da Silva Filho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Universidade Federal de Campina Grande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Dymmer</a:t>
            </a: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Soluções em Engenharia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  <a:hlinkClick r:id="rId2"/>
              </a:rPr>
              <a:t>maurilio.filho@ee.ufcg.edu.br</a:t>
            </a:r>
            <a:endParaRPr lang="pt-BR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  <a:hlinkClick r:id="rId3"/>
              </a:rPr>
              <a:t>maurilio.quirino@dymmer.com.br</a:t>
            </a:r>
            <a:endParaRPr lang="pt-BR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83 98101-4108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4362676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Obrigado pela atenção!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 descr="Homem com óculos de grau&#10;&#10;Descrição gerada automaticamente">
            <a:extLst>
              <a:ext uri="{FF2B5EF4-FFF2-40B4-BE49-F238E27FC236}">
                <a16:creationId xmlns:a16="http://schemas.microsoft.com/office/drawing/2014/main" id="{B134FDFD-B9CB-09CF-EE78-4F96B15DB4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946" b="32420"/>
          <a:stretch/>
        </p:blipFill>
        <p:spPr>
          <a:xfrm>
            <a:off x="614200" y="2076331"/>
            <a:ext cx="1941700" cy="19446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02FB46A-38D8-7AF7-CBE6-302BAFB4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704362"/>
            <a:ext cx="996078" cy="98636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FD9CC86-251A-2569-3547-FDF8D2D62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723878"/>
            <a:ext cx="2411671" cy="937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anchor="ctr">
        <a:spAutoFit/>
      </a:bodyPr>
      <a:lstStyle>
        <a:defPPr marL="342900" indent="-342900" algn="l" eaLnBrk="1" hangingPunct="1">
          <a:defRPr sz="1800" b="1" dirty="0" smtClean="0">
            <a:solidFill>
              <a:srgbClr val="595959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2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A724CB-99CE-4526-BF44-E36C6D02BAE6}"/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1364</Words>
  <Application>Microsoft Office PowerPoint</Application>
  <PresentationFormat>Apresentação na tela (16:9)</PresentationFormat>
  <Paragraphs>258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MS PGothic</vt:lpstr>
      <vt:lpstr>Aptos</vt:lpstr>
      <vt:lpstr>Aptos Display</vt:lpstr>
      <vt:lpstr>Arial</vt:lpstr>
      <vt:lpstr>Calibri</vt:lpstr>
      <vt:lpstr>Cambria Math</vt:lpstr>
      <vt:lpstr>Rockwell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Maurilio Quirino</cp:lastModifiedBy>
  <cp:revision>56</cp:revision>
  <dcterms:created xsi:type="dcterms:W3CDTF">2011-10-17T18:04:32Z</dcterms:created>
  <dcterms:modified xsi:type="dcterms:W3CDTF">2024-09-27T05:40:20Z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