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4"/>
  </p:notesMasterIdLst>
  <p:handoutMasterIdLst>
    <p:handoutMasterId r:id="rId25"/>
  </p:handoutMasterIdLst>
  <p:sldIdLst>
    <p:sldId id="267" r:id="rId6"/>
    <p:sldId id="257" r:id="rId7"/>
    <p:sldId id="268" r:id="rId8"/>
    <p:sldId id="277" r:id="rId9"/>
    <p:sldId id="271" r:id="rId10"/>
    <p:sldId id="278" r:id="rId11"/>
    <p:sldId id="279" r:id="rId12"/>
    <p:sldId id="280" r:id="rId13"/>
    <p:sldId id="281" r:id="rId14"/>
    <p:sldId id="284" r:id="rId15"/>
    <p:sldId id="282" r:id="rId16"/>
    <p:sldId id="283" r:id="rId17"/>
    <p:sldId id="285" r:id="rId18"/>
    <p:sldId id="286" r:id="rId19"/>
    <p:sldId id="276" r:id="rId20"/>
    <p:sldId id="288" r:id="rId21"/>
    <p:sldId id="287" r:id="rId22"/>
    <p:sldId id="289" r:id="rId2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4D6366-060C-1508-2844-7BA88029B38D}" v="63" dt="2024-09-20T16:50:47.581"/>
    <p1510:client id="{20DCC0DB-372B-5DA8-83F7-2B9ECC118B39}" v="2223" dt="2024-09-22T14:20:13.617"/>
    <p1510:client id="{5F107B16-3EA1-EE3D-A25B-00D929F97767}" v="421" dt="2024-09-21T23:28:29.432"/>
    <p1510:client id="{C8A7778F-7E56-2D01-9E94-9A38C05D27FB}" v="1368" dt="2024-09-20T22:35:54.439"/>
    <p1510:client id="{CE74F290-1744-1F83-72BC-C6CD3FF7D04F}" v="167" dt="2024-09-22T14:37:53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7440D-ABD5-4E58-81E2-79C6C388D856}" type="datetimeFigureOut">
              <a:t>30/09/2024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C2C91-3918-437A-A7D6-EA43A3FF7718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551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Neste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foram</a:t>
            </a:r>
            <a:r>
              <a:rPr lang="en-US" dirty="0"/>
              <a:t> </a:t>
            </a:r>
            <a:r>
              <a:rPr lang="en-US" dirty="0" err="1"/>
              <a:t>utilizados</a:t>
            </a:r>
            <a:r>
              <a:rPr lang="en-US" dirty="0"/>
              <a:t> AEGs de 2,1 MW de </a:t>
            </a:r>
            <a:r>
              <a:rPr lang="en-US" dirty="0" err="1"/>
              <a:t>três</a:t>
            </a:r>
            <a:r>
              <a:rPr lang="en-US" dirty="0"/>
              <a:t> </a:t>
            </a:r>
            <a:r>
              <a:rPr lang="en-US" dirty="0" err="1"/>
              <a:t>parques</a:t>
            </a:r>
            <a:r>
              <a:rPr lang="en-US" dirty="0"/>
              <a:t> </a:t>
            </a:r>
            <a:r>
              <a:rPr lang="en-US" dirty="0" err="1"/>
              <a:t>eólicos</a:t>
            </a:r>
            <a:r>
              <a:rPr lang="en-US" dirty="0"/>
              <a:t> </a:t>
            </a:r>
            <a:r>
              <a:rPr lang="en-US" dirty="0" err="1"/>
              <a:t>localizados</a:t>
            </a:r>
            <a:r>
              <a:rPr lang="en-US" dirty="0"/>
              <a:t> no Nordeste do </a:t>
            </a:r>
            <a:r>
              <a:rPr lang="en-US" dirty="0" err="1"/>
              <a:t>Brasil</a:t>
            </a:r>
            <a:r>
              <a:rPr lang="en-US" dirty="0"/>
              <a:t>, que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oriundos</a:t>
            </a:r>
            <a:r>
              <a:rPr lang="en-US" dirty="0"/>
              <a:t> de um </a:t>
            </a:r>
            <a:r>
              <a:rPr lang="en-US" dirty="0" err="1"/>
              <a:t>projeto</a:t>
            </a:r>
            <a:r>
              <a:rPr lang="en-US" dirty="0"/>
              <a:t> de P&amp;D ANEEL, </a:t>
            </a:r>
            <a:r>
              <a:rPr lang="en-US" dirty="0" err="1"/>
              <a:t>chamado</a:t>
            </a:r>
            <a:r>
              <a:rPr lang="en-US" dirty="0"/>
              <a:t> de CPFL.APE, e que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desenvolvido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um </a:t>
            </a:r>
            <a:r>
              <a:rPr lang="en-US" dirty="0" err="1"/>
              <a:t>consórcio</a:t>
            </a:r>
            <a:r>
              <a:rPr lang="en-US" dirty="0"/>
              <a:t> entre UFPE, IFPE, FITEC e CPFL</a:t>
            </a:r>
            <a:endParaRPr lang="pt-BR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err="1"/>
              <a:t>Os</a:t>
            </a:r>
            <a:r>
              <a:rPr lang="en-US" dirty="0"/>
              <a:t> </a:t>
            </a:r>
            <a:r>
              <a:rPr lang="en-US" err="1"/>
              <a:t>principais</a:t>
            </a:r>
            <a:r>
              <a:rPr lang="en-US" dirty="0"/>
              <a:t> </a:t>
            </a:r>
            <a:r>
              <a:rPr lang="en-US" err="1"/>
              <a:t>objetivos</a:t>
            </a:r>
            <a:r>
              <a:rPr lang="en-US" dirty="0"/>
              <a:t> </a:t>
            </a:r>
            <a:r>
              <a:rPr lang="en-US" err="1"/>
              <a:t>deste</a:t>
            </a:r>
            <a:r>
              <a:rPr lang="en-US" dirty="0"/>
              <a:t> </a:t>
            </a:r>
            <a:r>
              <a:rPr lang="en-US" err="1"/>
              <a:t>estudo</a:t>
            </a:r>
            <a:r>
              <a:rPr lang="en-US" dirty="0"/>
              <a:t> </a:t>
            </a:r>
            <a:r>
              <a:rPr lang="en-US" err="1"/>
              <a:t>são</a:t>
            </a:r>
            <a:r>
              <a:rPr lang="en-US" dirty="0"/>
              <a:t>:</a:t>
            </a:r>
            <a:endParaRPr lang="en-US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/>
              <a:t> </a:t>
            </a:r>
            <a:r>
              <a:rPr lang="en-US" err="1"/>
              <a:t>Identificar</a:t>
            </a:r>
            <a:r>
              <a:rPr lang="en-US" dirty="0"/>
              <a:t> </a:t>
            </a:r>
            <a:r>
              <a:rPr lang="en-US" err="1"/>
              <a:t>os</a:t>
            </a:r>
            <a:r>
              <a:rPr lang="en-US" dirty="0"/>
              <a:t> </a:t>
            </a:r>
            <a:r>
              <a:rPr lang="en-US" err="1"/>
              <a:t>eventos</a:t>
            </a:r>
            <a:r>
              <a:rPr lang="en-US" dirty="0"/>
              <a:t> de </a:t>
            </a:r>
            <a:r>
              <a:rPr lang="en-US" err="1"/>
              <a:t>falhas</a:t>
            </a:r>
            <a:r>
              <a:rPr lang="en-US" dirty="0"/>
              <a:t> dos </a:t>
            </a:r>
            <a:r>
              <a:rPr lang="en-US" err="1"/>
              <a:t>rolamentos</a:t>
            </a:r>
            <a:r>
              <a:rPr lang="en-US" dirty="0"/>
              <a:t> dos AEGs </a:t>
            </a:r>
            <a:r>
              <a:rPr lang="en-US" err="1"/>
              <a:t>disponibilizados</a:t>
            </a:r>
            <a:r>
              <a:rPr lang="en-US" dirty="0"/>
              <a:t> </a:t>
            </a:r>
            <a:r>
              <a:rPr lang="en-US" err="1"/>
              <a:t>pelos</a:t>
            </a:r>
            <a:r>
              <a:rPr lang="en-US" dirty="0"/>
              <a:t> </a:t>
            </a:r>
            <a:r>
              <a:rPr lang="en-US" err="1"/>
              <a:t>parques</a:t>
            </a:r>
            <a:r>
              <a:rPr lang="en-US" dirty="0"/>
              <a:t> </a:t>
            </a:r>
            <a:r>
              <a:rPr lang="en-US" err="1"/>
              <a:t>eólicos</a:t>
            </a:r>
            <a:r>
              <a:rPr lang="en-US" dirty="0"/>
              <a:t>;</a:t>
            </a:r>
          </a:p>
          <a:p>
            <a:pPr>
              <a:buFont typeface="Arial"/>
              <a:buChar char="•"/>
            </a:pPr>
            <a:r>
              <a:rPr lang="en-US" dirty="0"/>
              <a:t> </a:t>
            </a:r>
            <a:r>
              <a:rPr lang="en-US" dirty="0" err="1"/>
              <a:t>Extrair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domínios</a:t>
            </a:r>
            <a:r>
              <a:rPr lang="en-US" dirty="0"/>
              <a:t> do tempo, </a:t>
            </a:r>
            <a:r>
              <a:rPr lang="en-US" dirty="0" err="1"/>
              <a:t>frequência</a:t>
            </a:r>
            <a:r>
              <a:rPr lang="en-US" dirty="0"/>
              <a:t>, </a:t>
            </a:r>
            <a:r>
              <a:rPr lang="en-US" dirty="0" err="1"/>
              <a:t>teoria</a:t>
            </a:r>
            <a:r>
              <a:rPr lang="en-US" dirty="0"/>
              <a:t> da </a:t>
            </a:r>
            <a:r>
              <a:rPr lang="en-US" dirty="0" err="1"/>
              <a:t>informação</a:t>
            </a:r>
            <a:r>
              <a:rPr lang="en-US" dirty="0"/>
              <a:t> e </a:t>
            </a:r>
            <a:r>
              <a:rPr lang="en-US" dirty="0" err="1"/>
              <a:t>mecânico</a:t>
            </a:r>
            <a:r>
              <a:rPr lang="en-US" dirty="0"/>
              <a:t> dos dados </a:t>
            </a:r>
            <a:r>
              <a:rPr lang="en-US" dirty="0" err="1"/>
              <a:t>brutos</a:t>
            </a:r>
            <a:r>
              <a:rPr lang="en-US" dirty="0"/>
              <a:t> de </a:t>
            </a:r>
            <a:r>
              <a:rPr lang="en-US" dirty="0" err="1"/>
              <a:t>vibração</a:t>
            </a:r>
            <a:r>
              <a:rPr lang="en-US" dirty="0"/>
              <a:t>;</a:t>
            </a:r>
          </a:p>
          <a:p>
            <a:pPr>
              <a:buFont typeface="Arial"/>
              <a:buChar char="•"/>
            </a:pPr>
            <a:r>
              <a:rPr lang="en-US" dirty="0"/>
              <a:t> </a:t>
            </a:r>
            <a:r>
              <a:rPr lang="en-US" err="1"/>
              <a:t>Aplicar</a:t>
            </a:r>
            <a:r>
              <a:rPr lang="en-US" dirty="0"/>
              <a:t> </a:t>
            </a:r>
            <a:r>
              <a:rPr lang="en-US" err="1"/>
              <a:t>modelos</a:t>
            </a:r>
            <a:r>
              <a:rPr lang="en-US" dirty="0"/>
              <a:t> </a:t>
            </a:r>
            <a:r>
              <a:rPr lang="en-US" err="1"/>
              <a:t>não</a:t>
            </a:r>
            <a:r>
              <a:rPr lang="en-US" dirty="0"/>
              <a:t> </a:t>
            </a:r>
            <a:r>
              <a:rPr lang="en-US" err="1"/>
              <a:t>supervisionados</a:t>
            </a:r>
            <a:r>
              <a:rPr lang="en-US" dirty="0"/>
              <a:t> para </a:t>
            </a:r>
            <a:r>
              <a:rPr lang="en-US" err="1"/>
              <a:t>detecção</a:t>
            </a:r>
            <a:r>
              <a:rPr lang="en-US"/>
              <a:t> de </a:t>
            </a:r>
            <a:r>
              <a:rPr lang="en-US" err="1"/>
              <a:t>anomalias</a:t>
            </a:r>
            <a:r>
              <a:rPr lang="en-US"/>
              <a:t>;</a:t>
            </a:r>
          </a:p>
          <a:p>
            <a:pPr>
              <a:buFont typeface="Arial"/>
              <a:buChar char="•"/>
            </a:pPr>
            <a:r>
              <a:rPr lang="en-US" dirty="0"/>
              <a:t> </a:t>
            </a:r>
            <a:r>
              <a:rPr lang="en-US" dirty="0" err="1"/>
              <a:t>Utilizar</a:t>
            </a:r>
            <a:r>
              <a:rPr lang="en-US" dirty="0"/>
              <a:t> um </a:t>
            </a:r>
            <a:r>
              <a:rPr lang="en-US" dirty="0" err="1"/>
              <a:t>comitê</a:t>
            </a:r>
            <a:r>
              <a:rPr lang="en-US" dirty="0"/>
              <a:t> de </a:t>
            </a:r>
            <a:r>
              <a:rPr lang="en-US" dirty="0" err="1"/>
              <a:t>modelos</a:t>
            </a:r>
            <a:r>
              <a:rPr lang="en-US" dirty="0"/>
              <a:t> para </a:t>
            </a:r>
            <a:r>
              <a:rPr lang="en-US" dirty="0" err="1"/>
              <a:t>detecção</a:t>
            </a:r>
            <a:r>
              <a:rPr lang="en-US" dirty="0"/>
              <a:t> de </a:t>
            </a:r>
            <a:r>
              <a:rPr lang="en-US" dirty="0" err="1"/>
              <a:t>anomalias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AEGs.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C2C91-3918-437A-A7D6-EA43A3FF7718}" type="slidenum"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88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e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078556" y="2144925"/>
            <a:ext cx="698688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>
              <a:buNone/>
            </a:pPr>
            <a:r>
              <a:rPr lang="pt-BR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Detecção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Anomalias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Rolamentos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Aerogeadores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Baseada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Modelos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Não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Supervisionados</a:t>
            </a:r>
            <a:r>
              <a:rPr lang="en-US" sz="28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 </a:t>
            </a:r>
            <a:endParaRPr lang="pt-BR">
              <a:solidFill>
                <a:schemeClr val="bg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242455" y="3624389"/>
            <a:ext cx="8305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Gustavo de Novaes Pires Leite (gustavonovaes@recife.ifpe.edu.br) </a:t>
            </a:r>
          </a:p>
          <a:p>
            <a:pPr eaLnBrk="1" hangingPunct="1">
              <a:buFontTx/>
              <a:buNone/>
            </a:pP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IFPE, Campus Recife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 2">
            <a:extLst>
              <a:ext uri="{FF2B5EF4-FFF2-40B4-BE49-F238E27FC236}">
                <a16:creationId xmlns:a16="http://schemas.microsoft.com/office/drawing/2014/main" id="{390A37DF-2980-7307-B374-834CF542FC17}"/>
              </a:ext>
            </a:extLst>
          </p:cNvPr>
          <p:cNvSpPr txBox="1">
            <a:spLocks/>
          </p:cNvSpPr>
          <p:nvPr/>
        </p:nvSpPr>
        <p:spPr bwMode="auto">
          <a:xfrm>
            <a:off x="242455" y="4195889"/>
            <a:ext cx="793995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P&amp;D ANEEL – </a:t>
            </a:r>
            <a:r>
              <a:rPr lang="en-US" alt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Consórcio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 CER-UFPE, IFPE, FITEC e CPLF </a:t>
            </a:r>
            <a:r>
              <a:rPr lang="en-US" alt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Renováveis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MS PGothic"/>
              </a:rPr>
              <a:t>.</a:t>
            </a:r>
            <a:endParaRPr lang="pt-BR" dirty="0" err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9EF6B6-E722-0E19-2590-C85A3AB35EB3}"/>
              </a:ext>
            </a:extLst>
          </p:cNvPr>
          <p:cNvSpPr txBox="1"/>
          <p:nvPr/>
        </p:nvSpPr>
        <p:spPr>
          <a:xfrm>
            <a:off x="342899" y="997606"/>
            <a:ext cx="853984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Detecção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de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Anomalias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em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Rolamentos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de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Aerogeadores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Baseada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em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Modelos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Não</a:t>
            </a:r>
            <a:r>
              <a:rPr lang="en-US" sz="3200" b="1" baseline="0" dirty="0">
                <a:solidFill>
                  <a:srgbClr val="32ADFF"/>
                </a:solidFill>
                <a:latin typeface="Arial"/>
              </a:rPr>
              <a:t> </a:t>
            </a:r>
            <a:r>
              <a:rPr lang="en-US" sz="3200" b="1" baseline="0" dirty="0" err="1">
                <a:solidFill>
                  <a:srgbClr val="32ADFF"/>
                </a:solidFill>
                <a:latin typeface="Arial"/>
              </a:rPr>
              <a:t>Supervisionados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CDD03E-D32A-3C0A-0C2C-35D261F4F76D}"/>
              </a:ext>
            </a:extLst>
          </p:cNvPr>
          <p:cNvSpPr txBox="1"/>
          <p:nvPr/>
        </p:nvSpPr>
        <p:spPr>
          <a:xfrm>
            <a:off x="108859" y="2658892"/>
            <a:ext cx="8773882" cy="693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9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Samuel Bezerra da Gama Neto, Gustavo de Novaes Pires Leite, Rodrigo Cesar Lira da Silva, Frederico Duarte de Menezes</a:t>
            </a:r>
            <a:r>
              <a:rPr lang="pt-BR" sz="900" b="1" baseline="-25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pt-BR" sz="9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Alexandre Carlos Araujo da Costa, Olga de Castro Vilela, Leonardo José de </a:t>
            </a:r>
            <a:r>
              <a:rPr lang="pt-BR" sz="9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Petribú</a:t>
            </a:r>
            <a:r>
              <a:rPr lang="pt-BR" sz="9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Brennand, Rodrigo Henrique de Lima Farias, Giovanni Moura de Holanda, Fabrício </a:t>
            </a:r>
            <a:r>
              <a:rPr lang="pt-BR" sz="9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Cristófani</a:t>
            </a:r>
            <a:r>
              <a:rPr lang="pt-BR" sz="9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Edgar Lessa Venancio, Isabela </a:t>
            </a:r>
            <a:r>
              <a:rPr lang="pt-BR" sz="9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Niedo</a:t>
            </a:r>
            <a:r>
              <a:rPr lang="pt-BR" sz="9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Marchiori, Jefferson Silva Barbosa</a:t>
            </a:r>
            <a:endParaRPr lang="pt-BR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Introdução</a:t>
            </a: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4E20A4-8B44-73BA-18C4-B3433535477F}"/>
              </a:ext>
            </a:extLst>
          </p:cNvPr>
          <p:cNvSpPr txBox="1"/>
          <p:nvPr/>
        </p:nvSpPr>
        <p:spPr>
          <a:xfrm>
            <a:off x="179512" y="1500981"/>
            <a:ext cx="4249851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Desgaste de componentes críticos devido a cargas excessivas ou condições ambientais. 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pt-BR" sz="1800" dirty="0">
              <a:latin typeface="Arial"/>
              <a:ea typeface="MS PGothic"/>
              <a:cs typeface="Arial"/>
            </a:endParaRPr>
          </a:p>
          <a:p>
            <a:pPr algn="just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Podem ser utilizadas técnicas de detecção, diagnóstico e prognósticos de falhas utilizando: </a:t>
            </a:r>
          </a:p>
          <a:p>
            <a:pPr algn="just"/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marL="742950" lvl="1" indent="-285750" algn="just">
              <a:buFont typeface="Courier New"/>
              <a:buChar char="o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Dados SCADA (Operacionais);</a:t>
            </a:r>
          </a:p>
          <a:p>
            <a:pPr marL="742950" lvl="1" indent="-285750" algn="just">
              <a:buFont typeface="Courier New"/>
              <a:buChar char="o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Dados CMS (Vibração);</a:t>
            </a:r>
            <a:endParaRPr lang="pt-BR" sz="1800" dirty="0"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endParaRPr lang="pt-BR" sz="1800" dirty="0">
              <a:cs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CF09DFB-D5D3-AFE0-93FF-C7F96F1E8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87" y="1399143"/>
            <a:ext cx="4656213" cy="281013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ADA29B4-CC41-EDD2-71B6-609F7DE46978}"/>
              </a:ext>
            </a:extLst>
          </p:cNvPr>
          <p:cNvSpPr txBox="1"/>
          <p:nvPr/>
        </p:nvSpPr>
        <p:spPr>
          <a:xfrm>
            <a:off x="4951817" y="4209280"/>
            <a:ext cx="4250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>
                <a:effectLst/>
                <a:latin typeface="Times" panose="02020603050405020304" pitchFamily="18" charset="0"/>
              </a:rPr>
              <a:t>C. J.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Crabtree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, “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Condition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Monitoring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Techniques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forWind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 Turbines,” Ph.D.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Thesis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, Durham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University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, </a:t>
            </a:r>
            <a:r>
              <a:rPr lang="pt-BR" sz="1100" b="0" i="0" dirty="0" err="1">
                <a:effectLst/>
                <a:latin typeface="Times" panose="02020603050405020304" pitchFamily="18" charset="0"/>
              </a:rPr>
              <a:t>Dur-ham</a:t>
            </a:r>
            <a:r>
              <a:rPr lang="pt-BR" sz="1100" b="0" i="0" dirty="0">
                <a:effectLst/>
                <a:latin typeface="Times" panose="02020603050405020304" pitchFamily="18" charset="0"/>
              </a:rPr>
              <a:t>, 2011</a:t>
            </a:r>
            <a:endParaRPr lang="pt-BR" sz="1400" i="1" u="sng" dirty="0">
              <a:solidFill>
                <a:srgbClr val="000000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210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Introdução</a:t>
            </a: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4E20A4-8B44-73BA-18C4-B3433535477F}"/>
              </a:ext>
            </a:extLst>
          </p:cNvPr>
          <p:cNvSpPr txBox="1"/>
          <p:nvPr/>
        </p:nvSpPr>
        <p:spPr>
          <a:xfrm>
            <a:off x="272143" y="1529556"/>
            <a:ext cx="859426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Este estudo aplica modelos de </a:t>
            </a:r>
            <a:r>
              <a:rPr lang="pt-BR" sz="18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aprendizado de máquina não supervisionados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para detectar anomalias no funcionamento de rolamentos de aerogeradores em três parques eólicos situados no Nordeste do Brasil.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endParaRPr lang="pt-BR" sz="1800">
              <a:cs typeface="Arial"/>
            </a:endParaRPr>
          </a:p>
        </p:txBody>
      </p:sp>
      <p:pic>
        <p:nvPicPr>
          <p:cNvPr id="6" name="Imagem 5" descr="Forma, Seta&#10;&#10;Descrição gerada automaticamente">
            <a:extLst>
              <a:ext uri="{FF2B5EF4-FFF2-40B4-BE49-F238E27FC236}">
                <a16:creationId xmlns:a16="http://schemas.microsoft.com/office/drawing/2014/main" id="{F2D450CF-6753-7F82-EB86-FA7563A3C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769" y="2574842"/>
            <a:ext cx="6215062" cy="209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9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80062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Estado da Arte</a:t>
            </a:r>
            <a:endParaRPr lang="pt-BR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22F2C34-42A6-2B22-E517-0FD277BE77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111744"/>
              </p:ext>
            </p:extLst>
          </p:nvPr>
        </p:nvGraphicFramePr>
        <p:xfrm>
          <a:off x="1434141" y="1842980"/>
          <a:ext cx="6562194" cy="2456369"/>
        </p:xfrm>
        <a:graphic>
          <a:graphicData uri="http://schemas.openxmlformats.org/drawingml/2006/table">
            <a:tbl>
              <a:tblPr/>
              <a:tblGrid>
                <a:gridCol w="251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8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49"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tabLst/>
                      </a:pP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/>
                        </a:rPr>
                        <a:t>Trabalho</a:t>
                      </a:r>
                      <a:endParaRPr kumimoji="0" lang="pt-BR" dirty="0" err="1"/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Modelos</a:t>
                      </a: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</a:t>
                      </a: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utilizados</a:t>
                      </a:r>
                      <a:endParaRPr kumimoji="0" lang="en-US" sz="1400" b="1" i="0" u="none" strike="noStrike" cap="none" normalizeH="0" baseline="0" dirty="0" err="1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05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Lin </a:t>
                      </a:r>
                      <a:r>
                        <a:rPr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et al.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(2020)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Floresta de </a:t>
                      </a: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Isolamento</a:t>
                      </a: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(</a:t>
                      </a:r>
                      <a:r>
                        <a:rPr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Isolation Forest</a:t>
                      </a: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) 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 </a:t>
                      </a: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Redes </a:t>
                      </a:r>
                      <a:r>
                        <a:rPr lang="en-US" sz="14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Neurais</a:t>
                      </a: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</a:t>
                      </a:r>
                      <a:r>
                        <a:rPr lang="en-US" sz="14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Profundas</a:t>
                      </a:r>
                      <a:endParaRPr kumimoji="0" lang="en-US" sz="1400" b="0" i="1" u="sng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4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Trizoglou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</a:t>
                      </a:r>
                      <a:r>
                        <a:rPr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et al. 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(2020) </a:t>
                      </a:r>
                      <a:endParaRPr kumimoji="0" lang="en-US" sz="1400" b="0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Extreme Gradient Boost (</a:t>
                      </a:r>
                      <a:r>
                        <a:rPr lang="en-US" sz="14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XGBoost</a:t>
                      </a: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) e a Rede Neural de </a:t>
                      </a:r>
                      <a:r>
                        <a:rPr lang="en-US" sz="14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Memória</a:t>
                      </a: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de Curto e Longo </a:t>
                      </a:r>
                      <a:r>
                        <a:rPr lang="en-US" sz="14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Prazo</a:t>
                      </a:r>
                      <a:r>
                        <a:rPr lang="en-US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(LSTM) </a:t>
                      </a:r>
                      <a:endParaRPr kumimoji="0" lang="en-US" sz="1400" b="0" i="1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05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Chen </a:t>
                      </a:r>
                      <a:r>
                        <a:rPr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et al.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(2021)</a:t>
                      </a:r>
                      <a:endParaRPr kumimoji="0" lang="en-US" sz="1400" b="0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1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LSTM e Autoencoder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00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Xiang </a:t>
                      </a:r>
                      <a:r>
                        <a:rPr lang="en-US" sz="14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et al.</a:t>
                      </a:r>
                      <a:r>
                        <a:rPr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(2022)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1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Rede Neural </a:t>
                      </a:r>
                      <a:r>
                        <a:rPr lang="en-US" sz="1400" b="0" i="1" u="sng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bidirecional</a:t>
                      </a:r>
                      <a:r>
                        <a:rPr lang="en-US" sz="1400" b="0" i="1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Gated Recurrent Unit (GRU)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005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Leite </a:t>
                      </a:r>
                      <a:r>
                        <a:rPr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et al. (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2023)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11 </a:t>
                      </a: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modelos</a:t>
                      </a: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de </a:t>
                      </a: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detecção</a:t>
                      </a:r>
                      <a:r>
                        <a:rPr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de </a:t>
                      </a:r>
                      <a:r>
                        <a:rPr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anomalias</a:t>
                      </a:r>
                      <a:endParaRPr kumimoji="0" lang="en-US" sz="1400" b="1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005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Munguba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 </a:t>
                      </a:r>
                      <a:r>
                        <a:rPr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et al</a:t>
                      </a:r>
                      <a:r>
                        <a:rPr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/>
                          <a:cs typeface="Geneva" charset="0"/>
                        </a:rPr>
                        <a:t>. (2024)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/>
                        <a:cs typeface="Geneva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Comitê</a:t>
                      </a:r>
                      <a:r>
                        <a:rPr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de </a:t>
                      </a:r>
                      <a:r>
                        <a:rPr lang="en-U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técnicas</a:t>
                      </a:r>
                      <a:r>
                        <a:rPr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de </a:t>
                      </a:r>
                      <a:r>
                        <a:rPr lang="en-U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detecção</a:t>
                      </a:r>
                      <a:r>
                        <a:rPr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de </a:t>
                      </a:r>
                      <a:r>
                        <a:rPr lang="en-U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anomalias</a:t>
                      </a:r>
                      <a:endParaRPr kumimoji="0" lang="pt-BR" b="1" dirty="0" err="1"/>
                    </a:p>
                  </a:txBody>
                  <a:tcPr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62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80062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Método do Estudo</a:t>
            </a:r>
            <a:endParaRPr lang="pt-BR"/>
          </a:p>
        </p:txBody>
      </p:sp>
      <p:pic>
        <p:nvPicPr>
          <p:cNvPr id="10" name="Imagem 9" descr="Diagrama&#10;&#10;Descrição gerada automaticamente">
            <a:extLst>
              <a:ext uri="{FF2B5EF4-FFF2-40B4-BE49-F238E27FC236}">
                <a16:creationId xmlns:a16="http://schemas.microsoft.com/office/drawing/2014/main" id="{3438730D-7822-2968-51A3-F76D66C7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57" y="1652127"/>
            <a:ext cx="6449785" cy="2091596"/>
          </a:xfrm>
          <a:prstGeom prst="rect">
            <a:avLst/>
          </a:prstGeom>
        </p:spPr>
      </p:pic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6353315C-F18F-AA34-160E-9AE5EBEA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092" r="79263" b="3191"/>
          <a:stretch/>
        </p:blipFill>
        <p:spPr>
          <a:xfrm>
            <a:off x="1128157" y="2847082"/>
            <a:ext cx="1337505" cy="830724"/>
          </a:xfrm>
          <a:prstGeom prst="rect">
            <a:avLst/>
          </a:prstGeom>
        </p:spPr>
      </p:pic>
      <p:pic>
        <p:nvPicPr>
          <p:cNvPr id="14" name="Imagem 13" descr="Uma imagem contendo Gráfico&#10;&#10;Descrição gerada automaticamente">
            <a:extLst>
              <a:ext uri="{FF2B5EF4-FFF2-40B4-BE49-F238E27FC236}">
                <a16:creationId xmlns:a16="http://schemas.microsoft.com/office/drawing/2014/main" id="{8BC48CD3-935B-DB46-80D7-22C7A71EC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2441" y="3997926"/>
            <a:ext cx="2562225" cy="762000"/>
          </a:xfrm>
          <a:prstGeom prst="rect">
            <a:avLst/>
          </a:prstGeom>
        </p:spPr>
      </p:pic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7360B3B1-25A8-81A7-DFC4-A360D36A7F17}"/>
              </a:ext>
            </a:extLst>
          </p:cNvPr>
          <p:cNvSpPr/>
          <p:nvPr/>
        </p:nvSpPr>
        <p:spPr>
          <a:xfrm rot="1920000">
            <a:off x="1728558" y="3802109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20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80062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Método do Estudo</a:t>
            </a:r>
            <a:endParaRPr lang="pt-BR"/>
          </a:p>
        </p:txBody>
      </p:sp>
      <p:pic>
        <p:nvPicPr>
          <p:cNvPr id="10" name="Imagem 9" descr="Diagrama&#10;&#10;Descrição gerada automaticamente">
            <a:extLst>
              <a:ext uri="{FF2B5EF4-FFF2-40B4-BE49-F238E27FC236}">
                <a16:creationId xmlns:a16="http://schemas.microsoft.com/office/drawing/2014/main" id="{3438730D-7822-2968-51A3-F76D66C7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57" y="1652127"/>
            <a:ext cx="6449785" cy="2091596"/>
          </a:xfrm>
          <a:prstGeom prst="rect">
            <a:avLst/>
          </a:prstGeom>
        </p:spPr>
      </p:pic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6353315C-F18F-AA34-160E-9AE5EBEA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5709" r="54821" b="3460"/>
          <a:stretch/>
        </p:blipFill>
        <p:spPr>
          <a:xfrm>
            <a:off x="1128157" y="2818145"/>
            <a:ext cx="2914021" cy="853992"/>
          </a:xfrm>
          <a:prstGeom prst="rect">
            <a:avLst/>
          </a:prstGeom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BC3FC7EB-A6D0-1825-7F71-645F2D0BC249}"/>
              </a:ext>
            </a:extLst>
          </p:cNvPr>
          <p:cNvSpPr/>
          <p:nvPr/>
        </p:nvSpPr>
        <p:spPr>
          <a:xfrm rot="1920000">
            <a:off x="3304044" y="3871616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E7AAFAF-975A-48D3-427C-26003C062B7E}"/>
              </a:ext>
            </a:extLst>
          </p:cNvPr>
          <p:cNvSpPr txBox="1"/>
          <p:nvPr/>
        </p:nvSpPr>
        <p:spPr>
          <a:xfrm>
            <a:off x="3756102" y="4126120"/>
            <a:ext cx="52039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fs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= 20.000 Hz e T = 20s</a:t>
            </a:r>
          </a:p>
          <a:p>
            <a:pPr algn="just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400.000 amostras por acelerômetro e por coleta</a:t>
            </a: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056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80062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Método do Estudo</a:t>
            </a:r>
            <a:endParaRPr lang="pt-BR"/>
          </a:p>
        </p:txBody>
      </p:sp>
      <p:pic>
        <p:nvPicPr>
          <p:cNvPr id="10" name="Imagem 9" descr="Diagrama&#10;&#10;Descrição gerada automaticamente">
            <a:extLst>
              <a:ext uri="{FF2B5EF4-FFF2-40B4-BE49-F238E27FC236}">
                <a16:creationId xmlns:a16="http://schemas.microsoft.com/office/drawing/2014/main" id="{3438730D-7822-2968-51A3-F76D66C7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57" y="1652127"/>
            <a:ext cx="6449785" cy="2091596"/>
          </a:xfrm>
          <a:prstGeom prst="rect">
            <a:avLst/>
          </a:prstGeom>
        </p:spPr>
      </p:pic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6353315C-F18F-AA34-160E-9AE5EBEA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93" r="25938" b="-2030"/>
          <a:stretch/>
        </p:blipFill>
        <p:spPr>
          <a:xfrm>
            <a:off x="1128157" y="1652127"/>
            <a:ext cx="4776875" cy="2135996"/>
          </a:xfrm>
          <a:prstGeom prst="rect">
            <a:avLst/>
          </a:prstGeom>
        </p:spPr>
      </p:pic>
      <p:pic>
        <p:nvPicPr>
          <p:cNvPr id="4" name="Imagem 3" descr="Tabela&#10;&#10;Descrição gerada automaticamente">
            <a:extLst>
              <a:ext uri="{FF2B5EF4-FFF2-40B4-BE49-F238E27FC236}">
                <a16:creationId xmlns:a16="http://schemas.microsoft.com/office/drawing/2014/main" id="{DEFEA8EA-FDB4-6AFD-C28F-6E8A10CA1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884" y="679167"/>
            <a:ext cx="3022400" cy="1756590"/>
          </a:xfrm>
          <a:prstGeom prst="rect">
            <a:avLst/>
          </a:prstGeom>
        </p:spPr>
      </p:pic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D4889F21-AEBD-D1F3-09A8-C06ECD4D2A1B}"/>
              </a:ext>
            </a:extLst>
          </p:cNvPr>
          <p:cNvSpPr/>
          <p:nvPr/>
        </p:nvSpPr>
        <p:spPr>
          <a:xfrm rot="-1260000">
            <a:off x="5707907" y="1966323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47FDD016-9A60-D0B6-FD5C-1F5E0E50EB97}"/>
              </a:ext>
            </a:extLst>
          </p:cNvPr>
          <p:cNvSpPr/>
          <p:nvPr/>
        </p:nvSpPr>
        <p:spPr>
          <a:xfrm rot="1920000">
            <a:off x="5342909" y="3879339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80E00CE-DF95-531A-4AFF-F77D283D7B84}"/>
              </a:ext>
            </a:extLst>
          </p:cNvPr>
          <p:cNvSpPr txBox="1"/>
          <p:nvPr/>
        </p:nvSpPr>
        <p:spPr>
          <a:xfrm>
            <a:off x="5903089" y="3855816"/>
            <a:ext cx="324235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Atributos do domínio do tempo, frequência, teoria da informação e mecânico</a:t>
            </a:r>
            <a:endParaRPr lang="pt-BR" sz="180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0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80062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Método do Estudo</a:t>
            </a:r>
            <a:endParaRPr lang="pt-BR"/>
          </a:p>
        </p:txBody>
      </p:sp>
      <p:pic>
        <p:nvPicPr>
          <p:cNvPr id="10" name="Imagem 9" descr="Diagrama&#10;&#10;Descrição gerada automaticamente">
            <a:extLst>
              <a:ext uri="{FF2B5EF4-FFF2-40B4-BE49-F238E27FC236}">
                <a16:creationId xmlns:a16="http://schemas.microsoft.com/office/drawing/2014/main" id="{3438730D-7822-2968-51A3-F76D66C7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57" y="1652127"/>
            <a:ext cx="6449785" cy="2091596"/>
          </a:xfrm>
          <a:prstGeom prst="rect">
            <a:avLst/>
          </a:prstGeom>
        </p:spPr>
      </p:pic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6353315C-F18F-AA34-160E-9AE5EBEA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26" b="355"/>
          <a:stretch/>
        </p:blipFill>
        <p:spPr>
          <a:xfrm>
            <a:off x="1128157" y="1652127"/>
            <a:ext cx="6338501" cy="2084175"/>
          </a:xfrm>
          <a:prstGeom prst="rect">
            <a:avLst/>
          </a:prstGeom>
        </p:spPr>
      </p:pic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12C37D89-E1F6-B663-9A08-4ADF1716C45E}"/>
              </a:ext>
            </a:extLst>
          </p:cNvPr>
          <p:cNvSpPr/>
          <p:nvPr/>
        </p:nvSpPr>
        <p:spPr>
          <a:xfrm rot="7920000">
            <a:off x="6151941" y="3851449"/>
            <a:ext cx="827151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090E63-E65F-FD85-5C5F-86B3DE846101}"/>
              </a:ext>
            </a:extLst>
          </p:cNvPr>
          <p:cNvSpPr txBox="1"/>
          <p:nvPr/>
        </p:nvSpPr>
        <p:spPr>
          <a:xfrm>
            <a:off x="801674" y="4342228"/>
            <a:ext cx="7760589" cy="60016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Angle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-base Outlier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Clustering-Based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Local Outlier,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Connectivity-Based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Local Outlier,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Isolation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Forest,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Histogram-based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Outlier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K-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Nearest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Neighbors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Detector, Local Outlier Factor,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One-class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SVM detector, Principal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Component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Analysis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Minimum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Covariance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Determinant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e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Stochastic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Outlier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Selection</a:t>
            </a:r>
            <a:endParaRPr lang="pt-BR" sz="1100" i="1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  <p:pic>
        <p:nvPicPr>
          <p:cNvPr id="8" name="Imagem 7" descr="PyCaret — pycaret 3.0.4 documentation">
            <a:extLst>
              <a:ext uri="{FF2B5EF4-FFF2-40B4-BE49-F238E27FC236}">
                <a16:creationId xmlns:a16="http://schemas.microsoft.com/office/drawing/2014/main" id="{3E9C41B4-EE18-5A38-0CF9-AFBC44E43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015" y="3912328"/>
            <a:ext cx="1765473" cy="26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89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106C392-DCCD-D178-4054-69707435E5C6}"/>
              </a:ext>
            </a:extLst>
          </p:cNvPr>
          <p:cNvSpPr txBox="1"/>
          <p:nvPr/>
        </p:nvSpPr>
        <p:spPr>
          <a:xfrm>
            <a:off x="180718" y="1485899"/>
            <a:ext cx="35000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Pré-Processamento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Rotulação</a:t>
            </a:r>
            <a:endParaRPr lang="pt-BR" err="1"/>
          </a:p>
        </p:txBody>
      </p:sp>
      <p:pic>
        <p:nvPicPr>
          <p:cNvPr id="8" name="Imagem 7" descr="Tabela&#10;&#10;Descrição gerada automaticamente">
            <a:extLst>
              <a:ext uri="{FF2B5EF4-FFF2-40B4-BE49-F238E27FC236}">
                <a16:creationId xmlns:a16="http://schemas.microsoft.com/office/drawing/2014/main" id="{EAC48FBD-BE57-C5A2-9704-7803CACCC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994" y="1847539"/>
            <a:ext cx="4220844" cy="2770799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CCEE8A0-2FAE-96B7-28F3-BAB0916C29DD}"/>
              </a:ext>
            </a:extLst>
          </p:cNvPr>
          <p:cNvCxnSpPr/>
          <p:nvPr/>
        </p:nvCxnSpPr>
        <p:spPr>
          <a:xfrm>
            <a:off x="4609070" y="1859693"/>
            <a:ext cx="3090" cy="2883756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B25C625-9E4C-B764-BFFE-FBA1DCD58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17" y="2396428"/>
            <a:ext cx="3753368" cy="1740776"/>
          </a:xfrm>
          <a:prstGeom prst="rect">
            <a:avLst/>
          </a:prstGeom>
        </p:spPr>
      </p:pic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141F7D29-8E5C-00A7-64A4-7857A0673E49}"/>
              </a:ext>
            </a:extLst>
          </p:cNvPr>
          <p:cNvSpPr/>
          <p:nvPr/>
        </p:nvSpPr>
        <p:spPr>
          <a:xfrm rot="12420000">
            <a:off x="1954249" y="4157985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65D43F3-75F2-ECAD-898E-434E5FF8B742}"/>
              </a:ext>
            </a:extLst>
          </p:cNvPr>
          <p:cNvSpPr txBox="1"/>
          <p:nvPr/>
        </p:nvSpPr>
        <p:spPr>
          <a:xfrm>
            <a:off x="2432736" y="4247633"/>
            <a:ext cx="17314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AEG com falha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4CED59A7-CB9B-6974-E093-4AB97EE0E9FE}"/>
              </a:ext>
            </a:extLst>
          </p:cNvPr>
          <p:cNvSpPr/>
          <p:nvPr/>
        </p:nvSpPr>
        <p:spPr>
          <a:xfrm rot="9900000">
            <a:off x="1761174" y="2281303"/>
            <a:ext cx="540505" cy="217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C9F872E-95B1-9C94-DC80-0793E0BF1959}"/>
              </a:ext>
            </a:extLst>
          </p:cNvPr>
          <p:cNvSpPr txBox="1"/>
          <p:nvPr/>
        </p:nvSpPr>
        <p:spPr>
          <a:xfrm>
            <a:off x="2316891" y="212381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AEG saudável</a:t>
            </a:r>
          </a:p>
        </p:txBody>
      </p:sp>
      <p:sp>
        <p:nvSpPr>
          <p:cNvPr id="6" name="Retângulo Arredondado 2">
            <a:extLst>
              <a:ext uri="{FF2B5EF4-FFF2-40B4-BE49-F238E27FC236}">
                <a16:creationId xmlns:a16="http://schemas.microsoft.com/office/drawing/2014/main" id="{B04813F5-35F3-6DBB-2260-A336423B9310}"/>
              </a:ext>
            </a:extLst>
          </p:cNvPr>
          <p:cNvSpPr/>
          <p:nvPr/>
        </p:nvSpPr>
        <p:spPr>
          <a:xfrm>
            <a:off x="-293913" y="872434"/>
            <a:ext cx="4450522" cy="52670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Resultados e Discussão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006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106C392-DCCD-D178-4054-69707435E5C6}"/>
              </a:ext>
            </a:extLst>
          </p:cNvPr>
          <p:cNvSpPr txBox="1"/>
          <p:nvPr/>
        </p:nvSpPr>
        <p:spPr>
          <a:xfrm>
            <a:off x="180718" y="1485899"/>
            <a:ext cx="35000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Pré-Processamento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Rotulação</a:t>
            </a:r>
            <a:endParaRPr lang="pt-BR" err="1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CCEE8A0-2FAE-96B7-28F3-BAB0916C29DD}"/>
              </a:ext>
            </a:extLst>
          </p:cNvPr>
          <p:cNvCxnSpPr/>
          <p:nvPr/>
        </p:nvCxnSpPr>
        <p:spPr>
          <a:xfrm>
            <a:off x="4609070" y="1859693"/>
            <a:ext cx="3090" cy="2883756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B95DEFAB-C227-A7A3-B674-4C5759ADB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168" y="1156515"/>
            <a:ext cx="3028436" cy="1679746"/>
          </a:xfrm>
          <a:prstGeom prst="rect">
            <a:avLst/>
          </a:prstGeom>
        </p:spPr>
      </p:pic>
      <p:pic>
        <p:nvPicPr>
          <p:cNvPr id="7" name="Imagem 6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4C78960A-3F93-D870-F298-365067AF0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651" y="3132438"/>
            <a:ext cx="3775247" cy="162028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E5145BF-490A-1B4E-89C9-80A629C310BD}"/>
              </a:ext>
            </a:extLst>
          </p:cNvPr>
          <p:cNvSpPr txBox="1"/>
          <p:nvPr/>
        </p:nvSpPr>
        <p:spPr>
          <a:xfrm>
            <a:off x="5718089" y="914400"/>
            <a:ext cx="87424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Tempo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4BBA359-340C-2132-5347-D102CDA6CC58}"/>
              </a:ext>
            </a:extLst>
          </p:cNvPr>
          <p:cNvSpPr txBox="1"/>
          <p:nvPr/>
        </p:nvSpPr>
        <p:spPr>
          <a:xfrm>
            <a:off x="7177731" y="914400"/>
            <a:ext cx="158475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Frequência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959C84-1423-BEEB-7E54-A2A3354FD92A}"/>
              </a:ext>
            </a:extLst>
          </p:cNvPr>
          <p:cNvSpPr txBox="1"/>
          <p:nvPr/>
        </p:nvSpPr>
        <p:spPr>
          <a:xfrm>
            <a:off x="7231790" y="2876035"/>
            <a:ext cx="210219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Mecânico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85E1DD9-E413-F4F0-B343-41CC0C68FAC6}"/>
              </a:ext>
            </a:extLst>
          </p:cNvPr>
          <p:cNvSpPr txBox="1"/>
          <p:nvPr/>
        </p:nvSpPr>
        <p:spPr>
          <a:xfrm>
            <a:off x="5061636" y="2876034"/>
            <a:ext cx="203268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Teoria da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Informação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endParaRPr lang="en-US" sz="16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635FE69-EE60-662E-A685-C0ED830812E2}"/>
              </a:ext>
            </a:extLst>
          </p:cNvPr>
          <p:cNvSpPr txBox="1"/>
          <p:nvPr/>
        </p:nvSpPr>
        <p:spPr>
          <a:xfrm>
            <a:off x="2417290" y="4039113"/>
            <a:ext cx="19013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Dados Filtrados</a:t>
            </a:r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F948861-7F9B-C7B0-480C-E67DB7D848DD}"/>
              </a:ext>
            </a:extLst>
          </p:cNvPr>
          <p:cNvSpPr txBox="1"/>
          <p:nvPr/>
        </p:nvSpPr>
        <p:spPr>
          <a:xfrm>
            <a:off x="386148" y="4039115"/>
            <a:ext cx="18396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Dados Originais</a:t>
            </a:r>
            <a:endParaRPr lang="pt-B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Imagem 23" descr="Gráfico, Histograma&#10;&#10;Descrição gerada automaticamente">
            <a:extLst>
              <a:ext uri="{FF2B5EF4-FFF2-40B4-BE49-F238E27FC236}">
                <a16:creationId xmlns:a16="http://schemas.microsoft.com/office/drawing/2014/main" id="{755D37A5-145E-0A96-F907-A653C4881D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81" t="-221" b="444"/>
          <a:stretch/>
        </p:blipFill>
        <p:spPr>
          <a:xfrm>
            <a:off x="236452" y="2227840"/>
            <a:ext cx="3982960" cy="1726599"/>
          </a:xfrm>
          <a:prstGeom prst="rect">
            <a:avLst/>
          </a:prstGeom>
        </p:spPr>
      </p:pic>
      <p:sp>
        <p:nvSpPr>
          <p:cNvPr id="8" name="Retângulo Arredondado 2">
            <a:extLst>
              <a:ext uri="{FF2B5EF4-FFF2-40B4-BE49-F238E27FC236}">
                <a16:creationId xmlns:a16="http://schemas.microsoft.com/office/drawing/2014/main" id="{F03F7646-76AE-50DE-452F-CDE01FFD1290}"/>
              </a:ext>
            </a:extLst>
          </p:cNvPr>
          <p:cNvSpPr/>
          <p:nvPr/>
        </p:nvSpPr>
        <p:spPr>
          <a:xfrm>
            <a:off x="-293913" y="872434"/>
            <a:ext cx="4450522" cy="52670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Resultados e Discussão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04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106C392-DCCD-D178-4054-69707435E5C6}"/>
              </a:ext>
            </a:extLst>
          </p:cNvPr>
          <p:cNvSpPr txBox="1"/>
          <p:nvPr/>
        </p:nvSpPr>
        <p:spPr>
          <a:xfrm>
            <a:off x="180718" y="1485899"/>
            <a:ext cx="35000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Pré-Processamento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Rotulação</a:t>
            </a:r>
            <a:endParaRPr lang="pt-BR" err="1"/>
          </a:p>
        </p:txBody>
      </p:sp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E7BB1FD0-CC05-7596-CABA-E0FD42412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940" y="2382735"/>
            <a:ext cx="5413806" cy="237828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F20E04D-497D-4881-6CB1-2C373102E981}"/>
              </a:ext>
            </a:extLst>
          </p:cNvPr>
          <p:cNvSpPr txBox="1"/>
          <p:nvPr/>
        </p:nvSpPr>
        <p:spPr>
          <a:xfrm>
            <a:off x="3439812" y="2065124"/>
            <a:ext cx="53458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Densidade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probabilidade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do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atributo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RMS</a:t>
            </a:r>
          </a:p>
        </p:txBody>
      </p:sp>
      <p:sp>
        <p:nvSpPr>
          <p:cNvPr id="8" name="Retângulo Arredondado 2">
            <a:extLst>
              <a:ext uri="{FF2B5EF4-FFF2-40B4-BE49-F238E27FC236}">
                <a16:creationId xmlns:a16="http://schemas.microsoft.com/office/drawing/2014/main" id="{4451D49A-26D1-DACE-8D5E-FE8A3D420DF7}"/>
              </a:ext>
            </a:extLst>
          </p:cNvPr>
          <p:cNvSpPr/>
          <p:nvPr/>
        </p:nvSpPr>
        <p:spPr>
          <a:xfrm>
            <a:off x="-293913" y="872434"/>
            <a:ext cx="4450522" cy="52670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Resultados e Discussão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50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106C392-DCCD-D178-4054-69707435E5C6}"/>
              </a:ext>
            </a:extLst>
          </p:cNvPr>
          <p:cNvSpPr txBox="1"/>
          <p:nvPr/>
        </p:nvSpPr>
        <p:spPr>
          <a:xfrm>
            <a:off x="180718" y="1485899"/>
            <a:ext cx="35000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Detecção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Anomalias</a:t>
            </a:r>
            <a:endParaRPr lang="pt-BR" err="1"/>
          </a:p>
        </p:txBody>
      </p:sp>
      <p:pic>
        <p:nvPicPr>
          <p:cNvPr id="6" name="Imagem 5" descr="Gráfico, Gráfico de linhas&#10;&#10;Descrição gerada automaticamente">
            <a:extLst>
              <a:ext uri="{FF2B5EF4-FFF2-40B4-BE49-F238E27FC236}">
                <a16:creationId xmlns:a16="http://schemas.microsoft.com/office/drawing/2014/main" id="{7A34D122-B260-8D58-E6FA-42DEF94A7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311" y="1995029"/>
            <a:ext cx="5884906" cy="208019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71339A0-10B4-B9D3-7035-616C335C5530}"/>
              </a:ext>
            </a:extLst>
          </p:cNvPr>
          <p:cNvSpPr txBox="1"/>
          <p:nvPr/>
        </p:nvSpPr>
        <p:spPr>
          <a:xfrm>
            <a:off x="386148" y="271076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Alarmes de anomalias para </a:t>
            </a:r>
            <a:r>
              <a:rPr lang="pt-BR" sz="1800" u="sng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AEGs</a:t>
            </a:r>
            <a:r>
              <a:rPr lang="pt-BR" sz="1800" u="sng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com falha</a:t>
            </a:r>
            <a:endParaRPr lang="pt-BR" sz="1800" u="sng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A3F023D5-327C-8831-AA80-B87724FC19A4}"/>
              </a:ext>
            </a:extLst>
          </p:cNvPr>
          <p:cNvSpPr/>
          <p:nvPr/>
        </p:nvSpPr>
        <p:spPr>
          <a:xfrm>
            <a:off x="-293913" y="872434"/>
            <a:ext cx="4450522" cy="52670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Resultados e Discussão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81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872434"/>
            <a:ext cx="4450522" cy="52670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Resultados e Discussão</a:t>
            </a: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06C392-DCCD-D178-4054-69707435E5C6}"/>
              </a:ext>
            </a:extLst>
          </p:cNvPr>
          <p:cNvSpPr txBox="1"/>
          <p:nvPr/>
        </p:nvSpPr>
        <p:spPr>
          <a:xfrm>
            <a:off x="180718" y="1485899"/>
            <a:ext cx="35000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Detecção</a:t>
            </a: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Anomalias</a:t>
            </a:r>
            <a:endParaRPr lang="pt-BR" err="1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1339A0-10B4-B9D3-7035-616C335C5530}"/>
              </a:ext>
            </a:extLst>
          </p:cNvPr>
          <p:cNvSpPr txBox="1"/>
          <p:nvPr/>
        </p:nvSpPr>
        <p:spPr>
          <a:xfrm>
            <a:off x="386148" y="271076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Alarmes de anomalias para </a:t>
            </a:r>
            <a:r>
              <a:rPr lang="pt-BR" sz="1800" u="sng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AEGs</a:t>
            </a:r>
            <a:r>
              <a:rPr lang="pt-BR" sz="1800" u="sng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saudáveis</a:t>
            </a:r>
            <a:endParaRPr lang="pt-BR" sz="1800" u="sng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E8F22665-0672-4C71-5976-704B1BA0D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358" y="36319"/>
            <a:ext cx="4888643" cy="1657304"/>
          </a:xfrm>
          <a:prstGeom prst="rect">
            <a:avLst/>
          </a:prstGeom>
        </p:spPr>
      </p:pic>
      <p:pic>
        <p:nvPicPr>
          <p:cNvPr id="7" name="Imagem 6" descr="Gráfico, Gráfico de linhas&#10;&#10;Descrição gerada automaticamente">
            <a:extLst>
              <a:ext uri="{FF2B5EF4-FFF2-40B4-BE49-F238E27FC236}">
                <a16:creationId xmlns:a16="http://schemas.microsoft.com/office/drawing/2014/main" id="{295DD10B-41C9-8284-9D9F-D413CCFEF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358" y="1739312"/>
            <a:ext cx="4888642" cy="1649428"/>
          </a:xfrm>
          <a:prstGeom prst="rect">
            <a:avLst/>
          </a:prstGeom>
        </p:spPr>
      </p:pic>
      <p:pic>
        <p:nvPicPr>
          <p:cNvPr id="10" name="Imagem 9" descr="Gráfico, Gráfico de linhas, Histograma&#10;&#10;Descrição gerada automaticamente">
            <a:extLst>
              <a:ext uri="{FF2B5EF4-FFF2-40B4-BE49-F238E27FC236}">
                <a16:creationId xmlns:a16="http://schemas.microsoft.com/office/drawing/2014/main" id="{511FA4F9-7FEA-9944-E921-C28A803CE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514" y="3399752"/>
            <a:ext cx="5112609" cy="1649429"/>
          </a:xfrm>
          <a:prstGeom prst="rect">
            <a:avLst/>
          </a:prstGeom>
        </p:spPr>
      </p:pic>
      <p:pic>
        <p:nvPicPr>
          <p:cNvPr id="12" name="Imagem 11" descr="Texto&#10;&#10;Descrição gerada automaticamente">
            <a:extLst>
              <a:ext uri="{FF2B5EF4-FFF2-40B4-BE49-F238E27FC236}">
                <a16:creationId xmlns:a16="http://schemas.microsoft.com/office/drawing/2014/main" id="{9284646A-2970-19C3-DDD4-04E889F68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17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288711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Conclusões</a:t>
            </a:r>
            <a:endParaRPr lang="pt-BR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160" y="1816162"/>
            <a:ext cx="8058509" cy="21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buNone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métodos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detecção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anomalias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conseguiram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reconhecer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variações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do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comportamento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padrão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dois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AEGs (B-22 e C-14) que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foram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previamente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registrados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com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falhas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no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gearbox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. A-14 e B-08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apresentam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falhas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outros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componentes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do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gearbox.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Anomalias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também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foram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detectadas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aerogeradores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considerados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saudáveis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ou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que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apresentavam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falhas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outros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componentes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68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75" y="1761660"/>
            <a:ext cx="8378648" cy="197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buNone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Trabalhos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futuros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: 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a typeface="MS PGothic"/>
              <a:cs typeface="Arial"/>
            </a:endParaRPr>
          </a:p>
          <a:p>
            <a:pPr lvl="1" indent="-457200">
              <a:buFont typeface="Courier New"/>
              <a:buChar char="o"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Adição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dados de outros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aerogeradores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.</a:t>
            </a:r>
          </a:p>
          <a:p>
            <a:pPr lvl="1" indent="-457200">
              <a:buFont typeface="Courier New"/>
              <a:buChar char="o"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Otimizar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hiperparâmetros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modelos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utilizados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;</a:t>
            </a:r>
          </a:p>
          <a:p>
            <a:pPr lvl="1" indent="-457200">
              <a:buFont typeface="Courier New"/>
              <a:buChar char="o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Realizar a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detecção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anomalias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para outros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componentes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dos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aerogeradores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;</a:t>
            </a:r>
          </a:p>
          <a:p>
            <a:pPr lvl="1" indent="-457200">
              <a:buFont typeface="Courier New"/>
              <a:buChar char="o"/>
            </a:pP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Adotar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abordagens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combinação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de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modelos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a typeface="MS PGothic"/>
              <a:cs typeface="Arial"/>
            </a:endParaRPr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A031044C-26EB-CFA2-2ECB-84722EED2ED5}"/>
              </a:ext>
            </a:extLst>
          </p:cNvPr>
          <p:cNvSpPr/>
          <p:nvPr/>
        </p:nvSpPr>
        <p:spPr>
          <a:xfrm>
            <a:off x="-293913" y="915566"/>
            <a:ext cx="288711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>
                <a:latin typeface="Arial"/>
                <a:cs typeface="Arial"/>
              </a:rPr>
              <a:t>Conclusões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763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3831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 dirty="0">
                <a:latin typeface="Arial"/>
                <a:cs typeface="Arial"/>
              </a:rPr>
              <a:t>Agradecimentos</a:t>
            </a:r>
            <a:endParaRPr lang="pt-BR" dirty="0"/>
          </a:p>
        </p:txBody>
      </p:sp>
      <p:pic>
        <p:nvPicPr>
          <p:cNvPr id="5" name="Imagem 4" descr="Agência Nacional de Energia Elétrica - YouTube">
            <a:extLst>
              <a:ext uri="{FF2B5EF4-FFF2-40B4-BE49-F238E27FC236}">
                <a16:creationId xmlns:a16="http://schemas.microsoft.com/office/drawing/2014/main" id="{6303C7C4-7109-4A83-ADFB-319B6F5CBB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84" t="18268" r="17647" b="20079"/>
          <a:stretch/>
        </p:blipFill>
        <p:spPr>
          <a:xfrm>
            <a:off x="1954669" y="1910226"/>
            <a:ext cx="1688954" cy="16912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BA44299-47DE-66CF-78BE-CDCFCD2CD827}"/>
              </a:ext>
            </a:extLst>
          </p:cNvPr>
          <p:cNvSpPr txBox="1"/>
          <p:nvPr/>
        </p:nvSpPr>
        <p:spPr>
          <a:xfrm>
            <a:off x="2456372" y="3992952"/>
            <a:ext cx="423125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Projeto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P&amp;D PD-00063-3090</a:t>
            </a:r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C2B62676-7D69-CEBD-A9DD-80969EF5D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542" y="987885"/>
            <a:ext cx="3376483" cy="26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50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3831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45770"/>
            <a:r>
              <a:rPr lang="pt-BR" b="1" dirty="0">
                <a:latin typeface="Arial"/>
                <a:cs typeface="Arial"/>
              </a:rPr>
              <a:t>Referências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A44299-47DE-66CF-78BE-CDCFCD2CD827}"/>
              </a:ext>
            </a:extLst>
          </p:cNvPr>
          <p:cNvSpPr txBox="1"/>
          <p:nvPr/>
        </p:nvSpPr>
        <p:spPr>
          <a:xfrm>
            <a:off x="448399" y="1493329"/>
            <a:ext cx="8432553" cy="33085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CRABTREE, C. J., “Condition Monitoring Techniques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forWind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 Turbines,” Ph.D. Thesis, Durham University, Durham, 2011</a:t>
            </a: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LIN, Z.; LIU, X.; COLLU, M. Wind power prediction based on high-frequency SCADA data along with isolation forest and deep learning neural networks.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International Journal of Electrical Power &amp; Energy Systems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v. 118, p. 105835, 2020.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TRIZOGLOU, P.; LIU, X.; LIN, Z. Fault detection by an ensemble framework of Extreme Gradient Boosting (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XGBoost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) in the operation of offshore wind turbines.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Renewable Energy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v. 179, p. 945-962, 2021.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CHEN, H. et al. Anomaly detection and critical SCADA parameters identification for wind turbines based on LSTM-AE neural network.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Renewable Energy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v. 172, p. 829-840, 2021.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XIANG, L.; YANG, X.; HU, A.; SU, H.; WANG, P. Condition monitoring and anomaly detection of wind turbine based on cascaded and bidirectional deep learning networks.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Applied Energy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v. 305, p. 117925, 2022.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LEITE, G. N. P. et al. A robust fleet-based anomaly detection framework applied to wind turbine vibration data.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Engineering Applications of Artificial Intelligence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2023. v. 126.</a:t>
            </a: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  <a:cs typeface="Arial"/>
            </a:endParaRPr>
          </a:p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MUNGUBA, C. F. L. et al. Ensemble learning framework for fleet-based anomaly detection using wind turbine drivetrain components vibration data.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Engineering Applications of Artificial Intelligence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MS PGothic"/>
                <a:cs typeface="Arial"/>
              </a:rPr>
              <a:t>, 2024. v. 133.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418898557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2AA4E-084F-422D-AD09-4CDF36203FD8}">
  <ds:schemaRefs>
    <ds:schemaRef ds:uri="0540118b-6ffe-410b-832d-abf273cba046"/>
    <ds:schemaRef ds:uri="65d1e9f4-e905-4148-a619-74b2f4af9e18"/>
    <ds:schemaRef ds:uri="720407b8-d02a-42ef-b2b1-9523d3fff6ef"/>
    <ds:schemaRef ds:uri="f6f1113a-3daa-4e6e-9cdb-43bb41e74f8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D4BE1F-09E0-4E04-8196-5DBB7EE11CA3}"/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965</Words>
  <Application>Microsoft Office PowerPoint</Application>
  <PresentationFormat>Apresentação na tela (16:9)</PresentationFormat>
  <Paragraphs>94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8" baseType="lpstr">
      <vt:lpstr>MS PGothic</vt:lpstr>
      <vt:lpstr>Aptos</vt:lpstr>
      <vt:lpstr>Aptos Display</vt:lpstr>
      <vt:lpstr>Arial</vt:lpstr>
      <vt:lpstr>Calibri</vt:lpstr>
      <vt:lpstr>Courier New</vt:lpstr>
      <vt:lpstr>Rockwell</vt:lpstr>
      <vt:lpstr>Times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Guerra, Alessandra</cp:lastModifiedBy>
  <cp:revision>327</cp:revision>
  <dcterms:created xsi:type="dcterms:W3CDTF">2011-10-17T18:04:32Z</dcterms:created>
  <dcterms:modified xsi:type="dcterms:W3CDTF">2024-09-30T15:56:57Z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