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notesMasterIdLst>
    <p:notesMasterId r:id="rId28"/>
  </p:notesMasterIdLst>
  <p:handoutMasterIdLst>
    <p:handoutMasterId r:id="rId29"/>
  </p:handoutMasterIdLst>
  <p:sldIdLst>
    <p:sldId id="267" r:id="rId6"/>
    <p:sldId id="257" r:id="rId7"/>
    <p:sldId id="271" r:id="rId8"/>
    <p:sldId id="272" r:id="rId9"/>
    <p:sldId id="274" r:id="rId10"/>
    <p:sldId id="277" r:id="rId11"/>
    <p:sldId id="276" r:id="rId12"/>
    <p:sldId id="278" r:id="rId13"/>
    <p:sldId id="279" r:id="rId14"/>
    <p:sldId id="280" r:id="rId15"/>
    <p:sldId id="275" r:id="rId16"/>
    <p:sldId id="281" r:id="rId17"/>
    <p:sldId id="273" r:id="rId18"/>
    <p:sldId id="290" r:id="rId19"/>
    <p:sldId id="291" r:id="rId20"/>
    <p:sldId id="284" r:id="rId21"/>
    <p:sldId id="287" r:id="rId22"/>
    <p:sldId id="292" r:id="rId23"/>
    <p:sldId id="293" r:id="rId24"/>
    <p:sldId id="288" r:id="rId25"/>
    <p:sldId id="289" r:id="rId26"/>
    <p:sldId id="294" r:id="rId27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Estilo Claro 1 - Ênfas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60"/>
  </p:normalViewPr>
  <p:slideViewPr>
    <p:cSldViewPr>
      <p:cViewPr varScale="1">
        <p:scale>
          <a:sx n="107" d="100"/>
          <a:sy n="107" d="100"/>
        </p:scale>
        <p:origin x="893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E90AB-1002-44C3-9641-C26566AA40B9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81E2E-6E88-4445-8DCE-48FAE1D53D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1232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81E2E-6E88-4445-8DCE-48FAE1D53DD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5362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682713" y="2283718"/>
            <a:ext cx="5778574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		Use of Convolutional Neural Network to Failure Detection in WTs Drivetrains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9BEA01F1-6463-6287-EAD1-42F32A5A13B8}"/>
              </a:ext>
            </a:extLst>
          </p:cNvPr>
          <p:cNvGrpSpPr/>
          <p:nvPr/>
        </p:nvGrpSpPr>
        <p:grpSpPr>
          <a:xfrm>
            <a:off x="1728480" y="4443958"/>
            <a:ext cx="2627496" cy="603613"/>
            <a:chOff x="-1044624" y="3590568"/>
            <a:chExt cx="4968552" cy="1141422"/>
          </a:xfrm>
        </p:grpSpPr>
        <p:pic>
          <p:nvPicPr>
            <p:cNvPr id="5" name="Imagem 4" descr="Texto&#10;&#10;Descrição gerada automaticamente">
              <a:extLst>
                <a:ext uri="{FF2B5EF4-FFF2-40B4-BE49-F238E27FC236}">
                  <a16:creationId xmlns:a16="http://schemas.microsoft.com/office/drawing/2014/main" id="{F9B7C0FB-7BBD-F14F-082D-E5E4B5726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rcRect l="45764" t="27451" r="6054" b="34697"/>
            <a:stretch/>
          </p:blipFill>
          <p:spPr>
            <a:xfrm>
              <a:off x="1237226" y="3939902"/>
              <a:ext cx="2686702" cy="432049"/>
            </a:xfrm>
            <a:prstGeom prst="rect">
              <a:avLst/>
            </a:prstGeom>
          </p:spPr>
        </p:pic>
        <p:pic>
          <p:nvPicPr>
            <p:cNvPr id="6" name="Imagem 5" descr="Texto&#10;&#10;Descrição gerada automaticamente">
              <a:extLst>
                <a:ext uri="{FF2B5EF4-FFF2-40B4-BE49-F238E27FC236}">
                  <a16:creationId xmlns:a16="http://schemas.microsoft.com/office/drawing/2014/main" id="{571DA3A9-A419-87C7-95E6-974EF43DD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371" t="19675" r="58677" b="36164"/>
            <a:stretch/>
          </p:blipFill>
          <p:spPr>
            <a:xfrm>
              <a:off x="-252536" y="3864317"/>
              <a:ext cx="1224136" cy="504056"/>
            </a:xfrm>
            <a:prstGeom prst="rect">
              <a:avLst/>
            </a:prstGeom>
          </p:spPr>
        </p:pic>
        <p:pic>
          <p:nvPicPr>
            <p:cNvPr id="8" name="Imagem 7" descr="Texto&#10;&#10;Descrição gerada automaticamente">
              <a:extLst>
                <a:ext uri="{FF2B5EF4-FFF2-40B4-BE49-F238E27FC236}">
                  <a16:creationId xmlns:a16="http://schemas.microsoft.com/office/drawing/2014/main" id="{2C806567-0BC7-34CC-2B83-F61F895C4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5166" t="24565" r="80630" b="36959"/>
            <a:stretch/>
          </p:blipFill>
          <p:spPr>
            <a:xfrm>
              <a:off x="-1044624" y="3939902"/>
              <a:ext cx="792088" cy="439177"/>
            </a:xfrm>
            <a:prstGeom prst="rect">
              <a:avLst/>
            </a:prstGeom>
          </p:spPr>
        </p:pic>
        <p:pic>
          <p:nvPicPr>
            <p:cNvPr id="9" name="Imagem 8" descr="Texto&#10;&#10;Descrição gerada automaticamente">
              <a:extLst>
                <a:ext uri="{FF2B5EF4-FFF2-40B4-BE49-F238E27FC236}">
                  <a16:creationId xmlns:a16="http://schemas.microsoft.com/office/drawing/2014/main" id="{F6AAAB7D-5567-B091-F1E8-6CAE8C05FB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6381" t="62773" r="58913" b="24296"/>
            <a:stretch/>
          </p:blipFill>
          <p:spPr>
            <a:xfrm>
              <a:off x="-963650" y="4368372"/>
              <a:ext cx="1935249" cy="147593"/>
            </a:xfrm>
            <a:prstGeom prst="rect">
              <a:avLst/>
            </a:prstGeom>
          </p:spPr>
        </p:pic>
        <p:pic>
          <p:nvPicPr>
            <p:cNvPr id="10" name="Imagem 9" descr="Texto&#10;&#10;Descrição gerada automaticamente">
              <a:extLst>
                <a:ext uri="{FF2B5EF4-FFF2-40B4-BE49-F238E27FC236}">
                  <a16:creationId xmlns:a16="http://schemas.microsoft.com/office/drawing/2014/main" id="{7D1177B7-02FE-D4CC-0808-C855AA15F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42177" r="53748"/>
            <a:stretch/>
          </p:blipFill>
          <p:spPr>
            <a:xfrm>
              <a:off x="1032403" y="3590568"/>
              <a:ext cx="227229" cy="1141422"/>
            </a:xfrm>
            <a:prstGeom prst="rect">
              <a:avLst/>
            </a:prstGeom>
          </p:spPr>
        </p:pic>
      </p:grpSp>
      <p:pic>
        <p:nvPicPr>
          <p:cNvPr id="11" name="Imagem 10" descr="Desenho de um círculo&#10;&#10;Descrição gerada automaticamente com confiança média">
            <a:extLst>
              <a:ext uri="{FF2B5EF4-FFF2-40B4-BE49-F238E27FC236}">
                <a16:creationId xmlns:a16="http://schemas.microsoft.com/office/drawing/2014/main" id="{C68CD38B-FC8C-6254-1422-5DD26A0DE0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3435" y="4638131"/>
            <a:ext cx="1011969" cy="21526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051ECB1-49B5-81F8-05BB-D306037D4266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6444208" y="4603990"/>
            <a:ext cx="1062781" cy="28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838200" y="976388"/>
            <a:ext cx="746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	Use of Convolutional Neural Network to Failure Detection in WTs Drivetrains</a:t>
            </a: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838200" y="3809354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Eduardo Menezes, Ph.D.– 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CEO,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Evoluce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Tecnologia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/ Professor, Department of Mechanical Engineering, Federal University of Pernambuco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614740"/>
            <a:ext cx="2667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Context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Predictive Maintenance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CNNs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Dataset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Failure Detection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Conclusions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9C37996-1BD7-7A42-2AC5-9FAC38DF1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132" y="1635646"/>
            <a:ext cx="3076188" cy="294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933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422013"/>
            <a:ext cx="792080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Many complex industrial sectors face the challenge of increasing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O&amp;M efficiency: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Impacting the profitability during a project lifecycle, due to unforeseen failures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Even more pronounced in wind energy assets</a:t>
            </a:r>
          </a:p>
          <a:p>
            <a:pPr marL="1028700" lvl="1" eaLnBrk="1" hangingPunct="1">
              <a:spcBef>
                <a:spcPct val="0"/>
              </a:spcBef>
            </a:pPr>
            <a:r>
              <a:rPr lang="en-US" altLang="pt-BR" sz="1400" b="1" dirty="0">
                <a:solidFill>
                  <a:srgbClr val="595959"/>
                </a:solidFill>
              </a:rPr>
              <a:t>Harsh operational conditions (24/7 operation and variable loads)</a:t>
            </a:r>
          </a:p>
          <a:p>
            <a:pPr marL="1028700" lvl="1" eaLnBrk="1" hangingPunct="1">
              <a:spcBef>
                <a:spcPct val="0"/>
              </a:spcBef>
            </a:pPr>
            <a:r>
              <a:rPr lang="en-US" altLang="pt-BR" sz="1400" b="1" dirty="0">
                <a:solidFill>
                  <a:srgbClr val="595959"/>
                </a:solidFill>
              </a:rPr>
              <a:t>Coupled modal-multibody dynamics</a:t>
            </a:r>
            <a:endParaRPr lang="en-US" altLang="pt-BR" sz="1200" b="1" dirty="0">
              <a:solidFill>
                <a:srgbClr val="595959"/>
              </a:solidFill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O&amp;M costs reaching </a:t>
            </a:r>
            <a:r>
              <a:rPr lang="en-US" altLang="pt-BR" sz="1600" b="1" dirty="0">
                <a:solidFill>
                  <a:srgbClr val="FF0000"/>
                </a:solidFill>
                <a:ea typeface="MS PGothic" panose="020B0600070205080204" pitchFamily="34" charset="-128"/>
              </a:rPr>
              <a:t>25-30%</a:t>
            </a: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of the </a:t>
            </a:r>
            <a:r>
              <a:rPr lang="en-US" altLang="pt-BR" sz="1600" b="1" dirty="0">
                <a:solidFill>
                  <a:srgbClr val="FF0000"/>
                </a:solidFill>
                <a:ea typeface="MS PGothic" panose="020B0600070205080204" pitchFamily="34" charset="-128"/>
              </a:rPr>
              <a:t>LCOE</a:t>
            </a: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(NREL, 2022)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4623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690685B-AB05-0233-A908-90C6F0355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485770"/>
            <a:ext cx="7920806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In order to keep in track the 1.5ºC upper limit of global temperature: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</a:rPr>
              <a:t>Wind energy investments achieved the USD 180 billion in 2023 (IEA, 2024)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The investment in renewables must triple regarding the current level (WEO, 2023)</a:t>
            </a:r>
            <a:endParaRPr lang="en-US" altLang="pt-BR" sz="1600" b="1" dirty="0">
              <a:solidFill>
                <a:srgbClr val="595959"/>
              </a:solidFill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The search for reducing O&amp;M costs plays a key role in the feasibility, including in the new offshore projects (in Brazil = 480 GW in fixed-bottom WTs)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Technological solution: </a:t>
            </a:r>
            <a:r>
              <a:rPr lang="en-US" altLang="pt-BR" sz="1600" b="1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predictive maintenance</a:t>
            </a: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based on gathered data: </a:t>
            </a:r>
            <a:r>
              <a:rPr lang="en-US" altLang="pt-BR" sz="1600" b="1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SCADA</a:t>
            </a: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and </a:t>
            </a:r>
            <a:r>
              <a:rPr lang="en-US" altLang="pt-BR" sz="1600" b="1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CMS </a:t>
            </a: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systems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Drivetrain failures </a:t>
            </a: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leading to the largest downtimes and costs (NREL, 2022) 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9900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43386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Predictive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Maintenance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690685B-AB05-0233-A908-90C6F0355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73" y="1522253"/>
            <a:ext cx="79208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</a:rPr>
              <a:t>Although SCADA data could be used, CMS is often underestimated to run diagnosis and prognosis (= complexity of analysis and vibration analyst)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pt-BR" sz="1600" b="1" dirty="0">
              <a:solidFill>
                <a:srgbClr val="595959"/>
              </a:solidFill>
            </a:endParaRPr>
          </a:p>
          <a:p>
            <a:pPr marL="285750" indent="-285750" eaLnBrk="1" hangingPunct="1">
              <a:spcBef>
                <a:spcPct val="0"/>
              </a:spcBef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533D0CB-395B-89B0-5178-8C12A0927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211710"/>
            <a:ext cx="4014663" cy="24927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608C42A-3733-96E9-4C56-EE3ACFC2B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511" y="2133570"/>
            <a:ext cx="3368274" cy="253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05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36185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Predictive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Maintenance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C01D7BA-9963-FD73-1C0E-C99BB782C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79662"/>
            <a:ext cx="3414827" cy="246875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7444325-B891-ABA6-38A6-7D5A93678043}"/>
              </a:ext>
            </a:extLst>
          </p:cNvPr>
          <p:cNvSpPr/>
          <p:nvPr/>
        </p:nvSpPr>
        <p:spPr>
          <a:xfrm>
            <a:off x="4716016" y="2283718"/>
            <a:ext cx="1512168" cy="197849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E388D03C-164C-4ECA-8A4D-FB999B57E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563638"/>
            <a:ext cx="352839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To overcome the common drawbacks of handling CMS data: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</a:rPr>
              <a:t>Development and use of deep learning tools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Capable of capturing nonlinear dynamics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Ability to cope with large data amount simultaneously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Utilization of convolutional neural networks (2D CNNs), primarily used for image recognition 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2910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36185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CNNs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E388D03C-164C-4ECA-8A4D-FB999B57E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809859"/>
            <a:ext cx="3528392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Designed for recognizing complex patterns 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Increasingly used for condition monitoring tasks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</a:rPr>
              <a:t>Spatial weights and spatial pooling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Application of matrices with kernel and stride sizes, operating in </a:t>
            </a:r>
            <a:r>
              <a:rPr lang="en-US" altLang="pt-BR" sz="1600" b="1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raw vibration data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Option for image data (2D)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EE63ADA-1301-363A-0CE8-49215BEDA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23678"/>
            <a:ext cx="3934061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3263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36185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CNNs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2">
                <a:extLst>
                  <a:ext uri="{FF2B5EF4-FFF2-40B4-BE49-F238E27FC236}">
                    <a16:creationId xmlns:a16="http://schemas.microsoft.com/office/drawing/2014/main" id="{E388D03C-164C-4ECA-8A4D-FB999B57E1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5536" y="1374335"/>
                <a:ext cx="3528392" cy="34133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>
                <a:lvl1pPr defTabSz="4572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Geneva" panose="020B0503030404040204" pitchFamily="34" charset="0"/>
                    <a:cs typeface="Geneva" panose="020B0503030404040204" pitchFamily="34" charset="0"/>
                  </a:defRPr>
                </a:lvl1pPr>
                <a:lvl2pPr marL="742950" indent="-285750" defTabSz="45720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2pPr>
                <a:lvl3pPr marL="1143000" indent="-228600" defTabSz="4572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3pPr>
                <a:lvl4pPr marL="1600200" indent="-228600" defTabSz="4572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4pPr>
                <a:lvl5pPr marL="2057400" indent="-228600" defTabSz="4572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pt-BR" sz="1600" b="1" dirty="0">
                    <a:solidFill>
                      <a:srgbClr val="595959"/>
                    </a:solidFill>
                    <a:ea typeface="MS PGothic" panose="020B0600070205080204" pitchFamily="34" charset="-128"/>
                  </a:rPr>
                  <a:t>Autoencoders (AEs) reconstruct at the output the same data of the input</a:t>
                </a:r>
              </a:p>
              <a:p>
                <a:pPr marL="285750" indent="-285750" eaLnBrk="1" hangingPunct="1">
                  <a:spcBef>
                    <a:spcPct val="0"/>
                  </a:spcBef>
                </a:pPr>
                <a:r>
                  <a:rPr lang="en-US" altLang="pt-BR" sz="1600" b="1" dirty="0">
                    <a:solidFill>
                      <a:srgbClr val="595959"/>
                    </a:solidFill>
                    <a:ea typeface="MS PGothic" panose="020B0600070205080204" pitchFamily="34" charset="-128"/>
                  </a:rPr>
                  <a:t>Use of 2D-CNNs layers, max-pooling, </a:t>
                </a:r>
                <a:r>
                  <a:rPr lang="en-US" altLang="pt-BR" sz="1600" b="1" dirty="0" err="1">
                    <a:solidFill>
                      <a:srgbClr val="595959"/>
                    </a:solidFill>
                    <a:ea typeface="MS PGothic" panose="020B0600070205080204" pitchFamily="34" charset="-128"/>
                  </a:rPr>
                  <a:t>ReLU</a:t>
                </a:r>
                <a:r>
                  <a:rPr lang="en-US" altLang="pt-BR" sz="1600" b="1" dirty="0">
                    <a:solidFill>
                      <a:srgbClr val="595959"/>
                    </a:solidFill>
                    <a:ea typeface="MS PGothic" panose="020B0600070205080204" pitchFamily="34" charset="-128"/>
                  </a:rPr>
                  <a:t> layers, dropout</a:t>
                </a:r>
              </a:p>
              <a:p>
                <a:pPr marL="285750" indent="-285750" eaLnBrk="1" hangingPunct="1">
                  <a:spcBef>
                    <a:spcPct val="0"/>
                  </a:spcBef>
                </a:pPr>
                <a:r>
                  <a:rPr lang="en-US" altLang="pt-BR" sz="1600" b="1" dirty="0">
                    <a:solidFill>
                      <a:srgbClr val="595959"/>
                    </a:solidFill>
                    <a:ea typeface="MS PGothic" panose="020B0600070205080204" pitchFamily="34" charset="-128"/>
                  </a:rPr>
                  <a:t>Training only with healthy data and definition of failure thresholds based on its results</a:t>
                </a:r>
              </a:p>
              <a:p>
                <a:pPr marL="285750" indent="-285750" eaLnBrk="1" hangingPunct="1">
                  <a:spcBef>
                    <a:spcPct val="0"/>
                  </a:spcBef>
                </a:pPr>
                <a:r>
                  <a:rPr lang="en-US" altLang="pt-BR" sz="1600" b="1" dirty="0">
                    <a:solidFill>
                      <a:srgbClr val="595959"/>
                    </a:solidFill>
                    <a:ea typeface="MS PGothic" panose="020B0600070205080204" pitchFamily="34" charset="-128"/>
                  </a:rPr>
                  <a:t>2-Step Procedure</a:t>
                </a:r>
              </a:p>
              <a:p>
                <a:pPr marL="285750" indent="-285750" eaLnBrk="1" hangingPunct="1">
                  <a:spcBef>
                    <a:spcPct val="0"/>
                  </a:spcBef>
                </a:pPr>
                <a:r>
                  <a:rPr lang="en-US" altLang="pt-BR" sz="1600" b="1" dirty="0">
                    <a:solidFill>
                      <a:srgbClr val="595959"/>
                    </a:solidFill>
                  </a:rPr>
                  <a:t>Anomaly detection: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400" i="1">
                          <a:latin typeface="Cambria Math" panose="02040503050406030204" pitchFamily="18" charset="0"/>
                        </a:rPr>
                        <m:t>𝑀𝐴𝐸</m:t>
                      </m:r>
                      <m:r>
                        <a:rPr lang="pt-BR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1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pt-BR" sz="1400" i="1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pt-BR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pt-BR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sz="1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pt-BR" sz="1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pt-BR" sz="1400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pt-BR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pt-BR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pt-BR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𝑗𝑖</m:t>
                                      </m:r>
                                    </m:sub>
                                  </m:sSub>
                                  <m:r>
                                    <a:rPr lang="pt-BR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pt-BR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sSup>
                                        <m:sSupPr>
                                          <m:ctrlPr>
                                            <a:rPr lang="pt-BR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pt-BR" sz="1400" i="1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𝑗𝑖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altLang="pt-BR" sz="1600" b="1" dirty="0">
                  <a:solidFill>
                    <a:srgbClr val="595959"/>
                  </a:solidFill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pt-BR" sz="1600" b="1" dirty="0">
                  <a:solidFill>
                    <a:srgbClr val="595959"/>
                  </a:solidFill>
                  <a:ea typeface="MS PGothic" panose="020B0600070205080204" pitchFamily="34" charset="-128"/>
                </a:endParaRPr>
              </a:p>
            </p:txBody>
          </p:sp>
        </mc:Choice>
        <mc:Fallback>
          <p:sp>
            <p:nvSpPr>
              <p:cNvPr id="12" name="TextBox 2">
                <a:extLst>
                  <a:ext uri="{FF2B5EF4-FFF2-40B4-BE49-F238E27FC236}">
                    <a16:creationId xmlns:a16="http://schemas.microsoft.com/office/drawing/2014/main" id="{E388D03C-164C-4ECA-8A4D-FB999B57E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36" y="1374335"/>
                <a:ext cx="3528392" cy="3413307"/>
              </a:xfrm>
              <a:prstGeom prst="rect">
                <a:avLst/>
              </a:prstGeom>
              <a:blipFill>
                <a:blip r:embed="rId3"/>
                <a:stretch>
                  <a:fillRect l="-10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81B3F82B-08D5-8A5C-9D13-C8C25EFAE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1923678"/>
            <a:ext cx="3219545" cy="198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95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36185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CNNs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2">
                <a:extLst>
                  <a:ext uri="{FF2B5EF4-FFF2-40B4-BE49-F238E27FC236}">
                    <a16:creationId xmlns:a16="http://schemas.microsoft.com/office/drawing/2014/main" id="{E388D03C-164C-4ECA-8A4D-FB999B57E1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5536" y="1798140"/>
                <a:ext cx="3528392" cy="25657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>
                <a:lvl1pPr defTabSz="4572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Geneva" panose="020B0503030404040204" pitchFamily="34" charset="0"/>
                    <a:cs typeface="Geneva" panose="020B0503030404040204" pitchFamily="34" charset="0"/>
                  </a:defRPr>
                </a:lvl1pPr>
                <a:lvl2pPr marL="742950" indent="-285750" defTabSz="45720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2pPr>
                <a:lvl3pPr marL="1143000" indent="-228600" defTabSz="4572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3pPr>
                <a:lvl4pPr marL="1600200" indent="-228600" defTabSz="4572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4pPr>
                <a:lvl5pPr marL="2057400" indent="-228600" defTabSz="4572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Geneva" panose="020B05030304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pt-BR" sz="1600" b="1" dirty="0">
                    <a:solidFill>
                      <a:srgbClr val="595959"/>
                    </a:solidFill>
                    <a:ea typeface="MS PGothic" panose="020B0600070205080204" pitchFamily="34" charset="-128"/>
                  </a:rPr>
                  <a:t>Need for transforming the time-series data in 2D image data:</a:t>
                </a:r>
              </a:p>
              <a:p>
                <a:pPr marL="285750" indent="-285750" eaLnBrk="1" hangingPunct="1">
                  <a:spcBef>
                    <a:spcPct val="0"/>
                  </a:spcBef>
                </a:pPr>
                <a:r>
                  <a:rPr lang="en-US" altLang="pt-BR" sz="1600" b="1" dirty="0">
                    <a:solidFill>
                      <a:srgbClr val="595959"/>
                    </a:solidFill>
                    <a:ea typeface="MS PGothic" panose="020B0600070205080204" pitchFamily="34" charset="-128"/>
                  </a:rPr>
                  <a:t>Use of Short-Time Fourier Transform (STFT):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𝑆</m:t>
                      </m:r>
                      <m:d>
                        <m:dPr>
                          <m:ctrlPr>
                            <a:rPr lang="pt-BR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pt-BR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)∙</m:t>
                          </m:r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𝑤</m:t>
                          </m:r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)∙</m:t>
                          </m:r>
                          <m:sSup>
                            <m:sSupPr>
                              <m:ctrlPr>
                                <a:rPr lang="pt-BR" sz="1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𝑗</m:t>
                              </m:r>
                              <m:r>
                                <a:rPr lang="en-US" sz="1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sz="1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𝜋</m:t>
                              </m:r>
                              <m:r>
                                <a:rPr lang="en-US" sz="1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𝑓𝑛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pt-BR" sz="18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marL="285750" indent="-285750" eaLnBrk="1" hangingPunct="1">
                  <a:spcBef>
                    <a:spcPct val="0"/>
                  </a:spcBef>
                </a:pPr>
                <a:r>
                  <a:rPr lang="en-US" altLang="pt-BR" sz="1600" b="1" dirty="0">
                    <a:solidFill>
                      <a:srgbClr val="595959"/>
                    </a:solidFill>
                    <a:ea typeface="MS PGothic" panose="020B0600070205080204" pitchFamily="34" charset="-128"/>
                  </a:rPr>
                  <a:t>Normalization (0-1, z-score, -1-1)</a:t>
                </a:r>
              </a:p>
              <a:p>
                <a:pPr marL="285750" indent="-285750" eaLnBrk="1" hangingPunct="1">
                  <a:spcBef>
                    <a:spcPct val="0"/>
                  </a:spcBef>
                </a:pPr>
                <a:r>
                  <a:rPr lang="en-US" altLang="pt-BR" sz="1600" b="1" dirty="0">
                    <a:solidFill>
                      <a:srgbClr val="595959"/>
                    </a:solidFill>
                    <a:ea typeface="MS PGothic" panose="020B0600070205080204" pitchFamily="34" charset="-128"/>
                  </a:rPr>
                  <a:t>Definition of window and image size</a:t>
                </a:r>
              </a:p>
            </p:txBody>
          </p:sp>
        </mc:Choice>
        <mc:Fallback xmlns="">
          <p:sp>
            <p:nvSpPr>
              <p:cNvPr id="12" name="TextBox 2">
                <a:extLst>
                  <a:ext uri="{FF2B5EF4-FFF2-40B4-BE49-F238E27FC236}">
                    <a16:creationId xmlns:a16="http://schemas.microsoft.com/office/drawing/2014/main" id="{E388D03C-164C-4ECA-8A4D-FB999B57E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36" y="1798140"/>
                <a:ext cx="3528392" cy="2565702"/>
              </a:xfrm>
              <a:prstGeom prst="rect">
                <a:avLst/>
              </a:prstGeom>
              <a:blipFill>
                <a:blip r:embed="rId3"/>
                <a:stretch>
                  <a:fillRect l="-1036" t="-238" r="-173" b="-26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6B0F3A93-8AFA-4C5C-BBBB-57F422F2D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777" y="1995686"/>
            <a:ext cx="5071884" cy="20378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5651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8659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CNNs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Utilized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WT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Dataset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424022"/>
            <a:ext cx="7920806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CNNs diagnosis tool applied in a specific area from a commercial wind farm: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</a:rPr>
              <a:t>25 WTs, 1.68 MW, located in Bahia state, Northeast of Brazil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25600Hz of sampling rate, adjusted by synchronous sampling (Zhang, 2022), collected every 4 hours, 8192 points per sample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Use of maintenance logs revealing 2 reference WTs:</a:t>
            </a:r>
          </a:p>
          <a:p>
            <a:pPr marL="1028700" lvl="1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</a:rPr>
              <a:t>Stages 1 and 3 from reference WTR1</a:t>
            </a:r>
          </a:p>
          <a:p>
            <a:pPr marL="1028700" lvl="1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Stage 3 from WTR2</a:t>
            </a:r>
          </a:p>
          <a:p>
            <a:pPr marL="1028700" lvl="1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</a:rPr>
              <a:t>Evaluation of WT5 and WT3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Use of 1 year of data (01/01/2022 – 31/12/2022), within a certain power band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70% for training (80%) </a:t>
            </a:r>
            <a:r>
              <a:rPr lang="pt-BR" altLang="pt-BR" sz="16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and</a:t>
            </a: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pt-BR" altLang="pt-BR" sz="16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validation</a:t>
            </a: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(20%) / 30% for </a:t>
            </a:r>
            <a:r>
              <a:rPr lang="pt-BR" altLang="pt-BR" sz="16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test</a:t>
            </a:r>
            <a:endParaRPr lang="pt-BR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1028700" lvl="1" eaLnBrk="1" hangingPunct="1">
              <a:spcBef>
                <a:spcPct val="0"/>
              </a:spcBef>
            </a:pPr>
            <a:r>
              <a:rPr lang="pt-BR" altLang="pt-BR" sz="1600" b="1" dirty="0" err="1">
                <a:solidFill>
                  <a:srgbClr val="595959"/>
                </a:solidFill>
              </a:rPr>
              <a:t>Definition</a:t>
            </a:r>
            <a:r>
              <a:rPr lang="pt-BR" altLang="pt-BR" sz="1600" b="1" dirty="0">
                <a:solidFill>
                  <a:srgbClr val="595959"/>
                </a:solidFill>
              </a:rPr>
              <a:t> </a:t>
            </a:r>
            <a:r>
              <a:rPr lang="pt-BR" altLang="pt-BR" sz="1600" b="1" dirty="0" err="1">
                <a:solidFill>
                  <a:srgbClr val="595959"/>
                </a:solidFill>
              </a:rPr>
              <a:t>of</a:t>
            </a:r>
            <a:r>
              <a:rPr lang="pt-BR" altLang="pt-BR" sz="1600" b="1" dirty="0">
                <a:solidFill>
                  <a:srgbClr val="595959"/>
                </a:solidFill>
              </a:rPr>
              <a:t> </a:t>
            </a:r>
            <a:r>
              <a:rPr lang="pt-BR" altLang="pt-BR" sz="1600" b="1" dirty="0" err="1">
                <a:solidFill>
                  <a:srgbClr val="595959"/>
                </a:solidFill>
              </a:rPr>
              <a:t>threshold</a:t>
            </a:r>
            <a:r>
              <a:rPr lang="pt-BR" altLang="pt-BR" sz="1600" b="1" dirty="0">
                <a:solidFill>
                  <a:srgbClr val="595959"/>
                </a:solidFill>
              </a:rPr>
              <a:t> </a:t>
            </a:r>
            <a:r>
              <a:rPr lang="pt-BR" altLang="pt-BR" sz="1600" b="1" dirty="0" err="1">
                <a:solidFill>
                  <a:srgbClr val="595959"/>
                </a:solidFill>
              </a:rPr>
              <a:t>on</a:t>
            </a:r>
            <a:r>
              <a:rPr lang="pt-BR" altLang="pt-BR" sz="1600" b="1" dirty="0">
                <a:solidFill>
                  <a:srgbClr val="595959"/>
                </a:solidFill>
              </a:rPr>
              <a:t> </a:t>
            </a:r>
            <a:r>
              <a:rPr lang="pt-BR" altLang="pt-BR" sz="1600" b="1" dirty="0" err="1">
                <a:solidFill>
                  <a:srgbClr val="595959"/>
                </a:solidFill>
              </a:rPr>
              <a:t>test</a:t>
            </a:r>
            <a:r>
              <a:rPr lang="pt-BR" altLang="pt-BR" sz="1600" b="1" dirty="0">
                <a:solidFill>
                  <a:srgbClr val="595959"/>
                </a:solidFill>
              </a:rPr>
              <a:t> set</a:t>
            </a:r>
          </a:p>
          <a:p>
            <a:pPr marL="285750" eaLnBrk="1" hangingPunct="1">
              <a:spcBef>
                <a:spcPct val="0"/>
              </a:spcBef>
              <a:buNone/>
            </a:pPr>
            <a:endParaRPr lang="en-US" altLang="pt-BR" sz="2000" b="1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292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56976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EBEB579-65A8-2FF3-5B86-0BC616E2A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55856"/>
            <a:ext cx="79208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1st Step: Application of Trained Neural Network to Healthy WTRs 1 and 2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8A1DB3B-B80B-EF21-BDF5-0AB01DDEF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05" y="1794410"/>
            <a:ext cx="3366960" cy="252955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D540450-474C-8D74-5027-8E222EAEE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1893775"/>
            <a:ext cx="3244827" cy="2430186"/>
          </a:xfrm>
          <a:prstGeom prst="rect">
            <a:avLst/>
          </a:prstGeom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326D0D43-4233-2264-CC6F-005E470D8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0803" y="2067694"/>
            <a:ext cx="13967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b="1" dirty="0">
                <a:solidFill>
                  <a:srgbClr val="595959"/>
                </a:solidFill>
                <a:ea typeface="MS PGothic" panose="020B0600070205080204" pitchFamily="34" charset="-128"/>
              </a:rPr>
              <a:t>Use of occurrence distribution – construction of histograms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b="1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99</a:t>
            </a:r>
            <a:r>
              <a:rPr lang="en-US" altLang="pt-BR" sz="1200" b="1" baseline="30000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th</a:t>
            </a:r>
            <a:r>
              <a:rPr lang="en-US" altLang="pt-BR" sz="1200" b="1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 Percentile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BB5AC6B-2BE0-EA65-85F4-239879229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646" y="4371950"/>
            <a:ext cx="13967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b="1" dirty="0">
                <a:solidFill>
                  <a:srgbClr val="595959"/>
                </a:solidFill>
                <a:ea typeface="MS PGothic" panose="020B0600070205080204" pitchFamily="34" charset="-128"/>
              </a:rPr>
              <a:t>WTR 1 – Stage 3</a:t>
            </a:r>
            <a:endParaRPr lang="en-US" altLang="pt-BR" sz="1200" b="1" dirty="0">
              <a:solidFill>
                <a:schemeClr val="tx2">
                  <a:lumMod val="50000"/>
                  <a:lumOff val="50000"/>
                </a:schemeClr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0627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64177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6EB118F2-CA63-D8F1-4FCA-B6A74A75F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55856"/>
            <a:ext cx="79208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1st Step: Application of Trained Neural Network to Healthy WTRs 1 and 2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37FCCBC-0248-2C11-8C3F-CD5DCBC95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784529"/>
            <a:ext cx="8458150" cy="2782432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CA2B82E3-7277-3F7E-7E8B-423D9767D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646" y="4428462"/>
            <a:ext cx="13967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b="1" dirty="0">
                <a:solidFill>
                  <a:srgbClr val="595959"/>
                </a:solidFill>
                <a:ea typeface="MS PGothic" panose="020B0600070205080204" pitchFamily="34" charset="-128"/>
              </a:rPr>
              <a:t>WTR 1 – Stage 3</a:t>
            </a:r>
            <a:endParaRPr lang="en-US" altLang="pt-BR" sz="1200" b="1" dirty="0">
              <a:solidFill>
                <a:schemeClr val="tx2">
                  <a:lumMod val="50000"/>
                  <a:lumOff val="50000"/>
                </a:schemeClr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2249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56976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EBEB579-65A8-2FF3-5B86-0BC616E2A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55856"/>
            <a:ext cx="79208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1st Step: Application of Trained Neural Network to Healthy WTRs 1 and 2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326D0D43-4233-2264-CC6F-005E470D8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0803" y="2067694"/>
            <a:ext cx="13967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b="1" dirty="0">
                <a:solidFill>
                  <a:srgbClr val="595959"/>
                </a:solidFill>
                <a:ea typeface="MS PGothic" panose="020B0600070205080204" pitchFamily="34" charset="-128"/>
              </a:rPr>
              <a:t>Use of occurrence distribution – construction of histograms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b="1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99</a:t>
            </a:r>
            <a:r>
              <a:rPr lang="en-US" altLang="pt-BR" sz="1200" b="1" baseline="30000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th</a:t>
            </a:r>
            <a:r>
              <a:rPr lang="en-US" altLang="pt-BR" sz="1200" b="1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 Percentile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BB5AC6B-2BE0-EA65-85F4-239879229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646" y="4371950"/>
            <a:ext cx="13967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b="1" dirty="0">
                <a:solidFill>
                  <a:srgbClr val="595959"/>
                </a:solidFill>
                <a:ea typeface="MS PGothic" panose="020B0600070205080204" pitchFamily="34" charset="-128"/>
              </a:rPr>
              <a:t>WTR 2 – Stage 3</a:t>
            </a:r>
            <a:endParaRPr lang="en-US" altLang="pt-BR" sz="1200" b="1" dirty="0">
              <a:solidFill>
                <a:schemeClr val="tx2">
                  <a:lumMod val="50000"/>
                  <a:lumOff val="50000"/>
                </a:schemeClr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75D27FA-3A4C-74F1-DDB3-E3217E3B5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893775"/>
            <a:ext cx="3281821" cy="243397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12808C4-68C5-01A7-C08E-AB6DCDA39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52" y="1940277"/>
            <a:ext cx="3114876" cy="226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4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64177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6EB118F2-CA63-D8F1-4FCA-B6A74A75F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55856"/>
            <a:ext cx="79208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1st Step: Application of Trained Neural Network to Healthy WTRs 1 and 2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CA2B82E3-7277-3F7E-7E8B-423D9767D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646" y="4428462"/>
            <a:ext cx="13967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b="1" dirty="0">
                <a:solidFill>
                  <a:srgbClr val="595959"/>
                </a:solidFill>
                <a:ea typeface="MS PGothic" panose="020B0600070205080204" pitchFamily="34" charset="-128"/>
              </a:rPr>
              <a:t>WTR 2 – Stage 3</a:t>
            </a:r>
            <a:endParaRPr lang="en-US" altLang="pt-BR" sz="1200" b="1" dirty="0">
              <a:solidFill>
                <a:schemeClr val="tx2">
                  <a:lumMod val="50000"/>
                  <a:lumOff val="50000"/>
                </a:schemeClr>
              </a:solidFill>
              <a:ea typeface="MS PGothic" panose="020B0600070205080204" pitchFamily="34" charset="-128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0F6D11-79C5-BB18-8DCD-D15232F78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790318"/>
            <a:ext cx="8064896" cy="263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3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56976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EBEB579-65A8-2FF3-5B86-0BC616E2A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332746"/>
            <a:ext cx="79208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2nd Step: Application of Trained Neural Network to Monitored WTs (WTR 1 – WT5)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8185DDF-E011-9E57-D4FB-B3BAA44C7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1851123"/>
            <a:ext cx="3130580" cy="2311483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7DB776CA-E996-E22B-1307-25AAB06DB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5980" y="1916451"/>
            <a:ext cx="13967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b="1" dirty="0">
                <a:solidFill>
                  <a:srgbClr val="595959"/>
                </a:solidFill>
                <a:ea typeface="MS PGothic" panose="020B0600070205080204" pitchFamily="34" charset="-128"/>
              </a:rPr>
              <a:t>Application of failure detection rule: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b="1" dirty="0">
                <a:solidFill>
                  <a:srgbClr val="595959"/>
                </a:solidFill>
                <a:ea typeface="MS PGothic" panose="020B0600070205080204" pitchFamily="34" charset="-128"/>
              </a:rPr>
              <a:t>WT 5 – Anomalous Condition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1291106-DEC5-D53B-CE40-D3E7DD5F3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916451"/>
            <a:ext cx="3086484" cy="231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48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64177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6EB118F2-CA63-D8F1-4FCA-B6A74A75F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332746"/>
            <a:ext cx="79208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2nd Step: Application of Trained Neural Network to Monitored WTs (WTR 1 – WT5)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8822B77-0F2E-9058-AB79-BA6F51924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917521"/>
            <a:ext cx="8604448" cy="285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33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56976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EBEB579-65A8-2FF3-5B86-0BC616E2A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7" y="1404211"/>
            <a:ext cx="79208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2nd Step: Application of Trained Neural Network to Monitored WTs (WTR2 – WT3)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DB776CA-E996-E22B-1307-25AAB06DB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5980" y="2013943"/>
            <a:ext cx="13967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pt-BR" sz="1200" b="1" dirty="0">
                <a:solidFill>
                  <a:srgbClr val="595959"/>
                </a:solidFill>
                <a:ea typeface="MS PGothic" panose="020B0600070205080204" pitchFamily="34" charset="-128"/>
              </a:rPr>
              <a:t>Application of failure detection rule: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b="1" dirty="0">
                <a:solidFill>
                  <a:srgbClr val="595959"/>
                </a:solidFill>
                <a:ea typeface="MS PGothic" panose="020B0600070205080204" pitchFamily="34" charset="-128"/>
              </a:rPr>
              <a:t>WT 3 – Anomalous Condition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10F5018-0C4C-C703-E57D-B0C434F02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74" y="1995686"/>
            <a:ext cx="3210105" cy="230425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6E0CD79-2BD7-C4A7-8C04-63DB8C6B7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1995686"/>
            <a:ext cx="3245722" cy="23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96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8659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82339"/>
            <a:ext cx="813690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Some advantages of the detection method: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</a:rPr>
              <a:t>WT5 has not shown CMS alert, even though borescope has demonstrated the failure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CNNs detected the failure in WT5, </a:t>
            </a:r>
            <a:r>
              <a:rPr lang="en-US" altLang="pt-BR" sz="1600" b="1" dirty="0">
                <a:solidFill>
                  <a:srgbClr val="0070C0"/>
                </a:solidFill>
                <a:ea typeface="MS PGothic" panose="020B0600070205080204" pitchFamily="34" charset="-128"/>
              </a:rPr>
              <a:t>before traditional methods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WT3 in a more critical condition, with CMS alert, </a:t>
            </a:r>
            <a:r>
              <a:rPr lang="en-US" altLang="pt-BR" sz="1600" b="1" dirty="0">
                <a:solidFill>
                  <a:srgbClr val="0070C0"/>
                </a:solidFill>
                <a:ea typeface="MS PGothic" panose="020B0600070205080204" pitchFamily="34" charset="-128"/>
              </a:rPr>
              <a:t>also detected by CNNs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Automatic detection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0070C0"/>
                </a:solidFill>
                <a:ea typeface="MS PGothic" panose="020B0600070205080204" pitchFamily="34" charset="-128"/>
              </a:rPr>
              <a:t>Degree of anomaly </a:t>
            </a: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can be evaluated by the reconstruction error above defined threshold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Use of Physics-of-Failure approach for </a:t>
            </a:r>
            <a:r>
              <a:rPr lang="en-US" altLang="pt-BR" sz="1600" b="1" dirty="0">
                <a:solidFill>
                  <a:srgbClr val="0070C0"/>
                </a:solidFill>
                <a:ea typeface="MS PGothic" panose="020B0600070205080204" pitchFamily="34" charset="-128"/>
              </a:rPr>
              <a:t>prognosis</a:t>
            </a: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of RUL in WT3</a:t>
            </a:r>
          </a:p>
        </p:txBody>
      </p:sp>
    </p:spTree>
    <p:extLst>
      <p:ext uri="{BB962C8B-B14F-4D97-AF65-F5344CB8AC3E}">
        <p14:creationId xmlns:p14="http://schemas.microsoft.com/office/powerpoint/2010/main" val="2669661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56976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EBEB579-65A8-2FF3-5B86-0BC616E2A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55856"/>
            <a:ext cx="79208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Final Step: Use of </a:t>
            </a:r>
            <a:r>
              <a:rPr lang="en-US" altLang="pt-BR" sz="16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PoF</a:t>
            </a: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to run WT3 prognosis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DB776CA-E996-E22B-1307-25AAB06DB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5980" y="1879252"/>
            <a:ext cx="139670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b="1" dirty="0">
                <a:solidFill>
                  <a:srgbClr val="595959"/>
                </a:solidFill>
                <a:ea typeface="MS PGothic" panose="020B0600070205080204" pitchFamily="34" charset="-128"/>
              </a:rPr>
              <a:t>WT 3 – Anomalous Condition. Estimation of RUL using Physics-of-Failure Methods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863FD0D-55B3-B49B-1FB8-4F7853204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31" y="1802538"/>
            <a:ext cx="3255152" cy="247878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C94E2C4-5CC9-20EB-D3EC-294E62E56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642" y="1879252"/>
            <a:ext cx="3400302" cy="236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97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64177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65CD5ECD-447D-B50A-E7C9-E2086F44C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71360"/>
            <a:ext cx="8136904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To summarize, our diagnosis solution for WT drivetrains gets CMS vibration data: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Process the time-series transforming for time-frequency information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Inputs to CNN-AE and allows run diagnosis</a:t>
            </a:r>
          </a:p>
          <a:p>
            <a:pPr marL="1028700" lvl="1" eaLnBrk="1" hangingPunct="1">
              <a:spcBef>
                <a:spcPct val="0"/>
              </a:spcBef>
            </a:pPr>
            <a:r>
              <a:rPr lang="en-US" altLang="pt-BR" sz="1400" b="1" dirty="0">
                <a:solidFill>
                  <a:srgbClr val="595959"/>
                </a:solidFill>
              </a:rPr>
              <a:t>Independent from the specific failure mode or frequency tracking</a:t>
            </a:r>
          </a:p>
          <a:p>
            <a:pPr marL="1028700" lvl="1" eaLnBrk="1" hangingPunct="1">
              <a:spcBef>
                <a:spcPct val="0"/>
              </a:spcBef>
            </a:pPr>
            <a:r>
              <a:rPr lang="en-US" altLang="pt-BR" sz="1400" b="1" dirty="0">
                <a:solidFill>
                  <a:srgbClr val="595959"/>
                </a:solidFill>
                <a:ea typeface="MS PGothic" panose="020B0600070205080204" pitchFamily="34" charset="-128"/>
              </a:rPr>
              <a:t>Independent from frequency separation, analyzing all the spectrum</a:t>
            </a:r>
          </a:p>
          <a:p>
            <a:pPr marL="1028700" lvl="1" eaLnBrk="1" hangingPunct="1">
              <a:spcBef>
                <a:spcPct val="0"/>
              </a:spcBef>
            </a:pPr>
            <a:r>
              <a:rPr lang="en-US" altLang="pt-BR" sz="1400" b="1" dirty="0">
                <a:solidFill>
                  <a:srgbClr val="595959"/>
                </a:solidFill>
                <a:ea typeface="MS PGothic" panose="020B0600070205080204" pitchFamily="34" charset="-128"/>
              </a:rPr>
              <a:t>Provides failure diagnosis in advance of traditional methods </a:t>
            </a: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Enables degree of anomaly estimation and prognosis solution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0070C0"/>
                </a:solidFill>
                <a:ea typeface="MS PGothic" panose="020B0600070205080204" pitchFamily="34" charset="-128"/>
              </a:rPr>
              <a:t>Predictive Maintenance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Future works: classification of failure modes and degree of anomaly</a:t>
            </a:r>
          </a:p>
        </p:txBody>
      </p:sp>
    </p:spTree>
    <p:extLst>
      <p:ext uri="{BB962C8B-B14F-4D97-AF65-F5344CB8AC3E}">
        <p14:creationId xmlns:p14="http://schemas.microsoft.com/office/powerpoint/2010/main" val="624794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712477"/>
            <a:ext cx="3110147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Evoluce Tecnologia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pt-BR" sz="1600" b="1" dirty="0">
              <a:ea typeface="MS PGothic" panose="020B0600070205080204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Eduardo Menezes*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Hallason</a:t>
            </a: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Matias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1600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1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*eduardo.menezes@evolucetecnologia.com.br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pt-BR" sz="11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eduardo.novaesmenezes@ufpe.br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1600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284968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Project Team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DCFF09E-91E3-6808-9D45-CAC448D43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524" y="4371950"/>
            <a:ext cx="9433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pt-B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This study was developed based on project PD-0064-1076/2024 from the Research, Development, and Innovation Program of ANEEL</a:t>
            </a:r>
            <a:endParaRPr lang="pt-BR" altLang="pt-BR" sz="1200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A2DCCA40-3165-BECE-F300-2EF0A56E9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52" y="3659358"/>
            <a:ext cx="1331640" cy="355279"/>
          </a:xfrm>
          <a:prstGeom prst="rect">
            <a:avLst/>
          </a:prstGeom>
        </p:spPr>
      </p:pic>
      <p:pic>
        <p:nvPicPr>
          <p:cNvPr id="12" name="Imagem 11" descr="Uma imagem contendo máscara, roda&#10;&#10;Descrição gerada automaticamente">
            <a:extLst>
              <a:ext uri="{FF2B5EF4-FFF2-40B4-BE49-F238E27FC236}">
                <a16:creationId xmlns:a16="http://schemas.microsoft.com/office/drawing/2014/main" id="{AC1A9D5F-02B6-4AF9-589B-8546F821C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9" y="3702186"/>
            <a:ext cx="1287175" cy="26962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4A0425C-1817-3877-3576-31B04713E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3709" y="3518068"/>
            <a:ext cx="1236583" cy="637858"/>
          </a:xfrm>
          <a:prstGeom prst="rect">
            <a:avLst/>
          </a:prstGeom>
        </p:spPr>
      </p:pic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770D4378-88D7-4557-A356-82DC045CA0F4}"/>
              </a:ext>
            </a:extLst>
          </p:cNvPr>
          <p:cNvCxnSpPr>
            <a:cxnSpLocks/>
          </p:cNvCxnSpPr>
          <p:nvPr/>
        </p:nvCxnSpPr>
        <p:spPr>
          <a:xfrm>
            <a:off x="4572000" y="1851670"/>
            <a:ext cx="0" cy="136815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4">
            <a:extLst>
              <a:ext uri="{FF2B5EF4-FFF2-40B4-BE49-F238E27FC236}">
                <a16:creationId xmlns:a16="http://schemas.microsoft.com/office/drawing/2014/main" id="{AF8E5144-F9D9-0433-A6A4-995053E01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0292" y="1712477"/>
            <a:ext cx="172194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AES Brasil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1600" b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Priscilla Ghisi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Marlos Diógenes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Maurício Nunes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Thiago Costa</a:t>
            </a:r>
            <a:endParaRPr lang="en-US" altLang="pt-BR" sz="1600" b="1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6E306E6-706A-400B-9B3E-68ED5C62094F}"/>
</file>

<file path=customXml/itemProps2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3074</TotalTime>
  <Words>954</Words>
  <Application>Microsoft Office PowerPoint</Application>
  <PresentationFormat>Apresentação na tela (16:9)</PresentationFormat>
  <Paragraphs>136</Paragraphs>
  <Slides>22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22</vt:i4>
      </vt:variant>
    </vt:vector>
  </HeadingPairs>
  <TitlesOfParts>
    <vt:vector size="31" baseType="lpstr">
      <vt:lpstr>MS PGothic</vt:lpstr>
      <vt:lpstr>Aptos</vt:lpstr>
      <vt:lpstr>Aptos Display</vt:lpstr>
      <vt:lpstr>Arial</vt:lpstr>
      <vt:lpstr>Calibri</vt:lpstr>
      <vt:lpstr>Cambria Math</vt:lpstr>
      <vt:lpstr>Rockwell</vt:lpstr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Eduardo José</cp:lastModifiedBy>
  <cp:revision>62</cp:revision>
  <dcterms:created xsi:type="dcterms:W3CDTF">2011-10-17T18:04:32Z</dcterms:created>
  <dcterms:modified xsi:type="dcterms:W3CDTF">2024-09-30T19:55:49Z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MediaServiceImageTags">
    <vt:lpwstr/>
  </property>
  <property fmtid="{D5CDD505-2E9C-101B-9397-08002B2CF9AE}" pid="15" name="xd_ProgID">
    <vt:lpwstr/>
  </property>
  <property fmtid="{D5CDD505-2E9C-101B-9397-08002B2CF9AE}" pid="16" name="_SourceUrl">
    <vt:lpwstr/>
  </property>
  <property fmtid="{D5CDD505-2E9C-101B-9397-08002B2CF9AE}" pid="17" name="_SharedFileIndex">
    <vt:lpwstr/>
  </property>
  <property fmtid="{D5CDD505-2E9C-101B-9397-08002B2CF9AE}" pid="18" name="ComplianceAssetId">
    <vt:lpwstr/>
  </property>
  <property fmtid="{D5CDD505-2E9C-101B-9397-08002B2CF9AE}" pid="19" name="TemplateUrl">
    <vt:lpwstr/>
  </property>
  <property fmtid="{D5CDD505-2E9C-101B-9397-08002B2CF9AE}" pid="20" name="_ExtendedDescription">
    <vt:lpwstr/>
  </property>
  <property fmtid="{D5CDD505-2E9C-101B-9397-08002B2CF9AE}" pid="21" name="TriggerFlowInfo">
    <vt:lpwstr/>
  </property>
  <property fmtid="{D5CDD505-2E9C-101B-9397-08002B2CF9AE}" pid="22" name="xd_Signature">
    <vt:bool>false</vt:bool>
  </property>
</Properties>
</file>