
<file path=[Content_Types].xml><?xml version="1.0" encoding="utf-8"?>
<Types xmlns="http://schemas.openxmlformats.org/package/2006/content-types">
  <Default Extension="bin" ContentType="image/jpeg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5"/>
  </p:handoutMasterIdLst>
  <p:sldIdLst>
    <p:sldId id="267" r:id="rId6"/>
    <p:sldId id="257" r:id="rId7"/>
    <p:sldId id="272" r:id="rId8"/>
    <p:sldId id="273" r:id="rId9"/>
    <p:sldId id="275" r:id="rId10"/>
    <p:sldId id="276" r:id="rId11"/>
    <p:sldId id="274" r:id="rId12"/>
    <p:sldId id="264" r:id="rId13"/>
    <p:sldId id="278" r:id="rId14"/>
    <p:sldId id="281" r:id="rId15"/>
    <p:sldId id="277" r:id="rId16"/>
    <p:sldId id="279" r:id="rId17"/>
    <p:sldId id="282" r:id="rId18"/>
    <p:sldId id="280" r:id="rId19"/>
    <p:sldId id="283" r:id="rId20"/>
    <p:sldId id="284" r:id="rId21"/>
    <p:sldId id="286" r:id="rId22"/>
    <p:sldId id="287" r:id="rId23"/>
    <p:sldId id="266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1"/>
    <p:restoredTop sz="94660"/>
  </p:normalViewPr>
  <p:slideViewPr>
    <p:cSldViewPr>
      <p:cViewPr varScale="1">
        <p:scale>
          <a:sx n="132" d="100"/>
          <a:sy n="132" d="100"/>
        </p:scale>
        <p:origin x="66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UMA NOVA METODOLOGIA DE AVALIAÇÃO DO RISCO DE RESTRIÇÕES EM USINAS EÓLICAS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UMA NOVA METODOLOGIA DE AVALIAÇÃO DO RISCO DE RESTRIÇÕES EM USINAS EÓLICAS</a:t>
            </a:r>
            <a:endParaRPr lang="en-US" altLang="pt-BR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Anderson Lima –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Hitachi Energy – Power Consulting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73" y="1827886"/>
            <a:ext cx="416532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Apresentar uma metodologia de avaliação probabilística do risco de suscetibilidade à restrição de geração de energia para usinas renováveis, desenvolvida pela equipe de Power Consulting da Hitachi Energy Brazil.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</a:p>
        </p:txBody>
      </p:sp>
      <p:pic>
        <p:nvPicPr>
          <p:cNvPr id="4" name="Picture Placeholder 8" descr="A picture containing sky, outdoor, solar cell, outdoor object&#10;&#10;Description automatically generated">
            <a:extLst>
              <a:ext uri="{FF2B5EF4-FFF2-40B4-BE49-F238E27FC236}">
                <a16:creationId xmlns:a16="http://schemas.microsoft.com/office/drawing/2014/main" id="{352394C8-6846-7A86-3D00-A27DA5BD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753"/>
          <a:stretch/>
        </p:blipFill>
        <p:spPr>
          <a:xfrm>
            <a:off x="4860032" y="1051109"/>
            <a:ext cx="3625180" cy="31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5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815" y="1419622"/>
            <a:ext cx="416532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 rede elétrica brasileira vem experimentando uma característica cada vez mais renovável de energia.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As projeções atuais apontam para a integração de 8,7 GW adicionais de energia eólica na região Nordeste brasileira até 2025, um aumento de cerca de 53% da capacidade total de energia eólica disponível, podendo atingir cerca de 42 GW até 2028. 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Picture Placeholder 8" descr="A picture containing sky, outdoor, solar cell, outdoor object&#10;&#10;Description automatically generated">
            <a:extLst>
              <a:ext uri="{FF2B5EF4-FFF2-40B4-BE49-F238E27FC236}">
                <a16:creationId xmlns:a16="http://schemas.microsoft.com/office/drawing/2014/main" id="{352394C8-6846-7A86-3D00-A27DA5BD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753"/>
          <a:stretch/>
        </p:blipFill>
        <p:spPr>
          <a:xfrm>
            <a:off x="4860032" y="1051109"/>
            <a:ext cx="3625180" cy="31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6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815" y="1491630"/>
            <a:ext cx="416532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 densificação de instalações de energia renovável tem impulsionado gargalos no sistema de transmissão local e inter-regional.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Em condições críticas, combinadas com certos cenários de carga do sistema, importantes corredores de transmissão inter-regionais podem atingir seus limites térmicos.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Picture Placeholder 8" descr="A picture containing sky, outdoor, solar cell, outdoor object&#10;&#10;Description automatically generated">
            <a:extLst>
              <a:ext uri="{FF2B5EF4-FFF2-40B4-BE49-F238E27FC236}">
                <a16:creationId xmlns:a16="http://schemas.microsoft.com/office/drawing/2014/main" id="{352394C8-6846-7A86-3D00-A27DA5BD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753"/>
          <a:stretch/>
        </p:blipFill>
        <p:spPr>
          <a:xfrm>
            <a:off x="4860032" y="1051109"/>
            <a:ext cx="3625180" cy="31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0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353131"/>
            <a:ext cx="416532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 aumento de energia renovável tem impulsionado gargalos no sistema de transmissão local e inter-regional.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Em condições críticas e em certos cenários de carga, importantes corredores de transmissão inter-regionais podem ter fluxos que atinjam seus limites térmicos ou mesmo que possam comprometer a estabilidade do Sistema.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Picture Placeholder 8" descr="A picture containing sky, outdoor, solar cell, outdoor object&#10;&#10;Description automatically generated">
            <a:extLst>
              <a:ext uri="{FF2B5EF4-FFF2-40B4-BE49-F238E27FC236}">
                <a16:creationId xmlns:a16="http://schemas.microsoft.com/office/drawing/2014/main" id="{352394C8-6846-7A86-3D00-A27DA5BD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753"/>
          <a:stretch/>
        </p:blipFill>
        <p:spPr>
          <a:xfrm>
            <a:off x="4860032" y="1051109"/>
            <a:ext cx="3625180" cy="31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3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0018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Razões de Restrição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73" y="1827888"/>
            <a:ext cx="438135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REL – Razão de indisponibilidade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externa (elétrica).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CNF – Razão de atendimento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requisitos de confiabilidade.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ENE – Razão energética.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Picture Placeholder 8" descr="A picture containing sky, outdoor, solar cell, outdoor object&#10;&#10;Description automatically generated">
            <a:extLst>
              <a:ext uri="{FF2B5EF4-FFF2-40B4-BE49-F238E27FC236}">
                <a16:creationId xmlns:a16="http://schemas.microsoft.com/office/drawing/2014/main" id="{352394C8-6846-7A86-3D00-A27DA5BD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753"/>
          <a:stretch/>
        </p:blipFill>
        <p:spPr>
          <a:xfrm>
            <a:off x="4860032" y="1051109"/>
            <a:ext cx="3625180" cy="31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8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5778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Resumo da Metodologia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5F788C-F20A-B370-B0EF-52F21499A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1" y="1491630"/>
            <a:ext cx="8246638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78579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Região de Interesse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BB630A-B818-005C-B967-AEDD297BE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13" y="1502664"/>
            <a:ext cx="3068881" cy="3068881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DC5977DB-EB5C-1BF1-0E60-8335F7CC5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641163"/>
            <a:ext cx="504056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Região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definida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: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com base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nas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correlações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das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Gerações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com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carregamentos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do SIN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com base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na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Potência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Instalada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presente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Planejamento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Expansão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com base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nos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tipos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Fontes</a:t>
            </a:r>
          </a:p>
        </p:txBody>
      </p:sp>
    </p:spTree>
    <p:extLst>
      <p:ext uri="{BB962C8B-B14F-4D97-AF65-F5344CB8AC3E}">
        <p14:creationId xmlns:p14="http://schemas.microsoft.com/office/powerpoint/2010/main" val="74983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9298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Limites de Operação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444218-EB72-F607-D8DE-B62758301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129" y="858551"/>
            <a:ext cx="2680871" cy="2323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988E3-9E18-E658-A6D7-B4498A334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571750"/>
            <a:ext cx="2289381" cy="1945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2A0296-3F11-1083-767A-BDDB484C4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288" y="3422952"/>
            <a:ext cx="870151" cy="935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48B588-0DBC-E550-026F-E95172FF4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400" y="3422952"/>
            <a:ext cx="792088" cy="949362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DC5977DB-EB5C-1BF1-0E60-8335F7CC5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061577"/>
            <a:ext cx="482453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Limites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carregamentos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Linhas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Transmissão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,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Transformadores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,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Bancos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Serie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etc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;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Limites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Intercâmbios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Inter-</a:t>
            </a: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regionais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524ED1-9CE6-0311-2591-9803EED6E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2232" y="1182113"/>
            <a:ext cx="1640897" cy="76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08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5778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Sensibilidade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2A2712-824D-2A3F-CC4A-EB64F245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81" y="1203598"/>
            <a:ext cx="4391999" cy="3156749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07FA1EB8-F821-7DD0-0340-FFA21856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033940"/>
            <a:ext cx="43197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Avaliação do impacto percentual da variação das Gerações avaliadas nos carregamentos que podem levar às Restrições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50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43CB90-4B8B-A9D5-1C56-DA2B7AD02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255" y="1120916"/>
            <a:ext cx="3672408" cy="220735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Gerações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B8D11-4C59-E847-6D8D-9F2BAF075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036" y="3050042"/>
            <a:ext cx="7542466" cy="1388632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4428"/>
            <a:ext cx="4824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As matrizes energéticas envolvidas no estudo devem apresentar uma curva de geração média 12x24 com base no comportamento histórico levantado.</a:t>
            </a:r>
          </a:p>
        </p:txBody>
      </p:sp>
    </p:spTree>
    <p:extLst>
      <p:ext uri="{BB962C8B-B14F-4D97-AF65-F5344CB8AC3E}">
        <p14:creationId xmlns:p14="http://schemas.microsoft.com/office/powerpoint/2010/main" val="3371619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42575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4A092-1DBC-038B-CC34-67F9A0778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563638"/>
            <a:ext cx="3168352" cy="2939526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9" y="1452724"/>
            <a:ext cx="587004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Considerados perfis históricos de geração com seus desvios, para representar sazonalidade dos Recursos.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Avaliação de uma operação diária típica para cada mês durante o ano.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Determinação do comportamento horário do fluxo da Região de Interesse.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Avaliações mais precisas dos cenários de Restrições.</a:t>
            </a:r>
          </a:p>
        </p:txBody>
      </p:sp>
    </p:spTree>
    <p:extLst>
      <p:ext uri="{BB962C8B-B14F-4D97-AF65-F5344CB8AC3E}">
        <p14:creationId xmlns:p14="http://schemas.microsoft.com/office/powerpoint/2010/main" val="420678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6AC834-C088-84AF-B111-AB5A4F96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223" y="1474834"/>
            <a:ext cx="5796136" cy="3102158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1443137"/>
            <a:ext cx="3384376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Avaliação de comportamento diário típico ao longo de cada mês de um ano de avaliação, considerando: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9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0070C0"/>
                </a:solidFill>
                <a:ea typeface="MS PGothic" panose="020B0600070205080204" pitchFamily="34" charset="-128"/>
              </a:rPr>
              <a:t>Carregamento apresentado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900" b="1" dirty="0">
              <a:solidFill>
                <a:srgbClr val="0070C0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FF0000"/>
                </a:solidFill>
                <a:ea typeface="MS PGothic" panose="020B0600070205080204" pitchFamily="34" charset="-128"/>
              </a:rPr>
              <a:t>Limite de Operação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900" b="1" dirty="0">
              <a:solidFill>
                <a:srgbClr val="FF0000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00B050"/>
                </a:solidFill>
                <a:ea typeface="MS PGothic" panose="020B0600070205080204" pitchFamily="34" charset="-128"/>
              </a:rPr>
              <a:t>Geração esperada do Empreendimento avaliado</a:t>
            </a:r>
          </a:p>
        </p:txBody>
      </p:sp>
    </p:spTree>
    <p:extLst>
      <p:ext uri="{BB962C8B-B14F-4D97-AF65-F5344CB8AC3E}">
        <p14:creationId xmlns:p14="http://schemas.microsoft.com/office/powerpoint/2010/main" val="2242484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430" y="1972513"/>
            <a:ext cx="371750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Operação sem sobrecarga: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Geração mensal sem Restrições previstas ou sem Restrições significativas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1C7A1D-FAFE-D263-3E6C-771DC04A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165421"/>
            <a:ext cx="2896004" cy="1152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2C47A4-847B-259D-B645-B3AA67C2D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1779662"/>
            <a:ext cx="2838846" cy="1143160"/>
          </a:xfrm>
          <a:prstGeom prst="rect">
            <a:avLst/>
          </a:prstGeom>
        </p:spPr>
      </p:pic>
      <p:sp>
        <p:nvSpPr>
          <p:cNvPr id="10" name="Retângulo Arredondado 2">
            <a:extLst>
              <a:ext uri="{FF2B5EF4-FFF2-40B4-BE49-F238E27FC236}">
                <a16:creationId xmlns:a16="http://schemas.microsoft.com/office/drawing/2014/main" id="{397A72AC-945D-84AF-A7FF-6A8A25EA71BD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450402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571309"/>
            <a:ext cx="371750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Operação em sobrecarga fora do horário de pico da operação do empreendimento: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Horários de sobrecargas não apresentam grande impacto na geração avaliada;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Geração mensal com poucas Restrições previstas.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C76588-2207-0556-A397-63E5DD747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07654"/>
            <a:ext cx="2857899" cy="12098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6932F9-0DBE-9C4A-B78C-4AD855A1B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346" y="3002470"/>
            <a:ext cx="2819794" cy="1171739"/>
          </a:xfrm>
          <a:prstGeom prst="rect">
            <a:avLst/>
          </a:prstGeom>
        </p:spPr>
      </p:pic>
      <p:sp>
        <p:nvSpPr>
          <p:cNvPr id="11" name="Retângulo Arredondado 2">
            <a:extLst>
              <a:ext uri="{FF2B5EF4-FFF2-40B4-BE49-F238E27FC236}">
                <a16:creationId xmlns:a16="http://schemas.microsoft.com/office/drawing/2014/main" id="{9B29CA1A-0B92-E76F-037C-4C3446FA160E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544953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F2C76-4795-260B-0836-AEB34E2D8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787559"/>
            <a:ext cx="2848373" cy="1143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E95F49-5660-2795-7436-A1C6835A0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154" y="3016802"/>
            <a:ext cx="2876951" cy="1095528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1E8E5BE-3B2F-7EDE-5ABF-E4BF69D9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571309"/>
            <a:ext cx="446449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Operação em sobrecarga dentro do horário de pico da operação do empreendimento: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Horários de sobrecargas apresentam impacto na geração avaliada;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Geração mensal com Restrições previstas significativas.</a:t>
            </a:r>
          </a:p>
        </p:txBody>
      </p:sp>
      <p:sp>
        <p:nvSpPr>
          <p:cNvPr id="11" name="Retângulo Arredondado 2">
            <a:extLst>
              <a:ext uri="{FF2B5EF4-FFF2-40B4-BE49-F238E27FC236}">
                <a16:creationId xmlns:a16="http://schemas.microsoft.com/office/drawing/2014/main" id="{DCB3D60A-E377-95F2-383F-28816F876459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209129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3E0D9AA-4382-4E8A-BBFE-1C45E310BD9C}"/>
              </a:ext>
            </a:extLst>
          </p:cNvPr>
          <p:cNvSpPr txBox="1">
            <a:spLocks/>
          </p:cNvSpPr>
          <p:nvPr/>
        </p:nvSpPr>
        <p:spPr>
          <a:xfrm>
            <a:off x="179512" y="1457831"/>
            <a:ext cx="8785225" cy="3067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altLang="pt-BR" sz="1800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22412"/>
            <a:ext cx="8640835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 metodologia também pode ser aplicada a Usinas Fotovoltaicas. 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9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As avaliações podem ser aplicadas como suporte à tomada de decisão em análises técnicas e econômicas para projetos ​​existentes ou planejados. 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9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Os resultados finais são compreensíveis para diferentes partes interessadas envolvidas na prospecção e design do projeto, uma vez que se embasam em critérios técnicos, mas apresentam resultados de performance.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9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 metodologia apresenta flexibilidade quanto aos diferentes critérios de </a:t>
            </a:r>
            <a:r>
              <a:rPr lang="pt-BR" altLang="pt-BR" sz="1800" b="1" i="1" dirty="0" err="1">
                <a:solidFill>
                  <a:srgbClr val="595959"/>
                </a:solidFill>
                <a:ea typeface="MS PGothic" panose="020B0600070205080204" pitchFamily="34" charset="-128"/>
              </a:rPr>
              <a:t>curtailment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observados na operação do SIN.</a:t>
            </a:r>
            <a:endParaRPr lang="en-US" altLang="pt-BR" sz="1800" b="1" i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7767A0BA-2D4A-D73A-3DEA-25827647481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</p:spTree>
    <p:extLst>
      <p:ext uri="{BB962C8B-B14F-4D97-AF65-F5344CB8AC3E}">
        <p14:creationId xmlns:p14="http://schemas.microsoft.com/office/powerpoint/2010/main" val="585596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a beard and glasses&#10;&#10;Description automatically generated">
            <a:extLst>
              <a:ext uri="{FF2B5EF4-FFF2-40B4-BE49-F238E27FC236}">
                <a16:creationId xmlns:a16="http://schemas.microsoft.com/office/drawing/2014/main" id="{1A5671F1-DB36-F63E-969E-F8EEB8DBC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3222"/>
          <a:stretch/>
        </p:blipFill>
        <p:spPr>
          <a:xfrm>
            <a:off x="1912144" y="2067693"/>
            <a:ext cx="1940719" cy="19439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noFill/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332892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ANDERSON LIMA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Hitachi Energy – Power Consulting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anderson.lima@hitachienergy.com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Contato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4E35759-67D6-49B4-A2FB-2B326EADA6CF}"/>
</file>

<file path=customXml/itemProps2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8a35dfc4-64da-48c8-88bd-0906987ddf6e"/>
    <ds:schemaRef ds:uri="86f244e0-c823-4b60-ac05-a47c04a83d3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593</Words>
  <Application>Microsoft Office PowerPoint</Application>
  <PresentationFormat>On-screen Show (16:9)</PresentationFormat>
  <Paragraphs>86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MS PGothic</vt:lpstr>
      <vt:lpstr>Aptos</vt:lpstr>
      <vt:lpstr>Aptos Display</vt:lpstr>
      <vt:lpstr>Arial</vt:lpstr>
      <vt:lpstr>Rockwell</vt:lpstr>
      <vt:lpstr>1_Blank Presentation</vt:lpstr>
      <vt:lpstr>Personalizar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Novel Methodology on Curtailment Risk Assessment for Wind Power Plants</dc:title>
  <dc:creator>Anderson Lima</dc:creator>
  <cp:lastModifiedBy>Anderson Lima</cp:lastModifiedBy>
  <cp:revision>72</cp:revision>
  <dcterms:created xsi:type="dcterms:W3CDTF">2011-10-17T18:04:32Z</dcterms:created>
  <dcterms:modified xsi:type="dcterms:W3CDTF">2024-09-26T23:36:24Z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Order">
    <vt:r8>2529500</vt:r8>
  </property>
  <property fmtid="{D5CDD505-2E9C-101B-9397-08002B2CF9AE}" pid="15" name="xd_Signature">
    <vt:bool>false</vt:bool>
  </property>
  <property fmtid="{D5CDD505-2E9C-101B-9397-08002B2CF9AE}" pid="16" name="xd_ProgID">
    <vt:lpwstr/>
  </property>
  <property fmtid="{D5CDD505-2E9C-101B-9397-08002B2CF9AE}" pid="17" name="_SourceUrl">
    <vt:lpwstr/>
  </property>
  <property fmtid="{D5CDD505-2E9C-101B-9397-08002B2CF9AE}" pid="18" name="_SharedFileIndex">
    <vt:lpwstr/>
  </property>
  <property fmtid="{D5CDD505-2E9C-101B-9397-08002B2CF9AE}" pid="19" name="ComplianceAssetId">
    <vt:lpwstr/>
  </property>
  <property fmtid="{D5CDD505-2E9C-101B-9397-08002B2CF9AE}" pid="20" name="TemplateUrl">
    <vt:lpwstr/>
  </property>
  <property fmtid="{D5CDD505-2E9C-101B-9397-08002B2CF9AE}" pid="21" name="_ExtendedDescription">
    <vt:lpwstr/>
  </property>
  <property fmtid="{D5CDD505-2E9C-101B-9397-08002B2CF9AE}" pid="22" name="TriggerFlowInfo">
    <vt:lpwstr/>
  </property>
  <property fmtid="{D5CDD505-2E9C-101B-9397-08002B2CF9AE}" pid="23" name="MediaServiceImageTags">
    <vt:lpwstr/>
  </property>
</Properties>
</file>