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21"/>
  </p:handoutMasterIdLst>
  <p:sldIdLst>
    <p:sldId id="267" r:id="rId6"/>
    <p:sldId id="257" r:id="rId7"/>
    <p:sldId id="264" r:id="rId8"/>
    <p:sldId id="268" r:id="rId9"/>
    <p:sldId id="272" r:id="rId10"/>
    <p:sldId id="277" r:id="rId11"/>
    <p:sldId id="271" r:id="rId12"/>
    <p:sldId id="275" r:id="rId13"/>
    <p:sldId id="282" r:id="rId14"/>
    <p:sldId id="281" r:id="rId15"/>
    <p:sldId id="273" r:id="rId16"/>
    <p:sldId id="274" r:id="rId17"/>
    <p:sldId id="276" r:id="rId18"/>
    <p:sldId id="266" r:id="rId19"/>
    <p:sldId id="280" r:id="rId2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F8ACE-6174-8C4F-B9C9-4011E69ACB2B}" v="40" dt="2024-09-17T13:57:19.1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4660"/>
  </p:normalViewPr>
  <p:slideViewPr>
    <p:cSldViewPr>
      <p:cViewPr varScale="1">
        <p:scale>
          <a:sx n="89" d="100"/>
          <a:sy n="89" d="100"/>
        </p:scale>
        <p:origin x="1116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471172" y="2283718"/>
            <a:ext cx="620165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ROTAS PARA IMPULSIONAR ESTRATÉGIAS DE DIVERSIDADE E INCLUSÃO DE GÊNERO NA INDÚSTRIA EÓLICA</a:t>
            </a:r>
            <a:endParaRPr lang="en-US" altLang="pt-BR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771550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None/>
            </a:pP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	ROTAS PARA IMPULSIONAR ESTRATÉGIAS DE DIVERSIDADE E INCLUSÃO DE GÊNERO NA INDÚSTRIA EÓLICA</a:t>
            </a:r>
            <a:endParaRPr lang="en-US" altLang="pt-BR" b="1" dirty="0">
              <a:solidFill>
                <a:srgbClr val="32ADFF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500472" y="3867895"/>
            <a:ext cx="8247992" cy="72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16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Juliana de Almeida </a:t>
            </a:r>
            <a:r>
              <a:rPr lang="pt-BR" altLang="pt-BR" sz="1600" b="1" dirty="0" err="1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Yanaguizawa</a:t>
            </a:r>
            <a:r>
              <a:rPr lang="pt-BR" altLang="pt-BR" sz="1600" b="1" dirty="0">
                <a:solidFill>
                  <a:schemeClr val="tx2">
                    <a:lumMod val="50000"/>
                    <a:lumOff val="50000"/>
                  </a:schemeClr>
                </a:solidFill>
                <a:ea typeface="MS PGothic" panose="020B0600070205080204" pitchFamily="34" charset="-128"/>
              </a:rPr>
              <a:t> Lucena </a:t>
            </a: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– 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Instituto Federal de Pernambuco</a:t>
            </a:r>
          </a:p>
          <a:p>
            <a:pPr eaLnBrk="1" hangingPunct="1"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Matheus E. S. de Noronha - 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Escola Superior de Propaganda e Marketing (ESPM) – São Paulo</a:t>
            </a:r>
          </a:p>
          <a:p>
            <a:pPr eaLnBrk="1" hangingPunct="1"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Felipe Vieira da Silva </a:t>
            </a:r>
            <a:r>
              <a:rPr lang="pt-BR" altLang="pt-B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- 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FIA Business </a:t>
            </a:r>
            <a:r>
              <a:rPr lang="pt-BR" altLang="pt-B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School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– São Paulo</a:t>
            </a:r>
            <a:endParaRPr lang="pt-BR" altLang="pt-BR" sz="16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Letícia </a:t>
            </a:r>
            <a:r>
              <a:rPr lang="pt-BR" altLang="pt-BR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Jahn</a:t>
            </a: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Souza - 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Universidade de Santa Catarina (UDESC)</a:t>
            </a:r>
          </a:p>
          <a:p>
            <a:pPr eaLnBrk="1" hangingPunct="1"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Andressa Medeiros </a:t>
            </a:r>
            <a:r>
              <a:rPr lang="pt-BR" altLang="pt-BR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Santiso</a:t>
            </a: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- </a:t>
            </a:r>
            <a:r>
              <a:rPr lang="pt-BR" altLang="pt-B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Creation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Research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Group</a:t>
            </a:r>
            <a:r>
              <a:rPr lang="pt-BR" alt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(UFRN)</a:t>
            </a:r>
          </a:p>
          <a:p>
            <a:pPr eaLnBrk="1" hangingPunct="1">
              <a:buFontTx/>
              <a:buNone/>
            </a:pPr>
            <a:endParaRPr lang="pt-BR" altLang="pt-BR" sz="16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0" y="3219822"/>
            <a:ext cx="9108504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68188" y="1563638"/>
            <a:ext cx="8785225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pt-BR" altLang="pt-BR" sz="1800" dirty="0"/>
              <a:t>Introdução e objetivos do trabalho;</a:t>
            </a:r>
          </a:p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pt-BR" altLang="pt-BR" sz="1800" dirty="0"/>
              <a:t>Diversidade e inclusão (D&amp;I) de gênero na indústria eólica: iniciativas mapeadas;</a:t>
            </a:r>
          </a:p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pt-BR" altLang="pt-BR" sz="1800" dirty="0"/>
              <a:t>Caleidoscópio de desafios para promoção de D&amp;I na eólica;</a:t>
            </a:r>
          </a:p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pt-BR" altLang="pt-BR" sz="1800" dirty="0"/>
              <a:t>Mapa de ações para impulsionar D&amp;I na eólica;</a:t>
            </a:r>
          </a:p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pt-BR" altLang="pt-BR" sz="1800" dirty="0"/>
              <a:t>Conclusões.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2016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C9188D-7097-E7E5-8F7E-BA01E1F0248C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3672532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pt-BR" sz="19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24896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79" y="1696599"/>
            <a:ext cx="316835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A construção de parques eólicos criou ~196 mil empregos no Brasil (2011-2020).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dirty="0"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A presença feminina é ainda menor  em ambientes mais técnicos/STEM.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2CF931B-E4AC-F622-0665-C42CB9020C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37" y="987574"/>
            <a:ext cx="4798959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06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8" y="1563638"/>
            <a:ext cx="8785225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2000" dirty="0"/>
              <a:t>Analisar as principais iniciativas para a promoção da D&amp;I na indústria de energia eólica: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800" dirty="0"/>
              <a:t>Identificar os obstáculos enfrentados;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800" dirty="0"/>
              <a:t>Propor estratégias para superar os desafios (mapa de ações).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pt-BR" altLang="pt-BR" sz="18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2000" dirty="0"/>
              <a:t>Dados coletados junto a organizações do setor, revisão de literatura e experiência dos autores.</a:t>
            </a:r>
            <a:endParaRPr lang="en-US" altLang="pt-BR" sz="20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Objetivo e Método</a:t>
            </a:r>
          </a:p>
        </p:txBody>
      </p:sp>
    </p:spTree>
    <p:extLst>
      <p:ext uri="{BB962C8B-B14F-4D97-AF65-F5344CB8AC3E}">
        <p14:creationId xmlns:p14="http://schemas.microsoft.com/office/powerpoint/2010/main" val="3650373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8FAB3AE3-B56A-A4D2-E221-94887DFCC386}"/>
              </a:ext>
            </a:extLst>
          </p:cNvPr>
          <p:cNvSpPr txBox="1">
            <a:spLocks/>
          </p:cNvSpPr>
          <p:nvPr/>
        </p:nvSpPr>
        <p:spPr>
          <a:xfrm>
            <a:off x="3575704" y="1689980"/>
            <a:ext cx="5389033" cy="28259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US" altLang="pt-BR" sz="20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386961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Eólica &amp; Sustentabilidade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705" y="1829602"/>
            <a:ext cx="556829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Limpa e renovável;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Economicamente viável e socialmente justa.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Inclusiva e universalmente acessível.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FF0000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FF0000"/>
                </a:solidFill>
                <a:ea typeface="MS PGothic" panose="020B0600070205080204" pitchFamily="34" charset="-128"/>
              </a:rPr>
              <a:t>ODS-5 </a:t>
            </a:r>
            <a:r>
              <a:rPr lang="pt-BR" altLang="pt-BR" sz="1500" dirty="0">
                <a:solidFill>
                  <a:srgbClr val="FF0000"/>
                </a:solidFill>
                <a:ea typeface="MS PGothic" panose="020B0600070205080204" pitchFamily="34" charset="-128"/>
              </a:rPr>
              <a:t>Igualdade de Gênero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FF0000"/>
                </a:solidFill>
                <a:ea typeface="MS PGothic" panose="020B0600070205080204" pitchFamily="34" charset="-128"/>
              </a:rPr>
              <a:t>ODS-7 </a:t>
            </a:r>
            <a:r>
              <a:rPr lang="pt-BR" altLang="pt-BR" sz="1500" dirty="0">
                <a:solidFill>
                  <a:srgbClr val="FF0000"/>
                </a:solidFill>
                <a:ea typeface="MS PGothic" panose="020B0600070205080204" pitchFamily="34" charset="-128"/>
              </a:rPr>
              <a:t>Energia Limpa e Acessível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FF0000"/>
                </a:solidFill>
                <a:ea typeface="MS PGothic" panose="020B0600070205080204" pitchFamily="34" charset="-128"/>
              </a:rPr>
              <a:t>ODS-8 </a:t>
            </a:r>
            <a:r>
              <a:rPr lang="pt-BR" altLang="pt-BR" sz="1500" dirty="0">
                <a:solidFill>
                  <a:srgbClr val="FF0000"/>
                </a:solidFill>
                <a:ea typeface="MS PGothic" panose="020B0600070205080204" pitchFamily="34" charset="-128"/>
              </a:rPr>
              <a:t>Trabalho Decente e Crescimento Econômico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FF0000"/>
                </a:solidFill>
                <a:ea typeface="MS PGothic" panose="020B0600070205080204" pitchFamily="34" charset="-128"/>
              </a:rPr>
              <a:t>ODS-9 </a:t>
            </a:r>
            <a:r>
              <a:rPr lang="pt-BR" altLang="pt-BR" sz="1500" dirty="0">
                <a:solidFill>
                  <a:srgbClr val="FF0000"/>
                </a:solidFill>
                <a:ea typeface="MS PGothic" panose="020B0600070205080204" pitchFamily="34" charset="-128"/>
              </a:rPr>
              <a:t>Indústria, Inovação e Infraestrutura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solidFill>
                  <a:srgbClr val="FF0000"/>
                </a:solidFill>
                <a:ea typeface="MS PGothic" panose="020B0600070205080204" pitchFamily="34" charset="-128"/>
              </a:rPr>
              <a:t>ODS-10 </a:t>
            </a:r>
            <a:r>
              <a:rPr lang="pt-BR" altLang="pt-BR" sz="1500" dirty="0">
                <a:solidFill>
                  <a:srgbClr val="FF0000"/>
                </a:solidFill>
                <a:ea typeface="MS PGothic" panose="020B0600070205080204" pitchFamily="34" charset="-128"/>
              </a:rPr>
              <a:t>Redução das Desigualdades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DF1DDE5-B2D9-FB1A-8F89-7E3CB67509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17" t="6748" r="10397" b="38800"/>
          <a:stretch/>
        </p:blipFill>
        <p:spPr>
          <a:xfrm>
            <a:off x="107504" y="1496931"/>
            <a:ext cx="3456384" cy="327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1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8" y="1563638"/>
            <a:ext cx="8785225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pt-BR" sz="19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5616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D&amp;I na Eólica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19622"/>
            <a:ext cx="8496944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en-US" altLang="pt-BR" sz="2000" u="sng" dirty="0" err="1">
                <a:ea typeface="MS PGothic" panose="020B0600070205080204" pitchFamily="34" charset="-128"/>
              </a:rPr>
              <a:t>Diversidade</a:t>
            </a:r>
            <a:r>
              <a:rPr lang="en-US" altLang="pt-BR" sz="2000" u="sng" dirty="0">
                <a:ea typeface="MS PGothic" panose="020B0600070205080204" pitchFamily="34" charset="-128"/>
              </a:rPr>
              <a:t>:</a:t>
            </a:r>
            <a:r>
              <a:rPr lang="pt-BR" altLang="pt-BR" sz="2000" u="sng" dirty="0">
                <a:ea typeface="MS PGothic" panose="020B0600070205080204" pitchFamily="34" charset="-128"/>
              </a:rPr>
              <a:t> 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pt-BR" altLang="pt-BR" sz="1800" dirty="0"/>
              <a:t>“Qualquer diferença significativa que distingue um indivíduo de outro” (</a:t>
            </a:r>
            <a:r>
              <a:rPr lang="pt-BR" altLang="pt-BR" sz="1800" dirty="0" err="1"/>
              <a:t>Kreitz</a:t>
            </a:r>
            <a:r>
              <a:rPr lang="pt-BR" altLang="pt-BR" sz="1800" dirty="0"/>
              <a:t>, 2008).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pt-BR" altLang="pt-BR" sz="1800" dirty="0"/>
              <a:t>“Um misto de pessoas com identidades grupais diferentes dentro do mesmo sistema social” (</a:t>
            </a:r>
            <a:r>
              <a:rPr lang="pt-BR" altLang="pt-BR" sz="1800" dirty="0" err="1"/>
              <a:t>Nkomo</a:t>
            </a:r>
            <a:r>
              <a:rPr lang="pt-BR" altLang="pt-BR" sz="1800" dirty="0"/>
              <a:t>; Cox, 1999).</a:t>
            </a:r>
          </a:p>
          <a:p>
            <a:pPr marL="285750" eaLnBrk="1" hangingPunct="1">
              <a:spcBef>
                <a:spcPct val="0"/>
              </a:spcBef>
            </a:pPr>
            <a:r>
              <a:rPr lang="pt-BR" altLang="pt-BR" sz="2000" u="sng" dirty="0">
                <a:ea typeface="MS PGothic" panose="020B0600070205080204" pitchFamily="34" charset="-128"/>
              </a:rPr>
              <a:t>Inclusão: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pt-BR" altLang="pt-BR" sz="1800" dirty="0"/>
              <a:t>“Grau em que um colaborador percebe que é um membro estimado do grupo de trabalho por meio da experiência de um tratamento que satisfaça suas necessidades de pertencimento e singularidade” (Shore et al., 2010). </a:t>
            </a:r>
            <a:endParaRPr lang="en-US" altLang="pt-BR" sz="18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BFDA43C-693A-DD0F-9242-09F3032ECD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736" b="23249"/>
          <a:stretch/>
        </p:blipFill>
        <p:spPr>
          <a:xfrm>
            <a:off x="6588224" y="1089743"/>
            <a:ext cx="2376264" cy="50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9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843558"/>
            <a:ext cx="529796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Iniciativas mapeadas em Renováveis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3E8A4D8-79F4-E6C3-A9DD-101EF334A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437305"/>
              </p:ext>
            </p:extLst>
          </p:nvPr>
        </p:nvGraphicFramePr>
        <p:xfrm>
          <a:off x="179512" y="1579520"/>
          <a:ext cx="8784977" cy="2864438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3900264693"/>
                    </a:ext>
                  </a:extLst>
                </a:gridCol>
                <a:gridCol w="4680521">
                  <a:extLst>
                    <a:ext uri="{9D8B030D-6E8A-4147-A177-3AD203B41FA5}">
                      <a16:colId xmlns:a16="http://schemas.microsoft.com/office/drawing/2014/main" val="2141577325"/>
                    </a:ext>
                  </a:extLst>
                </a:gridCol>
              </a:tblGrid>
              <a:tr h="3498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Iniciativa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Objetivo principal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3031664003"/>
                  </a:ext>
                </a:extLst>
              </a:tr>
              <a:tr h="3612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5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Entrepreneurial Woman in Renewable Energy </a:t>
                      </a:r>
                      <a:r>
                        <a:rPr lang="en-US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PNUMA)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o papel das mulheres no setor de energias renováveis.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1449769855"/>
                  </a:ext>
                </a:extLst>
              </a:tr>
              <a:tr h="36127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BR" sz="1500" b="1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Women</a:t>
                      </a:r>
                      <a:r>
                        <a:rPr lang="pt-BR" sz="15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Wind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GWEC/ GWNET)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de mentoria anual, para mulheres atuantes ou oriundas de países emergentes em energia eólica.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2673646505"/>
                  </a:ext>
                </a:extLst>
              </a:tr>
              <a:tr h="26980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5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Women in Green Hydrogen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5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ONG </a:t>
                      </a:r>
                      <a:r>
                        <a:rPr lang="en-US" sz="15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alemã</a:t>
                      </a:r>
                      <a:r>
                        <a:rPr lang="en-US" sz="15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Plataforma para conectar, capacitar e promover mudanças, além de mentoria.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227720758"/>
                  </a:ext>
                </a:extLst>
              </a:tr>
              <a:tr h="26980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BR" sz="15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Woman in </a:t>
                      </a:r>
                      <a:r>
                        <a:rPr lang="pt-BR" sz="1500" b="1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Cleantech</a:t>
                      </a:r>
                      <a:r>
                        <a:rPr lang="pt-BR" sz="15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Sustainability </a:t>
                      </a: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Várias organizações e entidades </a:t>
                      </a: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o papel das mulheres no setor de tecnologias limpas e sustentabilidade.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1907780819"/>
                  </a:ext>
                </a:extLst>
              </a:tr>
              <a:tr h="45273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BR" sz="15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Movimento Mulher 360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(ONU e Pacto Global)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Promover a equidade de gênero e ampliar a participação das mulheres no ambiente empresarial, na cadeia de valor e na comunidade.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628362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072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843558"/>
            <a:ext cx="529796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Iniciativas mapeadas em Renováveis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3E8A4D8-79F4-E6C3-A9DD-101EF334A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142539"/>
              </p:ext>
            </p:extLst>
          </p:nvPr>
        </p:nvGraphicFramePr>
        <p:xfrm>
          <a:off x="179512" y="1414865"/>
          <a:ext cx="8784977" cy="3317125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3900264693"/>
                    </a:ext>
                  </a:extLst>
                </a:gridCol>
                <a:gridCol w="5400601">
                  <a:extLst>
                    <a:ext uri="{9D8B030D-6E8A-4147-A177-3AD203B41FA5}">
                      <a16:colId xmlns:a16="http://schemas.microsoft.com/office/drawing/2014/main" val="2141577325"/>
                    </a:ext>
                  </a:extLst>
                </a:gridCol>
              </a:tblGrid>
              <a:tr h="3041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Iniciativa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Objetivo principal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3031664003"/>
                  </a:ext>
                </a:extLst>
              </a:tr>
              <a:tr h="4527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de Integração de Gênero no Acesso à Energia </a:t>
                      </a: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(Comissão dos Estados da África Ocidental)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Melhorar a igualdade de gênero no acesso à energia, liberando mulheres do trabalho doméstico e transmitindo mensagens de empoderamento por meio da mídia.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3719783349"/>
                  </a:ext>
                </a:extLst>
              </a:tr>
              <a:tr h="4939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W20 (</a:t>
                      </a:r>
                      <a:r>
                        <a:rPr lang="pt-BR" sz="15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Women</a:t>
                      </a: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(ONU)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GT do G20 para apoiar países na abordagem da desigualdade de gênero e impulsionar o empoderamento de mulheres e meninas.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3370298004"/>
                  </a:ext>
                </a:extLst>
              </a:tr>
              <a:tr h="4939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</a:t>
                      </a:r>
                      <a:r>
                        <a:rPr lang="pt-BR" sz="15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Hypatia</a:t>
                      </a: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(Instituto Ethos Brasil)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Reconhece empresas que implementam políticas eficazes de DEI, para identificar áreas de melhoria e construir um ambiente de trabalho mais justo e igualitário.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84724883"/>
                  </a:ext>
                </a:extLst>
              </a:tr>
              <a:tr h="269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EmpodereC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(FGV Energia; ENERGYC; Sim, Elas Existem)</a:t>
                      </a:r>
                      <a:endParaRPr lang="pt-BR" sz="15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a presença e o desenvolvimento de mulheres no setor de energia.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1815650681"/>
                  </a:ext>
                </a:extLst>
              </a:tr>
              <a:tr h="269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Women</a:t>
                      </a: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5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Offshore Wind </a:t>
                      </a:r>
                      <a:r>
                        <a:rPr lang="pt-BR" sz="15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(Austrália)</a:t>
                      </a:r>
                    </a:p>
                  </a:txBody>
                  <a:tcPr marL="48092" marR="480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Defender a D&amp;I de gênero na indústria eólica offshore.</a:t>
                      </a:r>
                      <a:endParaRPr lang="pt-BR" sz="1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092" marR="48092" marT="0" marB="0" anchor="ctr"/>
                </a:tc>
                <a:extLst>
                  <a:ext uri="{0D108BD9-81ED-4DB2-BD59-A6C34878D82A}">
                    <a16:rowId xmlns:a16="http://schemas.microsoft.com/office/drawing/2014/main" val="316142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47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843558"/>
            <a:ext cx="587402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Iniciativas brasileiras mapeadas na Eólica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DAFC1E2-5C6E-F6FA-AE52-D4223CD12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135458"/>
              </p:ext>
            </p:extLst>
          </p:nvPr>
        </p:nvGraphicFramePr>
        <p:xfrm>
          <a:off x="179512" y="1370013"/>
          <a:ext cx="8856984" cy="3643130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4188119627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1734724036"/>
                    </a:ext>
                  </a:extLst>
                </a:gridCol>
              </a:tblGrid>
              <a:tr h="193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Iniciativa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Objetivo principal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985457927"/>
                  </a:ext>
                </a:extLst>
              </a:tr>
              <a:tr h="229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AES Brasil</a:t>
                      </a: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Operação de seus parques eólicos por mulheres.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2300315573"/>
                  </a:ext>
                </a:extLst>
              </a:tr>
              <a:tr h="1744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Casa dos Ventos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Capacitação profissional de mulheres nas comunidades locais aos empreendimentos eólicos.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2068628762"/>
                  </a:ext>
                </a:extLst>
              </a:tr>
              <a:tr h="1744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Campanha #Rebelsforchange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(EDP e EDP Renováveis)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Sensibilizar e promover maior participação de mulheres em carreiras de STEM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100496209"/>
                  </a:ext>
                </a:extLst>
              </a:tr>
              <a:tr h="1744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ELERA 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Capacitação de mulheres para instalação de seus parques eólicos.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1458226894"/>
                  </a:ext>
                </a:extLst>
              </a:tr>
              <a:tr h="35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 err="1">
                          <a:effectLst/>
                        </a:rPr>
                        <a:t>Engie</a:t>
                      </a:r>
                      <a:r>
                        <a:rPr lang="pt-BR" sz="1400" kern="100" dirty="0">
                          <a:effectLst/>
                        </a:rPr>
                        <a:t> Brasil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Capacitação de mulheres para parques eólicos. Melhor distribuição de vagas entre homens e mulheres .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2748796749"/>
                  </a:ext>
                </a:extLst>
              </a:tr>
              <a:tr h="1744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Mulheres na Eólica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(Instituto Federal de Pernambuco)</a:t>
                      </a: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400" kern="100" dirty="0">
                          <a:effectLst/>
                        </a:rPr>
                        <a:t>Extensão Tecnológica para capacitação acelerada de estudantes mulheres para a indústria eólica.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1759299580"/>
                  </a:ext>
                </a:extLst>
              </a:tr>
              <a:tr h="3533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 dirty="0">
                          <a:effectLst/>
                        </a:rPr>
                        <a:t>LM Wind Power do </a:t>
                      </a:r>
                      <a:r>
                        <a:rPr lang="en-US" sz="1400" kern="100" dirty="0" err="1">
                          <a:effectLst/>
                        </a:rPr>
                        <a:t>Brasil</a:t>
                      </a:r>
                      <a:endParaRPr lang="en-US" sz="1400" kern="1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 dirty="0">
                          <a:effectLst/>
                        </a:rPr>
                        <a:t>(</a:t>
                      </a:r>
                      <a:r>
                        <a:rPr lang="pt-B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 </a:t>
                      </a:r>
                      <a:r>
                        <a:rPr lang="pt-BR" sz="14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Vernova</a:t>
                      </a:r>
                      <a:r>
                        <a:rPr lang="pt-B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00" dirty="0">
                          <a:effectLst/>
                        </a:rPr>
                        <a:t>Contratação de jovens aprendizes mulheres. </a:t>
                      </a:r>
                      <a:r>
                        <a:rPr lang="en-US" sz="1400" kern="100" dirty="0" err="1">
                          <a:effectLst/>
                        </a:rPr>
                        <a:t>Programa</a:t>
                      </a:r>
                      <a:r>
                        <a:rPr lang="en-US" sz="1400" kern="100" dirty="0">
                          <a:effectLst/>
                        </a:rPr>
                        <a:t> STEAM Girls para in</a:t>
                      </a:r>
                      <a:r>
                        <a:rPr lang="pt-BR" sz="1400" kern="100" dirty="0" err="1">
                          <a:effectLst/>
                        </a:rPr>
                        <a:t>centivar</a:t>
                      </a:r>
                      <a:r>
                        <a:rPr lang="pt-BR" sz="1400" kern="100" dirty="0">
                          <a:effectLst/>
                        </a:rPr>
                        <a:t> meninas do EF e EM a desenvolverem carreiras STEM.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690620919"/>
                  </a:ext>
                </a:extLst>
              </a:tr>
              <a:tr h="2638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00" dirty="0" err="1">
                          <a:effectLst/>
                        </a:rPr>
                        <a:t>Vestas</a:t>
                      </a:r>
                      <a:r>
                        <a:rPr lang="pt-BR" sz="1400" kern="100" dirty="0">
                          <a:effectLst/>
                        </a:rPr>
                        <a:t> do Brasil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00" dirty="0">
                          <a:effectLst/>
                        </a:rPr>
                        <a:t>Oficina “Ensino do futuro: práticas escolares em energia” para estimular a inserção de conteúdos sobre energia eólica em escolas da rede pública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432173975"/>
                  </a:ext>
                </a:extLst>
              </a:tr>
              <a:tr h="174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00" dirty="0" err="1">
                          <a:effectLst/>
                        </a:rPr>
                        <a:t>Vestas</a:t>
                      </a:r>
                      <a:r>
                        <a:rPr lang="pt-BR" sz="1400" kern="100" dirty="0">
                          <a:effectLst/>
                        </a:rPr>
                        <a:t> do Brasil e EDP Renováveis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00" dirty="0">
                          <a:effectLst/>
                        </a:rPr>
                        <a:t>Programa “</a:t>
                      </a:r>
                      <a:r>
                        <a:rPr lang="pt-BR" sz="1400" kern="100" dirty="0" err="1">
                          <a:effectLst/>
                        </a:rPr>
                        <a:t>Keep</a:t>
                      </a:r>
                      <a:r>
                        <a:rPr lang="pt-BR" sz="1400" kern="100" dirty="0">
                          <a:effectLst/>
                        </a:rPr>
                        <a:t> it local”</a:t>
                      </a:r>
                      <a:r>
                        <a:rPr lang="pt-B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para i</a:t>
                      </a:r>
                      <a:r>
                        <a:rPr lang="pt-BR" sz="1400" kern="100" dirty="0">
                          <a:effectLst/>
                        </a:rPr>
                        <a:t>mpulsionar a empregabilidade nas zonas rurais de parques eólicos</a:t>
                      </a:r>
                      <a:endParaRPr lang="pt-B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038" marR="47038" marT="0" marB="0" anchor="ctr"/>
                </a:tc>
                <a:extLst>
                  <a:ext uri="{0D108BD9-81ED-4DB2-BD59-A6C34878D82A}">
                    <a16:rowId xmlns:a16="http://schemas.microsoft.com/office/drawing/2014/main" val="897555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680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1F233B-9770-7C04-0572-FCF575E7C5FC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208835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pt-BR" sz="19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27056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Desafios de D&amp;I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B76F0F-D77D-753A-ACC2-4C6104D4A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63638"/>
            <a:ext cx="237626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Caleidoscópio de desafios de diversidade e inclusão no setor eólico nacional:</a:t>
            </a:r>
            <a:endParaRPr lang="en-US" altLang="pt-BR" sz="1600" b="1" dirty="0">
              <a:solidFill>
                <a:srgbClr val="595959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2D1E2D4-9DEF-0B92-BB6B-751BBF4D4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160" y="843558"/>
            <a:ext cx="6666344" cy="3758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9934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C074-E7EF-EDDB-6F7B-C95A20F8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067DE901-677A-4546-55C7-376703A49AF3}"/>
              </a:ext>
            </a:extLst>
          </p:cNvPr>
          <p:cNvSpPr txBox="1">
            <a:spLocks/>
          </p:cNvSpPr>
          <p:nvPr/>
        </p:nvSpPr>
        <p:spPr>
          <a:xfrm>
            <a:off x="179389" y="1563637"/>
            <a:ext cx="2232372" cy="3113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pt-BR" sz="19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C786D4D-E3DE-9018-23D7-6379434C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B9637DA5-9DEF-8963-C418-53C1B57DA057}"/>
              </a:ext>
            </a:extLst>
          </p:cNvPr>
          <p:cNvSpPr/>
          <p:nvPr/>
        </p:nvSpPr>
        <p:spPr>
          <a:xfrm>
            <a:off x="-293913" y="915566"/>
            <a:ext cx="27056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Mapa de ações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B76F0F-D77D-753A-ACC2-4C6104D4A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537642"/>
            <a:ext cx="234026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1800" i="1" kern="0" dirty="0">
                <a:solidFill>
                  <a:srgbClr val="000000"/>
                </a:solidFill>
                <a:ea typeface="Times New Roman" panose="02020603050405020304" pitchFamily="18" charset="0"/>
              </a:rPr>
              <a:t>Deve p</a:t>
            </a:r>
            <a:r>
              <a:rPr lang="pt-BR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avimentar as agendas das organizações nos próximos anos, garantindo que </a:t>
            </a:r>
            <a:r>
              <a:rPr lang="pt-BR" sz="1800" kern="0" dirty="0">
                <a:solidFill>
                  <a:srgbClr val="000000"/>
                </a:solidFill>
                <a:ea typeface="Times New Roman" panose="02020603050405020304" pitchFamily="18" charset="0"/>
              </a:rPr>
              <a:t>elas </a:t>
            </a:r>
            <a:r>
              <a:rPr lang="pt-BR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possam iniciar os seus primeiros passos considerando D&amp;I em seu cotidiano organizacional. </a:t>
            </a:r>
            <a:endParaRPr lang="en-US" altLang="pt-BR" sz="1600" b="1" dirty="0">
              <a:solidFill>
                <a:srgbClr val="595959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C505365-341A-170A-D462-C122A3008D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69" b="16617"/>
          <a:stretch/>
        </p:blipFill>
        <p:spPr bwMode="auto">
          <a:xfrm>
            <a:off x="2627784" y="822350"/>
            <a:ext cx="6448922" cy="38376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4651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CA413-9B15-5781-4F1C-153C14A3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87FB0A-EF2F-0FB0-6098-ACA5F20D193B}"/>
              </a:ext>
            </a:extLst>
          </p:cNvPr>
          <p:cNvSpPr txBox="1">
            <a:spLocks/>
          </p:cNvSpPr>
          <p:nvPr/>
        </p:nvSpPr>
        <p:spPr>
          <a:xfrm>
            <a:off x="179388" y="1635646"/>
            <a:ext cx="8785225" cy="2934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pt-BR" sz="19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2E0950E-920D-C9BD-CF34-76FA2D2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7BD3AD57-39F8-BB58-AE8E-15BB38FFA7AB}"/>
              </a:ext>
            </a:extLst>
          </p:cNvPr>
          <p:cNvSpPr/>
          <p:nvPr/>
        </p:nvSpPr>
        <p:spPr>
          <a:xfrm>
            <a:off x="-293913" y="915566"/>
            <a:ext cx="2345633" cy="648072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DCD0BE3-A064-54BC-D3B0-4342149A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707654"/>
            <a:ext cx="835292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Promover D&amp;I é essencial para criar um ambiente inclusivo, onde mulheres se sintam valorizadas e tenham oportunidades iguais de crescimento profissional.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Embora tenham ocorrido avanços, ainda há desafios a serem superados (espaços de liderança e tomada de decisões).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Mentorias, programas de capacitação e políticas de contratação inclusivas são fundamentais.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dirty="0">
                <a:ea typeface="MS PGothic" panose="020B0600070205080204" pitchFamily="34" charset="-128"/>
              </a:rPr>
              <a:t>Necessidade de uma melhor coordenação entre o setor produtivo e as instituições de ensino formadoras de recursos humanos para o setor de energias renováveis. </a:t>
            </a:r>
          </a:p>
        </p:txBody>
      </p:sp>
    </p:spTree>
    <p:extLst>
      <p:ext uri="{BB962C8B-B14F-4D97-AF65-F5344CB8AC3E}">
        <p14:creationId xmlns:p14="http://schemas.microsoft.com/office/powerpoint/2010/main" val="466620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20972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07F57CF-8869-D137-2B19-4A50E7AD6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61" y="1566000"/>
            <a:ext cx="1515881" cy="187116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441B5ED-7F2C-1157-F039-331B78945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08" y="1760306"/>
            <a:ext cx="1760984" cy="69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 FIA">
            <a:extLst>
              <a:ext uri="{FF2B5EF4-FFF2-40B4-BE49-F238E27FC236}">
                <a16:creationId xmlns:a16="http://schemas.microsoft.com/office/drawing/2014/main" id="{1E1DFA7C-6DA7-7647-10E1-ACADB1959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20842"/>
            <a:ext cx="285750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oogle Shape;369;p32">
            <a:extLst>
              <a:ext uri="{FF2B5EF4-FFF2-40B4-BE49-F238E27FC236}">
                <a16:creationId xmlns:a16="http://schemas.microsoft.com/office/drawing/2014/main" id="{225FA7F4-5D25-D037-B7BC-AC8A08E9422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3528" y="3476630"/>
            <a:ext cx="2592288" cy="98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Logo da Universidade do Estado de Santa Catarina">
            <a:extLst>
              <a:ext uri="{FF2B5EF4-FFF2-40B4-BE49-F238E27FC236}">
                <a16:creationId xmlns:a16="http://schemas.microsoft.com/office/drawing/2014/main" id="{888E9BFE-FEE4-560B-FF74-B384CFF73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20842"/>
            <a:ext cx="2348968" cy="81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5454B8F-A127-6BD3-081A-1145785AC2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407" y="2715766"/>
            <a:ext cx="1677753" cy="163580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6D7CE0B-7400-57DE-DCF9-670E00EB0266}"/>
              </a:ext>
            </a:extLst>
          </p:cNvPr>
          <p:cNvSpPr txBox="1"/>
          <p:nvPr/>
        </p:nvSpPr>
        <p:spPr>
          <a:xfrm>
            <a:off x="7106337" y="4227934"/>
            <a:ext cx="8467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Edital 18/2024</a:t>
            </a:r>
          </a:p>
        </p:txBody>
      </p:sp>
      <p:pic>
        <p:nvPicPr>
          <p:cNvPr id="1032" name="Picture 8" descr="Creation">
            <a:extLst>
              <a:ext uri="{FF2B5EF4-FFF2-40B4-BE49-F238E27FC236}">
                <a16:creationId xmlns:a16="http://schemas.microsoft.com/office/drawing/2014/main" id="{88E1EBBF-4BC8-65CE-F94B-3BF2E0708F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r="39763"/>
          <a:stretch/>
        </p:blipFill>
        <p:spPr bwMode="auto">
          <a:xfrm>
            <a:off x="3395439" y="2992954"/>
            <a:ext cx="3096344" cy="8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reation">
            <a:extLst>
              <a:ext uri="{FF2B5EF4-FFF2-40B4-BE49-F238E27FC236}">
                <a16:creationId xmlns:a16="http://schemas.microsoft.com/office/drawing/2014/main" id="{020A4D29-EED2-ABEE-0567-53EB7CD71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12" r="11332"/>
          <a:stretch/>
        </p:blipFill>
        <p:spPr bwMode="auto">
          <a:xfrm>
            <a:off x="4287277" y="3723878"/>
            <a:ext cx="1312668" cy="8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1908175" y="2066925"/>
            <a:ext cx="1944688" cy="1944688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FOTO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3201988"/>
            <a:ext cx="412176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Juliana de A. </a:t>
            </a:r>
            <a:r>
              <a:rPr lang="en-US" altLang="pt-BR" sz="1800" b="1" dirty="0" err="1">
                <a:solidFill>
                  <a:srgbClr val="32ADFF"/>
                </a:solidFill>
                <a:ea typeface="MS PGothic" panose="020B0600070205080204" pitchFamily="34" charset="-128"/>
              </a:rPr>
              <a:t>Yanaguizawa</a:t>
            </a: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 Lucena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Instituto Federal de Pernambuco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julianaalmeida@ipojuca.ifpe.edu.br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Obrigada!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F80B8C3-80B1-15DC-04AD-E9D51E281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60" r="13140"/>
          <a:stretch/>
        </p:blipFill>
        <p:spPr>
          <a:xfrm rot="5400000">
            <a:off x="1908174" y="2067695"/>
            <a:ext cx="1944690" cy="194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48598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2.xml><?xml version="1.0" encoding="utf-8"?>
<ds:datastoreItem xmlns:ds="http://schemas.openxmlformats.org/officeDocument/2006/customXml" ds:itemID="{B8D443DB-6581-4D9A-A556-168CF899E67E}"/>
</file>

<file path=customXml/itemProps3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971</Words>
  <Application>Microsoft Office PowerPoint</Application>
  <PresentationFormat>Apresentação na tela (16:9)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15</vt:i4>
      </vt:variant>
    </vt:vector>
  </HeadingPairs>
  <TitlesOfParts>
    <vt:vector size="24" baseType="lpstr">
      <vt:lpstr>MS PGothic</vt:lpstr>
      <vt:lpstr>Aptos</vt:lpstr>
      <vt:lpstr>Aptos Display</vt:lpstr>
      <vt:lpstr>Arial</vt:lpstr>
      <vt:lpstr>Calibri</vt:lpstr>
      <vt:lpstr>Rockwell</vt:lpstr>
      <vt:lpstr>Times New Roman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Juliana Lucena</cp:lastModifiedBy>
  <cp:revision>58</cp:revision>
  <dcterms:created xsi:type="dcterms:W3CDTF">2011-10-17T18:04:32Z</dcterms:created>
  <dcterms:modified xsi:type="dcterms:W3CDTF">2024-09-23T15:21:18Z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Order">
    <vt:r8>2527800</vt:r8>
  </property>
  <property fmtid="{D5CDD505-2E9C-101B-9397-08002B2CF9AE}" pid="16" name="xd_Signature">
    <vt:bool>false</vt:bool>
  </property>
  <property fmtid="{D5CDD505-2E9C-101B-9397-08002B2CF9AE}" pid="17" name="xd_ProgID">
    <vt:lpwstr/>
  </property>
  <property fmtid="{D5CDD505-2E9C-101B-9397-08002B2CF9AE}" pid="18" name="_SourceUrl">
    <vt:lpwstr/>
  </property>
  <property fmtid="{D5CDD505-2E9C-101B-9397-08002B2CF9AE}" pid="19" name="_SharedFileIndex">
    <vt:lpwstr/>
  </property>
  <property fmtid="{D5CDD505-2E9C-101B-9397-08002B2CF9AE}" pid="20" name="ComplianceAssetId">
    <vt:lpwstr/>
  </property>
  <property fmtid="{D5CDD505-2E9C-101B-9397-08002B2CF9AE}" pid="21" name="TemplateUrl">
    <vt:lpwstr/>
  </property>
  <property fmtid="{D5CDD505-2E9C-101B-9397-08002B2CF9AE}" pid="22" name="_ExtendedDescription">
    <vt:lpwstr/>
  </property>
  <property fmtid="{D5CDD505-2E9C-101B-9397-08002B2CF9AE}" pid="23" name="TriggerFlowInfo">
    <vt:lpwstr/>
  </property>
</Properties>
</file>