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20"/>
  </p:handoutMasterIdLst>
  <p:sldIdLst>
    <p:sldId id="267" r:id="rId6"/>
    <p:sldId id="257" r:id="rId7"/>
    <p:sldId id="278" r:id="rId8"/>
    <p:sldId id="271" r:id="rId9"/>
    <p:sldId id="272" r:id="rId10"/>
    <p:sldId id="273" r:id="rId11"/>
    <p:sldId id="280" r:id="rId12"/>
    <p:sldId id="277" r:id="rId13"/>
    <p:sldId id="279" r:id="rId14"/>
    <p:sldId id="281" r:id="rId15"/>
    <p:sldId id="282" r:id="rId16"/>
    <p:sldId id="274" r:id="rId17"/>
    <p:sldId id="283" r:id="rId18"/>
    <p:sldId id="266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1"/>
    <p:restoredTop sz="94660"/>
  </p:normalViewPr>
  <p:slideViewPr>
    <p:cSldViewPr>
      <p:cViewPr varScale="1">
        <p:scale>
          <a:sx n="139" d="100"/>
          <a:sy n="139" d="100"/>
        </p:scale>
        <p:origin x="118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01/10/2024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971600" y="2283718"/>
            <a:ext cx="72008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pt-BR" sz="2800" b="1" dirty="0">
                <a:solidFill>
                  <a:schemeClr val="bg1"/>
                </a:solidFill>
                <a:ea typeface="MS PGothic" panose="020B0600070205080204" pitchFamily="34" charset="-128"/>
              </a:rPr>
              <a:t>Integrating Causal Engineering and Machine Learning for Fault Detection in Wind Turbines Using SCADA Data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179512" y="976388"/>
            <a:ext cx="8126288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indent="0" eaLnBrk="1" hangingPunct="1">
              <a:buFontTx/>
              <a:buNone/>
            </a:pPr>
            <a:r>
              <a:rPr lang="en-US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Integrating Causal Engineering and Machine Learning for Fault Detection in Wind Turbines Using SCADA Data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838200" y="3809354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Daniel Carrijo – </a:t>
            </a:r>
            <a:r>
              <a:rPr lang="en-US" alt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Universidade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de São Paulo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-396552" y="3579862"/>
            <a:ext cx="9007152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4824660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Apresenta uma nova estrutura para a detecção de falhas em subsistemas de turbinas eólicas usando uma abordagem indireta com dados SCADA;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Trabalha na detecção de falhas para reduzir os custos de operação e manutenção;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Estrutura proposta validada com dados de cinco turbinas eólicas.</a:t>
            </a:r>
            <a:endParaRPr lang="en-US" altLang="pt-BR" sz="16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14E6577-018F-3601-B74A-D70B9A85C5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9682" y="1707654"/>
            <a:ext cx="3696133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8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8" y="1563638"/>
            <a:ext cx="5400723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Foca na previsão da temperatura da </a:t>
            </a:r>
            <a:r>
              <a:rPr lang="pt-BR" altLang="pt-BR" sz="16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600" b="1" dirty="0">
                <a:solidFill>
                  <a:srgbClr val="595959"/>
                </a:solidFill>
              </a:rPr>
              <a:t>, um parâmetro crítico que influencia a saúde das turbinas eólicas;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Desenvolve uma estrutura para detecção precoce de falhas na </a:t>
            </a:r>
            <a:r>
              <a:rPr lang="pt-BR" altLang="pt-BR" sz="16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600" b="1" dirty="0">
                <a:solidFill>
                  <a:srgbClr val="595959"/>
                </a:solidFill>
              </a:rPr>
              <a:t> de turbinas eólicas usando aprendizado de máquina e dados SCADA;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Permite a manutenção preditiva mais eficiente, e a corretiva mais ágil, prevenindo falhas mais graves e reduzindo o tempo de inatividade, propiciando menores custos de operação e manutenção.</a:t>
            </a:r>
            <a:endParaRPr lang="en-US" altLang="pt-BR" sz="16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Objetivo do Estudo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ADB3F12-CFA0-84F2-D2CB-2BCEBF6F9D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8" y="1347903"/>
            <a:ext cx="3024336" cy="324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6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4896668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300" b="1" dirty="0">
                <a:solidFill>
                  <a:srgbClr val="595959"/>
                </a:solidFill>
              </a:rPr>
              <a:t>Abordagem indireta: Permite a detecção de anomalias (defeitos) em turbinas eólicas usando apenas dados SCADA, sem a necessidade de dados específicos de falhas anteriores.</a:t>
            </a:r>
          </a:p>
          <a:p>
            <a:pPr eaLnBrk="1" hangingPunct="1">
              <a:defRPr/>
            </a:pPr>
            <a:endParaRPr lang="pt-BR" altLang="pt-BR" sz="13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300" b="1" dirty="0">
                <a:solidFill>
                  <a:srgbClr val="595959"/>
                </a:solidFill>
              </a:rPr>
              <a:t>Se baseia em variáveis conhecidas e prevê anomalias a partir de discrepâncias entre os valores previstos e reais.</a:t>
            </a:r>
          </a:p>
          <a:p>
            <a:pPr eaLnBrk="1" hangingPunct="1">
              <a:defRPr/>
            </a:pPr>
            <a:endParaRPr lang="pt-BR" altLang="pt-BR" sz="13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300" b="1" dirty="0">
                <a:solidFill>
                  <a:srgbClr val="595959"/>
                </a:solidFill>
              </a:rPr>
              <a:t>Utilização de estimador causal (</a:t>
            </a:r>
            <a:r>
              <a:rPr lang="pt-BR" altLang="pt-BR" sz="1300" b="1" dirty="0" err="1">
                <a:solidFill>
                  <a:srgbClr val="595959"/>
                </a:solidFill>
              </a:rPr>
              <a:t>LiNGAM</a:t>
            </a:r>
            <a:r>
              <a:rPr lang="pt-BR" altLang="pt-BR" sz="1300" b="1" dirty="0">
                <a:solidFill>
                  <a:srgbClr val="595959"/>
                </a:solidFill>
              </a:rPr>
              <a:t>) para identificar variáveis-chave que afetam a temperatura da </a:t>
            </a:r>
            <a:r>
              <a:rPr lang="pt-BR" altLang="pt-BR" sz="13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300" b="1" dirty="0">
                <a:solidFill>
                  <a:srgbClr val="595959"/>
                </a:solidFill>
              </a:rPr>
              <a:t>.</a:t>
            </a:r>
          </a:p>
          <a:p>
            <a:pPr eaLnBrk="1" hangingPunct="1">
              <a:defRPr/>
            </a:pPr>
            <a:endParaRPr lang="pt-BR" altLang="pt-BR" sz="13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300" b="1" dirty="0">
                <a:solidFill>
                  <a:srgbClr val="595959"/>
                </a:solidFill>
              </a:rPr>
              <a:t>Modelos de aprendizado de máquina foram treinados para prever a temperatura da </a:t>
            </a:r>
            <a:r>
              <a:rPr lang="pt-BR" altLang="pt-BR" sz="13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300" b="1" dirty="0">
                <a:solidFill>
                  <a:srgbClr val="595959"/>
                </a:solidFill>
              </a:rPr>
              <a:t> e identificar falhas.</a:t>
            </a:r>
            <a:endParaRPr lang="en-US" altLang="pt-BR" sz="13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AFB6D0-40EA-A9DC-E488-EAEA462D9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811423"/>
            <a:ext cx="3963964" cy="248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08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5256708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O </a:t>
            </a:r>
            <a:r>
              <a:rPr lang="pt-BR" altLang="pt-BR" sz="1600" b="1" dirty="0" err="1">
                <a:solidFill>
                  <a:srgbClr val="595959"/>
                </a:solidFill>
              </a:rPr>
              <a:t>LiNGAM</a:t>
            </a:r>
            <a:r>
              <a:rPr lang="pt-BR" altLang="pt-BR" sz="1600" b="1" dirty="0">
                <a:solidFill>
                  <a:srgbClr val="595959"/>
                </a:solidFill>
              </a:rPr>
              <a:t> (</a:t>
            </a:r>
            <a:r>
              <a:rPr lang="pt-BR" altLang="pt-BR" sz="1600" b="1" i="1" dirty="0">
                <a:solidFill>
                  <a:srgbClr val="595959"/>
                </a:solidFill>
              </a:rPr>
              <a:t>Linear Non-</a:t>
            </a:r>
            <a:r>
              <a:rPr lang="pt-BR" altLang="pt-BR" sz="1600" b="1" i="1" dirty="0" err="1">
                <a:solidFill>
                  <a:srgbClr val="595959"/>
                </a:solidFill>
              </a:rPr>
              <a:t>Gaussian</a:t>
            </a:r>
            <a:r>
              <a:rPr lang="pt-BR" altLang="pt-BR" sz="1600" b="1" i="1" dirty="0">
                <a:solidFill>
                  <a:srgbClr val="595959"/>
                </a:solidFill>
              </a:rPr>
              <a:t> </a:t>
            </a:r>
            <a:r>
              <a:rPr lang="pt-BR" altLang="pt-BR" sz="1600" b="1" i="1" dirty="0" err="1">
                <a:solidFill>
                  <a:srgbClr val="595959"/>
                </a:solidFill>
              </a:rPr>
              <a:t>Acyclic</a:t>
            </a:r>
            <a:r>
              <a:rPr lang="pt-BR" altLang="pt-BR" sz="1600" b="1" i="1" dirty="0">
                <a:solidFill>
                  <a:srgbClr val="595959"/>
                </a:solidFill>
              </a:rPr>
              <a:t> Model</a:t>
            </a:r>
            <a:r>
              <a:rPr lang="pt-BR" altLang="pt-BR" sz="1600" b="1" dirty="0">
                <a:solidFill>
                  <a:srgbClr val="595959"/>
                </a:solidFill>
              </a:rPr>
              <a:t>) é usado para identificar relações causais entre as variáveis SCADA e a temperatura da </a:t>
            </a:r>
            <a:r>
              <a:rPr lang="pt-BR" altLang="pt-BR" sz="16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600" b="1" dirty="0">
                <a:solidFill>
                  <a:srgbClr val="595959"/>
                </a:solidFill>
              </a:rPr>
              <a:t> da turbina eólica.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O modelo ajuda a mapear quais variáveis têm maior influência sobre a temperatura, permitindo uma seleção mais precisa dos dados para prever falhas.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Isso melhora a precisão do modelo de detecção de anomalias, ao focar nas variáveis que realmente afetam o comportamento da </a:t>
            </a:r>
            <a:r>
              <a:rPr lang="pt-BR" altLang="pt-BR" sz="16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600" b="1" dirty="0">
                <a:solidFill>
                  <a:srgbClr val="595959"/>
                </a:solidFill>
              </a:rPr>
              <a:t>.</a:t>
            </a:r>
            <a:endParaRPr lang="en-US" altLang="pt-BR" sz="16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056A652-E749-3809-1A61-40E0FD7C3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0918" y="1563638"/>
            <a:ext cx="361146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62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8" y="1419622"/>
            <a:ext cx="8857107" cy="17281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Variáveis que causam alterações na temperatura da </a:t>
            </a:r>
            <a:r>
              <a:rPr lang="pt-BR" altLang="pt-BR" sz="12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200" b="1" dirty="0">
                <a:solidFill>
                  <a:srgbClr val="595959"/>
                </a:solidFill>
              </a:rPr>
              <a:t>, identificadas pelo modelo </a:t>
            </a:r>
            <a:r>
              <a:rPr lang="pt-BR" altLang="pt-BR" sz="1200" b="1" dirty="0" err="1">
                <a:solidFill>
                  <a:srgbClr val="595959"/>
                </a:solidFill>
              </a:rPr>
              <a:t>LiNGAM</a:t>
            </a:r>
            <a:r>
              <a:rPr lang="pt-BR" altLang="pt-BR" sz="1200" b="1" dirty="0">
                <a:solidFill>
                  <a:srgbClr val="595959"/>
                </a:solidFill>
              </a:rPr>
              <a:t>:</a:t>
            </a:r>
          </a:p>
          <a:p>
            <a:pPr eaLnBrk="1" hangingPunct="1">
              <a:defRPr/>
            </a:pPr>
            <a:endParaRPr lang="pt-BR" altLang="pt-BR" sz="12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1. Velocidade do Rotor - A velocidade de rotação do rotor afeta diretamente a fricção dentro da </a:t>
            </a:r>
            <a:r>
              <a:rPr lang="pt-BR" altLang="pt-BR" sz="12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200" b="1" dirty="0">
                <a:solidFill>
                  <a:srgbClr val="595959"/>
                </a:solidFill>
              </a:rPr>
              <a:t>.</a:t>
            </a: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2. Ângulo da Pás - O ângulo das pás influencia a quantidade de energia transmitida ao rotor.</a:t>
            </a: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3. Torque do Gerador - O torque gerado reflete a carga mecânica transmitida pela </a:t>
            </a:r>
            <a:r>
              <a:rPr lang="pt-BR" altLang="pt-BR" sz="12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200" b="1" dirty="0">
                <a:solidFill>
                  <a:srgbClr val="595959"/>
                </a:solidFill>
              </a:rPr>
              <a:t>.</a:t>
            </a: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4. Disponibilidade Diária da Turbina - A frequência de operação da turbina influencia o desgaste e o aquecimento da </a:t>
            </a:r>
            <a:r>
              <a:rPr lang="pt-BR" altLang="pt-BR" sz="12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200" b="1" dirty="0">
                <a:solidFill>
                  <a:srgbClr val="595959"/>
                </a:solidFill>
              </a:rPr>
              <a:t>.</a:t>
            </a:r>
          </a:p>
          <a:p>
            <a:pPr eaLnBrk="1" hangingPunct="1">
              <a:defRPr/>
            </a:pPr>
            <a:endParaRPr lang="pt-BR" altLang="pt-BR" sz="12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00B050"/>
                </a:solidFill>
              </a:rPr>
              <a:t>Sentido Físico!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72F1E97-76A3-124C-CF64-D043F815D4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139" y="3147814"/>
            <a:ext cx="7776293" cy="188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18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92980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Diagrama da Solução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55FE33-3834-0D6B-3182-01A76ABBE4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491630"/>
            <a:ext cx="7056784" cy="310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2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3862706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400" b="1" dirty="0">
                <a:solidFill>
                  <a:srgbClr val="595959"/>
                </a:solidFill>
              </a:rPr>
              <a:t>Cinco turbinas eólicas</a:t>
            </a:r>
          </a:p>
          <a:p>
            <a:pPr eaLnBrk="1" hangingPunct="1">
              <a:defRPr/>
            </a:pPr>
            <a:r>
              <a:rPr lang="pt-BR" altLang="pt-BR" sz="1400" b="1" dirty="0">
                <a:solidFill>
                  <a:srgbClr val="595959"/>
                </a:solidFill>
              </a:rPr>
              <a:t>Cento e sessenta e duas variáveis SCADA</a:t>
            </a:r>
          </a:p>
          <a:p>
            <a:pPr eaLnBrk="1" hangingPunct="1">
              <a:defRPr/>
            </a:pPr>
            <a:r>
              <a:rPr lang="pt-BR" altLang="pt-BR" sz="1400" b="1" dirty="0">
                <a:solidFill>
                  <a:srgbClr val="595959"/>
                </a:solidFill>
              </a:rPr>
              <a:t>Dez minutos entre registros</a:t>
            </a:r>
          </a:p>
          <a:p>
            <a:pPr eaLnBrk="1" hangingPunct="1">
              <a:defRPr/>
            </a:pPr>
            <a:r>
              <a:rPr lang="pt-BR" altLang="pt-BR" sz="1400" b="1" dirty="0">
                <a:solidFill>
                  <a:srgbClr val="595959"/>
                </a:solidFill>
              </a:rPr>
              <a:t>1º de maio de 2023 a 24 de maio de 2024</a:t>
            </a:r>
          </a:p>
          <a:p>
            <a:pPr eaLnBrk="1" hangingPunct="1">
              <a:defRPr/>
            </a:pPr>
            <a:endParaRPr lang="pt-BR" altLang="pt-BR" sz="12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Para melhorar a análise e capturar degradações mais lentas, os dados foram </a:t>
            </a:r>
            <a:r>
              <a:rPr lang="pt-BR" altLang="pt-BR" sz="1200" b="1" dirty="0" err="1">
                <a:solidFill>
                  <a:srgbClr val="595959"/>
                </a:solidFill>
              </a:rPr>
              <a:t>reamostrados</a:t>
            </a:r>
            <a:r>
              <a:rPr lang="pt-BR" altLang="pt-BR" sz="1200" b="1" dirty="0">
                <a:solidFill>
                  <a:srgbClr val="595959"/>
                </a:solidFill>
              </a:rPr>
              <a:t> para uma frequência de 4 horas, utilizando a média das medições, com remoção de espúrios.</a:t>
            </a:r>
          </a:p>
          <a:p>
            <a:pPr eaLnBrk="1" hangingPunct="1">
              <a:defRPr/>
            </a:pPr>
            <a:endParaRPr lang="pt-BR" altLang="pt-BR" sz="12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200" b="1" dirty="0">
                <a:solidFill>
                  <a:srgbClr val="595959"/>
                </a:solidFill>
              </a:rPr>
              <a:t>Esse processo de </a:t>
            </a:r>
            <a:r>
              <a:rPr lang="pt-BR" altLang="pt-BR" sz="1200" b="1" dirty="0" err="1">
                <a:solidFill>
                  <a:srgbClr val="595959"/>
                </a:solidFill>
              </a:rPr>
              <a:t>reamostragem</a:t>
            </a:r>
            <a:r>
              <a:rPr lang="pt-BR" altLang="pt-BR" sz="1200" b="1" dirty="0">
                <a:solidFill>
                  <a:srgbClr val="595959"/>
                </a:solidFill>
              </a:rPr>
              <a:t> ajudou a suavizar as variações rápidas e focar em tendências de longo prazo, cruciais para identificar falhas precoces.</a:t>
            </a:r>
            <a:endParaRPr lang="en-US" altLang="pt-BR" sz="12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Dados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74A09AD-262B-DE23-8BD3-C3E70CE99C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2835348"/>
            <a:ext cx="5004048" cy="175262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B4F3592-6801-7210-23D3-054CF4529F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7069" y="822150"/>
            <a:ext cx="5026931" cy="201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84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8" y="1563638"/>
            <a:ext cx="4536627" cy="31683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Modelos Avaliados: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600" b="1" dirty="0" err="1">
                <a:solidFill>
                  <a:srgbClr val="595959"/>
                </a:solidFill>
              </a:rPr>
              <a:t>LGBMRegressor</a:t>
            </a:r>
            <a:r>
              <a:rPr lang="pt-BR" altLang="pt-BR" sz="1600" b="1" dirty="0">
                <a:solidFill>
                  <a:srgbClr val="595959"/>
                </a:solidFill>
              </a:rPr>
              <a:t>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600" b="1" dirty="0" err="1">
                <a:solidFill>
                  <a:srgbClr val="595959"/>
                </a:solidFill>
              </a:rPr>
              <a:t>XGBRegressor</a:t>
            </a:r>
            <a:r>
              <a:rPr lang="pt-BR" altLang="pt-BR" sz="1600" b="1" dirty="0">
                <a:solidFill>
                  <a:srgbClr val="595959"/>
                </a:solidFill>
              </a:rPr>
              <a:t>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600" b="1" dirty="0" err="1">
                <a:solidFill>
                  <a:srgbClr val="595959"/>
                </a:solidFill>
              </a:rPr>
              <a:t>RandomForestRegressor</a:t>
            </a:r>
            <a:r>
              <a:rPr lang="pt-BR" altLang="pt-BR" sz="1600" b="1" dirty="0">
                <a:solidFill>
                  <a:srgbClr val="595959"/>
                </a:solidFill>
              </a:rPr>
              <a:t>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t-BR" altLang="pt-BR" sz="1600" b="1" dirty="0" err="1">
                <a:solidFill>
                  <a:srgbClr val="595959"/>
                </a:solidFill>
              </a:rPr>
              <a:t>LinearRegression</a:t>
            </a:r>
            <a:r>
              <a:rPr lang="pt-BR" altLang="pt-BR" sz="1600" b="1" dirty="0">
                <a:solidFill>
                  <a:srgbClr val="595959"/>
                </a:solidFill>
              </a:rPr>
              <a:t>.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Melhor desempenho: </a:t>
            </a:r>
            <a:r>
              <a:rPr lang="pt-BR" altLang="pt-BR" sz="1600" b="1" u="sng" dirty="0" err="1">
                <a:solidFill>
                  <a:srgbClr val="595959"/>
                </a:solidFill>
              </a:rPr>
              <a:t>RandomForestRegressor</a:t>
            </a:r>
            <a:r>
              <a:rPr lang="pt-BR" altLang="pt-BR" sz="1600" b="1" dirty="0">
                <a:solidFill>
                  <a:srgbClr val="595959"/>
                </a:solidFill>
              </a:rPr>
              <a:t> apresentou os melhores resultados em termos de MAPE (erro percentual médio absoluto) na previsão da temperatura da </a:t>
            </a:r>
            <a:r>
              <a:rPr lang="pt-BR" altLang="pt-BR" sz="16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600" b="1" dirty="0">
                <a:solidFill>
                  <a:srgbClr val="595959"/>
                </a:solidFill>
              </a:rPr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64177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Modelos Avaliados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FAB8FA3-AB6A-898F-8B34-2757F48930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563637"/>
            <a:ext cx="4461094" cy="318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6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2561657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400" b="1" dirty="0">
                <a:solidFill>
                  <a:srgbClr val="595959"/>
                </a:solidFill>
              </a:rPr>
              <a:t>Quatro turbinas mantiveram erros estáveis, validando a confiabilidade do modelo para condições normais.</a:t>
            </a:r>
          </a:p>
          <a:p>
            <a:pPr eaLnBrk="1" hangingPunct="1">
              <a:defRPr/>
            </a:pPr>
            <a:endParaRPr lang="pt-BR" altLang="pt-BR" sz="14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400" b="1" dirty="0">
                <a:solidFill>
                  <a:srgbClr val="595959"/>
                </a:solidFill>
              </a:rPr>
              <a:t>A relação causal identificada entre as variáveis SCADA e a temperatura também foi confirmada, reforçando a eficácia do modelo proposto.</a:t>
            </a:r>
            <a:endParaRPr lang="en-US" altLang="pt-BR" sz="14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5616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5" name="Imagem 4" descr="Interface gráfica do usuário, Aplicativo, Word&#10;&#10;Descrição gerada automaticamente">
            <a:extLst>
              <a:ext uri="{FF2B5EF4-FFF2-40B4-BE49-F238E27FC236}">
                <a16:creationId xmlns:a16="http://schemas.microsoft.com/office/drawing/2014/main" id="{D0BB33DB-C370-923A-51E5-42F09B9F5E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4400" y="1491630"/>
            <a:ext cx="6427966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28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3240483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Foi identificado que a turbina T05 apresentou um erro significativamente maior...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FF0000"/>
                </a:solidFill>
              </a:rPr>
              <a:t>Possível defeito?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00B050"/>
                </a:solidFill>
              </a:rPr>
              <a:t>Sim! Foi realizada uma inspeção na </a:t>
            </a:r>
            <a:r>
              <a:rPr lang="pt-BR" altLang="pt-BR" sz="1600" b="1" dirty="0" err="1">
                <a:solidFill>
                  <a:srgbClr val="00B050"/>
                </a:solidFill>
              </a:rPr>
              <a:t>Gearbox</a:t>
            </a:r>
            <a:r>
              <a:rPr lang="pt-BR" altLang="pt-BR" sz="1600" b="1" dirty="0">
                <a:solidFill>
                  <a:srgbClr val="00B050"/>
                </a:solidFill>
              </a:rPr>
              <a:t> e encontradas anomalias.</a:t>
            </a:r>
            <a:endParaRPr lang="en-US" altLang="pt-BR" sz="1600" b="1" dirty="0">
              <a:solidFill>
                <a:srgbClr val="00B05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5616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7" name="Imagem 6" descr="Gráfico, Histograma&#10;&#10;Descrição gerada automaticamente">
            <a:extLst>
              <a:ext uri="{FF2B5EF4-FFF2-40B4-BE49-F238E27FC236}">
                <a16:creationId xmlns:a16="http://schemas.microsoft.com/office/drawing/2014/main" id="{F72CD6CA-EE25-AFBA-46B6-0EAB289D9F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943" y="1733418"/>
            <a:ext cx="5656057" cy="256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4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179389" y="1563638"/>
            <a:ext cx="5472731" cy="30243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O estudo demonstrou que o uso de dados SCADA e modelos de aprendizado de máquina, como o Random Forest, é eficaz na detecção precoce de falhas em turbinas eólicas, possibilitando a manutenção preditiva e a redução de custos operacionais.</a:t>
            </a: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endParaRPr lang="pt-BR" altLang="pt-BR" sz="1600" b="1" dirty="0">
              <a:solidFill>
                <a:srgbClr val="595959"/>
              </a:solidFill>
            </a:endParaRPr>
          </a:p>
          <a:p>
            <a:pPr eaLnBrk="1" hangingPunct="1">
              <a:defRPr/>
            </a:pPr>
            <a:r>
              <a:rPr lang="pt-BR" altLang="pt-BR" sz="1600" b="1" dirty="0">
                <a:solidFill>
                  <a:srgbClr val="595959"/>
                </a:solidFill>
              </a:rPr>
              <a:t>A abordagem indireta, baseada na previsão da temperatura da </a:t>
            </a:r>
            <a:r>
              <a:rPr lang="pt-BR" altLang="pt-BR" sz="1600" b="1" dirty="0" err="1">
                <a:solidFill>
                  <a:srgbClr val="595959"/>
                </a:solidFill>
              </a:rPr>
              <a:t>Gearbox</a:t>
            </a:r>
            <a:r>
              <a:rPr lang="pt-BR" altLang="pt-BR" sz="1600" b="1" dirty="0">
                <a:solidFill>
                  <a:srgbClr val="595959"/>
                </a:solidFill>
              </a:rPr>
              <a:t> e em variáveis causais identificadas pelo </a:t>
            </a:r>
            <a:r>
              <a:rPr lang="pt-BR" altLang="pt-BR" sz="1600" b="1" dirty="0" err="1">
                <a:solidFill>
                  <a:srgbClr val="595959"/>
                </a:solidFill>
              </a:rPr>
              <a:t>LiNGAM</a:t>
            </a:r>
            <a:r>
              <a:rPr lang="pt-BR" altLang="pt-BR" sz="1600" b="1" dirty="0">
                <a:solidFill>
                  <a:srgbClr val="595959"/>
                </a:solidFill>
              </a:rPr>
              <a:t>, mostrou-se uma solução viável e eficiente para melhorar a confiabilidade e o desempenho das turbinas eólicas.</a:t>
            </a:r>
            <a:endParaRPr lang="en-US" altLang="pt-BR" sz="1600" b="1" dirty="0">
              <a:solidFill>
                <a:srgbClr val="00B05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256165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79154C9-0FFD-D2D5-1AB5-75D19407D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3967" y="1656184"/>
            <a:ext cx="2986505" cy="271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492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BF8E-F1AB-F812-EA94-D7BB00FAA763}"/>
              </a:ext>
            </a:extLst>
          </p:cNvPr>
          <p:cNvSpPr/>
          <p:nvPr/>
        </p:nvSpPr>
        <p:spPr bwMode="auto">
          <a:xfrm>
            <a:off x="1835696" y="1995686"/>
            <a:ext cx="2017167" cy="2015927"/>
          </a:xfrm>
          <a:prstGeom prst="rect">
            <a:avLst/>
          </a:prstGeom>
          <a:ln>
            <a:solidFill>
              <a:srgbClr val="32AD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3201988"/>
            <a:ext cx="331161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Daniel Carrijo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USP – Universidade de São Paulo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carrijo@usp.br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3065713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7A013B9-4E85-D580-BBD1-044D996774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324" y="2067694"/>
            <a:ext cx="1871909" cy="18719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B6279CA-4B2D-441D-9DD4-A4740FEDBFC8}"/>
</file>

<file path=customXml/itemProps2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697</Words>
  <Application>Microsoft Office PowerPoint</Application>
  <PresentationFormat>Apresentação na tela (16:9)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MS PGothic</vt:lpstr>
      <vt:lpstr>Aptos</vt:lpstr>
      <vt:lpstr>Aptos Display</vt:lpstr>
      <vt:lpstr>Arial</vt:lpstr>
      <vt:lpstr>Rockwell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Daniel Carrijo Polonio Araujo</cp:lastModifiedBy>
  <cp:revision>82</cp:revision>
  <dcterms:created xsi:type="dcterms:W3CDTF">2011-10-17T18:04:32Z</dcterms:created>
  <dcterms:modified xsi:type="dcterms:W3CDTF">2024-10-01T13:45:16Z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Order">
    <vt:r8>2532800</vt:r8>
  </property>
  <property fmtid="{D5CDD505-2E9C-101B-9397-08002B2CF9AE}" pid="16" name="xd_Signature">
    <vt:bool>false</vt:bool>
  </property>
  <property fmtid="{D5CDD505-2E9C-101B-9397-08002B2CF9AE}" pid="17" name="xd_ProgID">
    <vt:lpwstr/>
  </property>
  <property fmtid="{D5CDD505-2E9C-101B-9397-08002B2CF9AE}" pid="18" name="_SourceUrl">
    <vt:lpwstr/>
  </property>
  <property fmtid="{D5CDD505-2E9C-101B-9397-08002B2CF9AE}" pid="19" name="_SharedFileIndex">
    <vt:lpwstr/>
  </property>
  <property fmtid="{D5CDD505-2E9C-101B-9397-08002B2CF9AE}" pid="20" name="ComplianceAssetId">
    <vt:lpwstr/>
  </property>
  <property fmtid="{D5CDD505-2E9C-101B-9397-08002B2CF9AE}" pid="21" name="TemplateUrl">
    <vt:lpwstr/>
  </property>
  <property fmtid="{D5CDD505-2E9C-101B-9397-08002B2CF9AE}" pid="22" name="_ExtendedDescription">
    <vt:lpwstr/>
  </property>
  <property fmtid="{D5CDD505-2E9C-101B-9397-08002B2CF9AE}" pid="23" name="TriggerFlowInfo">
    <vt:lpwstr/>
  </property>
</Properties>
</file>