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0"/>
  </p:handoutMasterIdLst>
  <p:sldIdLst>
    <p:sldId id="267" r:id="rId6"/>
    <p:sldId id="257" r:id="rId7"/>
    <p:sldId id="274" r:id="rId8"/>
    <p:sldId id="284" r:id="rId9"/>
    <p:sldId id="279" r:id="rId10"/>
    <p:sldId id="273" r:id="rId11"/>
    <p:sldId id="282" r:id="rId12"/>
    <p:sldId id="281" r:id="rId13"/>
    <p:sldId id="272" r:id="rId14"/>
    <p:sldId id="278" r:id="rId15"/>
    <p:sldId id="285" r:id="rId16"/>
    <p:sldId id="271" r:id="rId17"/>
    <p:sldId id="283" r:id="rId18"/>
    <p:sldId id="266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5FF1D-9CED-4761-AA14-B4FCC08F8676}" v="1" dt="2024-09-24T23:27:39.519"/>
    <p1510:client id="{FCEBF9D5-769D-4544-8D6A-AA8E4B7AD3B7}" v="9" dt="2024-09-24T23:22:26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1"/>
    <p:restoredTop sz="94660"/>
  </p:normalViewPr>
  <p:slideViewPr>
    <p:cSldViewPr>
      <p:cViewPr varScale="1">
        <p:scale>
          <a:sx n="106" d="100"/>
          <a:sy n="106" d="100"/>
        </p:scale>
        <p:origin x="1085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ís Felipe Pozzatti" userId="2c526426-51d1-427b-ac84-bee5c95e7ea5" providerId="ADAL" clId="{4BA5FF1D-9CED-4761-AA14-B4FCC08F8676}"/>
    <pc:docChg chg="modSld">
      <pc:chgData name="Luís Felipe Pozzatti" userId="2c526426-51d1-427b-ac84-bee5c95e7ea5" providerId="ADAL" clId="{4BA5FF1D-9CED-4761-AA14-B4FCC08F8676}" dt="2024-09-24T23:27:39.519" v="0"/>
      <pc:docMkLst>
        <pc:docMk/>
      </pc:docMkLst>
      <pc:sldChg chg="modAnim">
        <pc:chgData name="Luís Felipe Pozzatti" userId="2c526426-51d1-427b-ac84-bee5c95e7ea5" providerId="ADAL" clId="{4BA5FF1D-9CED-4761-AA14-B4FCC08F8676}" dt="2024-09-24T23:27:39.519" v="0"/>
        <pc:sldMkLst>
          <pc:docMk/>
          <pc:sldMk cId="759969946" sldId="282"/>
        </pc:sldMkLst>
      </pc:sldChg>
    </pc:docChg>
  </pc:docChgLst>
  <pc:docChgLst>
    <pc:chgData name="Luís Felipe Pozzatti" userId="2c526426-51d1-427b-ac84-bee5c95e7ea5" providerId="ADAL" clId="{FCEBF9D5-769D-4544-8D6A-AA8E4B7AD3B7}"/>
    <pc:docChg chg="mod modSld modMainMaster">
      <pc:chgData name="Luís Felipe Pozzatti" userId="2c526426-51d1-427b-ac84-bee5c95e7ea5" providerId="ADAL" clId="{FCEBF9D5-769D-4544-8D6A-AA8E4B7AD3B7}" dt="2024-09-24T23:23:14.361" v="326" actId="20577"/>
      <pc:docMkLst>
        <pc:docMk/>
      </pc:docMkLst>
      <pc:sldChg chg="modSp mod">
        <pc:chgData name="Luís Felipe Pozzatti" userId="2c526426-51d1-427b-ac84-bee5c95e7ea5" providerId="ADAL" clId="{FCEBF9D5-769D-4544-8D6A-AA8E4B7AD3B7}" dt="2024-09-24T23:23:14.361" v="326" actId="20577"/>
        <pc:sldMkLst>
          <pc:docMk/>
          <pc:sldMk cId="759969946" sldId="282"/>
        </pc:sldMkLst>
        <pc:spChg chg="mod">
          <ac:chgData name="Luís Felipe Pozzatti" userId="2c526426-51d1-427b-ac84-bee5c95e7ea5" providerId="ADAL" clId="{FCEBF9D5-769D-4544-8D6A-AA8E4B7AD3B7}" dt="2024-09-24T23:23:14.361" v="326" actId="20577"/>
          <ac:spMkLst>
            <pc:docMk/>
            <pc:sldMk cId="759969946" sldId="282"/>
            <ac:spMk id="3" creationId="{473F9A78-1D2D-A6A9-E1BB-B54AC8BD2341}"/>
          </ac:spMkLst>
        </pc:spChg>
        <pc:spChg chg="mod">
          <ac:chgData name="Luís Felipe Pozzatti" userId="2c526426-51d1-427b-ac84-bee5c95e7ea5" providerId="ADAL" clId="{FCEBF9D5-769D-4544-8D6A-AA8E4B7AD3B7}" dt="2024-09-24T23:22:26.042" v="286" actId="1035"/>
          <ac:spMkLst>
            <pc:docMk/>
            <pc:sldMk cId="759969946" sldId="282"/>
            <ac:spMk id="5" creationId="{3DAB70A0-525D-5BBE-636D-8BF22D5B0EE4}"/>
          </ac:spMkLst>
        </pc:spChg>
      </pc:sldChg>
      <pc:sldChg chg="modSp mod">
        <pc:chgData name="Luís Felipe Pozzatti" userId="2c526426-51d1-427b-ac84-bee5c95e7ea5" providerId="ADAL" clId="{FCEBF9D5-769D-4544-8D6A-AA8E4B7AD3B7}" dt="2024-09-24T10:26:30.160" v="283" actId="20577"/>
        <pc:sldMkLst>
          <pc:docMk/>
          <pc:sldMk cId="852989338" sldId="283"/>
        </pc:sldMkLst>
        <pc:spChg chg="mod">
          <ac:chgData name="Luís Felipe Pozzatti" userId="2c526426-51d1-427b-ac84-bee5c95e7ea5" providerId="ADAL" clId="{FCEBF9D5-769D-4544-8D6A-AA8E4B7AD3B7}" dt="2024-09-24T10:26:30.160" v="283" actId="20577"/>
          <ac:spMkLst>
            <pc:docMk/>
            <pc:sldMk cId="852989338" sldId="283"/>
            <ac:spMk id="6" creationId="{F21763E9-FA07-2209-A89C-5F988B695486}"/>
          </ac:spMkLst>
        </pc:spChg>
      </pc:sldChg>
      <pc:sldMasterChg chg="addSp mod">
        <pc:chgData name="Luís Felipe Pozzatti" userId="2c526426-51d1-427b-ac84-bee5c95e7ea5" providerId="ADAL" clId="{FCEBF9D5-769D-4544-8D6A-AA8E4B7AD3B7}" dt="2024-09-24T10:18:23.526" v="0" actId="33475"/>
        <pc:sldMasterMkLst>
          <pc:docMk/>
          <pc:sldMasterMk cId="0" sldId="2147483660"/>
        </pc:sldMasterMkLst>
        <pc:spChg chg="add">
          <ac:chgData name="Luís Felipe Pozzatti" userId="2c526426-51d1-427b-ac84-bee5c95e7ea5" providerId="ADAL" clId="{FCEBF9D5-769D-4544-8D6A-AA8E4B7AD3B7}" dt="2024-09-24T10:18:23.526" v="0" actId="33475"/>
          <ac:spMkLst>
            <pc:docMk/>
            <pc:sldMasterMk cId="0" sldId="2147483660"/>
            <ac:spMk id="4" creationId="{703BAE42-F68A-4032-9AA8-9519064C6701}"/>
          </ac:spMkLst>
        </pc:spChg>
      </pc:sldMasterChg>
      <pc:sldMasterChg chg="addSp mod">
        <pc:chgData name="Luís Felipe Pozzatti" userId="2c526426-51d1-427b-ac84-bee5c95e7ea5" providerId="ADAL" clId="{FCEBF9D5-769D-4544-8D6A-AA8E4B7AD3B7}" dt="2024-09-24T10:18:23.526" v="0" actId="33475"/>
        <pc:sldMasterMkLst>
          <pc:docMk/>
          <pc:sldMasterMk cId="2501698446" sldId="2147483683"/>
        </pc:sldMasterMkLst>
        <pc:spChg chg="add">
          <ac:chgData name="Luís Felipe Pozzatti" userId="2c526426-51d1-427b-ac84-bee5c95e7ea5" providerId="ADAL" clId="{FCEBF9D5-769D-4544-8D6A-AA8E4B7AD3B7}" dt="2024-09-24T10:18:23.526" v="0" actId="33475"/>
          <ac:spMkLst>
            <pc:docMk/>
            <pc:sldMasterMk cId="2501698446" sldId="2147483683"/>
            <ac:spMk id="8" creationId="{20CBEF4E-45B6-42D1-B673-C6FD01E78C19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03BAE42-F68A-4032-9AA8-9519064C670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940937" y="4991100"/>
            <a:ext cx="11064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pt-BR" sz="100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Classificação: Pública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0CBEF4E-45B6-42D1-B673-C6FD01E78C1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940937" y="4991100"/>
            <a:ext cx="11064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pt-BR" sz="100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Classificação: Pública</a:t>
            </a:r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043608" y="2067694"/>
            <a:ext cx="727280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O Impacto da Utilização de Dados Meteorológicos </a:t>
            </a:r>
            <a:r>
              <a:rPr lang="pt-BR" sz="2800" b="1" dirty="0" err="1">
                <a:solidFill>
                  <a:schemeClr val="bg1"/>
                </a:solidFill>
                <a:ea typeface="MS PGothic" panose="020B0600070205080204" pitchFamily="34" charset="-128"/>
              </a:rPr>
              <a:t>Sub-horários</a:t>
            </a:r>
            <a:r>
              <a:rPr 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 na Análise de Viabilidade de Empreendimentos Eólico-fotovoltaicos Associados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467544" y="976388"/>
            <a:ext cx="8568952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1" dirty="0">
                <a:solidFill>
                  <a:srgbClr val="32ADFF"/>
                </a:solidFill>
                <a:ea typeface="MS PGothic" panose="020B0600070205080204" pitchFamily="34" charset="-128"/>
              </a:rPr>
              <a:t>	</a:t>
            </a:r>
            <a:r>
              <a:rPr 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O Impacto da Utilização de Dados Meteorológicos </a:t>
            </a:r>
            <a:r>
              <a:rPr lang="pt-BR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Sub-horários</a:t>
            </a:r>
            <a:r>
              <a:rPr 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 na Análise de Viabilidade de Empreendimentos Eólico-fotovoltaicos Associados</a:t>
            </a:r>
            <a:endParaRPr lang="en-US" altLang="pt-BR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Luis Felipe Pozzatti -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ELETROBRAS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21763E9-FA07-2209-A89C-5F988B695486}"/>
              </a:ext>
            </a:extLst>
          </p:cNvPr>
          <p:cNvSpPr txBox="1"/>
          <p:nvPr/>
        </p:nvSpPr>
        <p:spPr>
          <a:xfrm>
            <a:off x="107505" y="1614160"/>
            <a:ext cx="8928992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lvl="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Crescimento da geração eólica e fotovoltaica no Brasil e no mundo</a:t>
            </a:r>
            <a:endParaRPr lang="pt-BR" dirty="0"/>
          </a:p>
          <a:p>
            <a:pPr marL="285750" lvl="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Fontes primárias sem custo, no entanto, de caráter variável</a:t>
            </a:r>
            <a:endParaRPr lang="pt-BR" dirty="0"/>
          </a:p>
          <a:p>
            <a:pPr marL="285750" lvl="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Ociosidade dos equipamentos e sistema elétrico como um todo</a:t>
            </a:r>
            <a:endParaRPr lang="pt-BR" dirty="0"/>
          </a:p>
          <a:p>
            <a:pPr marL="285750" lvl="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Excelente complementaridade temporal entre recursos eólico e solar no Brasil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As estimativas de geração de energia dos empreendimentos se valem, usualmente, de simulações através </a:t>
            </a:r>
            <a:r>
              <a:rPr lang="pt-BR" sz="1800" b="1" i="1" dirty="0"/>
              <a:t>softwares </a:t>
            </a:r>
            <a:r>
              <a:rPr lang="pt-BR" sz="1800" b="1" dirty="0"/>
              <a:t>comerciais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0018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Contextualização</a:t>
            </a:r>
          </a:p>
        </p:txBody>
      </p:sp>
    </p:spTree>
    <p:extLst>
      <p:ext uri="{BB962C8B-B14F-4D97-AF65-F5344CB8AC3E}">
        <p14:creationId xmlns:p14="http://schemas.microsoft.com/office/powerpoint/2010/main" val="353322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21763E9-FA07-2209-A89C-5F988B695486}"/>
              </a:ext>
            </a:extLst>
          </p:cNvPr>
          <p:cNvSpPr txBox="1"/>
          <p:nvPr/>
        </p:nvSpPr>
        <p:spPr>
          <a:xfrm>
            <a:off x="107504" y="1696599"/>
            <a:ext cx="8928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800" b="1" dirty="0"/>
              <a:t>Estudos apontam para resultados superestimados de 1% a 5% em sistemas fotovoltaicos utilizando dados horários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0018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Contextualização</a:t>
            </a:r>
          </a:p>
        </p:txBody>
      </p:sp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1AAB9B3A-F761-5AA2-A2A0-944C111BC7C0}"/>
              </a:ext>
            </a:extLst>
          </p:cNvPr>
          <p:cNvSpPr/>
          <p:nvPr/>
        </p:nvSpPr>
        <p:spPr>
          <a:xfrm>
            <a:off x="-317005" y="2819527"/>
            <a:ext cx="2368726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A09244-109F-C5EB-0B0F-504FD2396033}"/>
              </a:ext>
            </a:extLst>
          </p:cNvPr>
          <p:cNvSpPr txBox="1"/>
          <p:nvPr/>
        </p:nvSpPr>
        <p:spPr>
          <a:xfrm>
            <a:off x="179512" y="3581603"/>
            <a:ext cx="8928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/>
              <a:t>Identificar como a utilização de dados </a:t>
            </a:r>
            <a:r>
              <a:rPr lang="pt-BR" dirty="0" err="1"/>
              <a:t>sub-horários</a:t>
            </a:r>
            <a:r>
              <a:rPr lang="pt-BR" dirty="0"/>
              <a:t> impacta nas análises de empreendimentos associados</a:t>
            </a:r>
          </a:p>
        </p:txBody>
      </p:sp>
    </p:spTree>
    <p:extLst>
      <p:ext uri="{BB962C8B-B14F-4D97-AF65-F5344CB8AC3E}">
        <p14:creationId xmlns:p14="http://schemas.microsoft.com/office/powerpoint/2010/main" val="424951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DC8168A-E822-BBD6-44D8-4BA25882F27B}"/>
              </a:ext>
            </a:extLst>
          </p:cNvPr>
          <p:cNvSpPr txBox="1"/>
          <p:nvPr/>
        </p:nvSpPr>
        <p:spPr>
          <a:xfrm>
            <a:off x="467544" y="1511933"/>
            <a:ext cx="78815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spcAft>
                <a:spcPts val="1200"/>
              </a:spcAft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Análise da viabilidade do empreendimento baseada no LCOE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13">
                <a:extLst>
                  <a:ext uri="{FF2B5EF4-FFF2-40B4-BE49-F238E27FC236}">
                    <a16:creationId xmlns:a16="http://schemas.microsoft.com/office/drawing/2014/main" id="{C19C2946-4066-024C-8235-96E1DA0230B8}"/>
                  </a:ext>
                </a:extLst>
              </p:cNvPr>
              <p:cNvSpPr txBox="1"/>
              <p:nvPr/>
            </p:nvSpPr>
            <p:spPr>
              <a:xfrm>
                <a:off x="1835696" y="1922410"/>
                <a:ext cx="2985566" cy="1005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>
                          <a:latin typeface="Cambria Math" panose="02040503050406030204" pitchFamily="18" charset="0"/>
                        </a:rPr>
                        <m:t>𝐿𝐶𝑂𝐸</m:t>
                      </m:r>
                      <m:r>
                        <a:rPr lang="pt-BR" sz="15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5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𝐶𝐴𝑃𝐸𝑋</m:t>
                              </m:r>
                            </m:sub>
                          </m:sSub>
                          <m:r>
                            <a:rPr lang="pt-BR" sz="150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pt-BR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t-BR" sz="150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pt-BR" sz="15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pt-BR" sz="15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500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pt-BR" sz="1500" i="1">
                                              <a:latin typeface="Cambria Math" panose="02040503050406030204" pitchFamily="18" charset="0"/>
                                            </a:rPr>
                                            <m:t>𝑂𝑃𝐸𝑋</m:t>
                                          </m:r>
                                        </m:sub>
                                      </m:sSub>
                                    </m:e>
                                    <m:sub>
                                      <m:r>
                                        <a:rPr lang="pt-BR" sz="15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pt-BR" sz="15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sz="15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BR" sz="1500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pt-BR" sz="15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sz="15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pt-BR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t-BR" sz="150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pt-BR" sz="15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pt-BR" sz="15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500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pt-BR" sz="15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pt-BR" sz="15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sz="15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BR" sz="1500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pt-BR" sz="15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sz="15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pt-BR" sz="1500" dirty="0"/>
              </a:p>
            </p:txBody>
          </p:sp>
        </mc:Choice>
        <mc:Fallback xmlns="">
          <p:sp>
            <p:nvSpPr>
              <p:cNvPr id="5" name="CaixaDeTexto 13">
                <a:extLst>
                  <a:ext uri="{FF2B5EF4-FFF2-40B4-BE49-F238E27FC236}">
                    <a16:creationId xmlns:a16="http://schemas.microsoft.com/office/drawing/2014/main" id="{C19C2946-4066-024C-8235-96E1DA023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1922410"/>
                <a:ext cx="2985566" cy="10051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2D62215D-A8AD-B2E3-5BE7-066ABFEB3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26" y="3134547"/>
            <a:ext cx="2703421" cy="15359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D71DD31-AFEC-4127-EF92-7F4B589B754B}"/>
              </a:ext>
            </a:extLst>
          </p:cNvPr>
          <p:cNvSpPr txBox="1"/>
          <p:nvPr/>
        </p:nvSpPr>
        <p:spPr>
          <a:xfrm>
            <a:off x="467544" y="3003798"/>
            <a:ext cx="5328592" cy="17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285750" indent="-285750" defTabSz="45720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dirty="0"/>
              <a:t>Resolução Normativa ANEEL nº 954/2021</a:t>
            </a:r>
          </a:p>
          <a:p>
            <a:pPr lvl="1"/>
            <a:r>
              <a:rPr lang="pt-BR" sz="1800" b="1" dirty="0">
                <a:solidFill>
                  <a:srgbClr val="595959"/>
                </a:solidFill>
              </a:rPr>
              <a:t>Duas ou mais tecnologias diferentes</a:t>
            </a:r>
          </a:p>
          <a:p>
            <a:pPr lvl="1"/>
            <a:r>
              <a:rPr lang="pt-BR" sz="1800" b="1" dirty="0">
                <a:solidFill>
                  <a:srgbClr val="595959"/>
                </a:solidFill>
              </a:rPr>
              <a:t>Outorgas e medições distintas	</a:t>
            </a:r>
          </a:p>
          <a:p>
            <a:pPr lvl="1"/>
            <a:r>
              <a:rPr lang="pt-BR" sz="1800" b="1" dirty="0">
                <a:solidFill>
                  <a:srgbClr val="595959"/>
                </a:solidFill>
              </a:rPr>
              <a:t>Compartilhamento físico e contratual da conexão e sistema de transmissão</a:t>
            </a:r>
          </a:p>
        </p:txBody>
      </p:sp>
      <p:sp>
        <p:nvSpPr>
          <p:cNvPr id="10" name="Retângulo Arredondado 2">
            <a:extLst>
              <a:ext uri="{FF2B5EF4-FFF2-40B4-BE49-F238E27FC236}">
                <a16:creationId xmlns:a16="http://schemas.microsoft.com/office/drawing/2014/main" id="{9F3DEF76-138D-2F66-A39E-4757CCCA70E6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34518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27E68A7-E1F0-66A9-580F-F15BD3F3F2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3436" y="1579570"/>
            <a:ext cx="3280503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8650587-D1EA-DF6B-1D4F-8E2191006BC3}"/>
              </a:ext>
            </a:extLst>
          </p:cNvPr>
          <p:cNvSpPr txBox="1"/>
          <p:nvPr/>
        </p:nvSpPr>
        <p:spPr>
          <a:xfrm>
            <a:off x="3383930" y="1347614"/>
            <a:ext cx="547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1: dados meteorológicos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839E49-D930-1C2A-0EC9-E3C96A0D1EBE}"/>
              </a:ext>
            </a:extLst>
          </p:cNvPr>
          <p:cNvSpPr txBox="1"/>
          <p:nvPr/>
        </p:nvSpPr>
        <p:spPr>
          <a:xfrm>
            <a:off x="3384304" y="1683864"/>
            <a:ext cx="547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2: definição das capacidades, dos custos fixos e simulação energética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374F46-DE8D-A3B7-889B-12B2AC0CC93E}"/>
              </a:ext>
            </a:extLst>
          </p:cNvPr>
          <p:cNvSpPr txBox="1"/>
          <p:nvPr/>
        </p:nvSpPr>
        <p:spPr>
          <a:xfrm>
            <a:off x="3383928" y="3725929"/>
            <a:ext cx="547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5: determinação da geração ao longo da vida útil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7A5BDFD-BA82-2408-F939-D55B57B1E66D}"/>
              </a:ext>
            </a:extLst>
          </p:cNvPr>
          <p:cNvSpPr txBox="1"/>
          <p:nvPr/>
        </p:nvSpPr>
        <p:spPr>
          <a:xfrm>
            <a:off x="3383929" y="2283718"/>
            <a:ext cx="547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3: perdas elétricas e cálculo da geração líquida antes da associação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A96DA98-27FD-8210-AC7F-4EF7B042BC6B}"/>
              </a:ext>
            </a:extLst>
          </p:cNvPr>
          <p:cNvSpPr txBox="1"/>
          <p:nvPr/>
        </p:nvSpPr>
        <p:spPr>
          <a:xfrm>
            <a:off x="3383929" y="3003798"/>
            <a:ext cx="547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4: associação das tecnologias e desconto do </a:t>
            </a:r>
            <a:r>
              <a:rPr lang="pt-BR" sz="1800" i="1" dirty="0"/>
              <a:t>curtailment</a:t>
            </a:r>
            <a:r>
              <a:rPr lang="pt-BR" sz="1800" dirty="0"/>
              <a:t>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0365343-F8ED-FA54-5AD4-6EB686174148}"/>
              </a:ext>
            </a:extLst>
          </p:cNvPr>
          <p:cNvSpPr txBox="1"/>
          <p:nvPr/>
        </p:nvSpPr>
        <p:spPr>
          <a:xfrm>
            <a:off x="3383927" y="4333979"/>
            <a:ext cx="547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r>
              <a:rPr lang="pt-BR" sz="1800" dirty="0"/>
              <a:t>Etapa 6: cálculo do LCOE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339C7F4-10F6-F94C-9D0E-B73583AC1202}"/>
              </a:ext>
            </a:extLst>
          </p:cNvPr>
          <p:cNvSpPr/>
          <p:nvPr/>
        </p:nvSpPr>
        <p:spPr>
          <a:xfrm>
            <a:off x="37476" y="1701384"/>
            <a:ext cx="3380281" cy="569626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88384131-125B-617C-4E14-5BC632DB0F5D}"/>
              </a:ext>
            </a:extLst>
          </p:cNvPr>
          <p:cNvSpPr/>
          <p:nvPr/>
        </p:nvSpPr>
        <p:spPr>
          <a:xfrm>
            <a:off x="121023" y="1432007"/>
            <a:ext cx="3276048" cy="3291060"/>
          </a:xfrm>
          <a:custGeom>
            <a:avLst/>
            <a:gdLst>
              <a:gd name="connsiteX0" fmla="*/ 134839 w 3276048"/>
              <a:gd name="connsiteY0" fmla="*/ 267949 h 3291060"/>
              <a:gd name="connsiteX1" fmla="*/ 42398 w 3276048"/>
              <a:gd name="connsiteY1" fmla="*/ 360390 h 3291060"/>
              <a:gd name="connsiteX2" fmla="*/ 42398 w 3276048"/>
              <a:gd name="connsiteY2" fmla="*/ 730144 h 3291060"/>
              <a:gd name="connsiteX3" fmla="*/ 134839 w 3276048"/>
              <a:gd name="connsiteY3" fmla="*/ 822585 h 3291060"/>
              <a:gd name="connsiteX4" fmla="*/ 3150357 w 3276048"/>
              <a:gd name="connsiteY4" fmla="*/ 822585 h 3291060"/>
              <a:gd name="connsiteX5" fmla="*/ 3242798 w 3276048"/>
              <a:gd name="connsiteY5" fmla="*/ 730144 h 3291060"/>
              <a:gd name="connsiteX6" fmla="*/ 3242798 w 3276048"/>
              <a:gd name="connsiteY6" fmla="*/ 360390 h 3291060"/>
              <a:gd name="connsiteX7" fmla="*/ 3150357 w 3276048"/>
              <a:gd name="connsiteY7" fmla="*/ 267949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134839" y="267949"/>
                </a:moveTo>
                <a:cubicBezTo>
                  <a:pt x="83785" y="267949"/>
                  <a:pt x="42398" y="309336"/>
                  <a:pt x="42398" y="360390"/>
                </a:cubicBezTo>
                <a:lnTo>
                  <a:pt x="42398" y="730144"/>
                </a:lnTo>
                <a:cubicBezTo>
                  <a:pt x="42398" y="781198"/>
                  <a:pt x="83785" y="822585"/>
                  <a:pt x="134839" y="822585"/>
                </a:cubicBezTo>
                <a:lnTo>
                  <a:pt x="3150357" y="822585"/>
                </a:lnTo>
                <a:cubicBezTo>
                  <a:pt x="3201411" y="822585"/>
                  <a:pt x="3242798" y="781198"/>
                  <a:pt x="3242798" y="730144"/>
                </a:cubicBezTo>
                <a:lnTo>
                  <a:pt x="3242798" y="360390"/>
                </a:lnTo>
                <a:cubicBezTo>
                  <a:pt x="3242798" y="309336"/>
                  <a:pt x="3201411" y="267949"/>
                  <a:pt x="3150357" y="267949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98860A8D-DE57-4BAB-E7CF-61DC77C7E890}"/>
              </a:ext>
            </a:extLst>
          </p:cNvPr>
          <p:cNvSpPr/>
          <p:nvPr/>
        </p:nvSpPr>
        <p:spPr>
          <a:xfrm>
            <a:off x="121023" y="1427109"/>
            <a:ext cx="3276048" cy="3291060"/>
          </a:xfrm>
          <a:custGeom>
            <a:avLst/>
            <a:gdLst>
              <a:gd name="connsiteX0" fmla="*/ 159403 w 3276048"/>
              <a:gd name="connsiteY0" fmla="*/ 806137 h 3291060"/>
              <a:gd name="connsiteX1" fmla="*/ 32699 w 3276048"/>
              <a:gd name="connsiteY1" fmla="*/ 932841 h 3291060"/>
              <a:gd name="connsiteX2" fmla="*/ 32699 w 3276048"/>
              <a:gd name="connsiteY2" fmla="*/ 1439641 h 3291060"/>
              <a:gd name="connsiteX3" fmla="*/ 159403 w 3276048"/>
              <a:gd name="connsiteY3" fmla="*/ 1566345 h 3291060"/>
              <a:gd name="connsiteX4" fmla="*/ 3106395 w 3276048"/>
              <a:gd name="connsiteY4" fmla="*/ 1566345 h 3291060"/>
              <a:gd name="connsiteX5" fmla="*/ 3233099 w 3276048"/>
              <a:gd name="connsiteY5" fmla="*/ 1439641 h 3291060"/>
              <a:gd name="connsiteX6" fmla="*/ 3233099 w 3276048"/>
              <a:gd name="connsiteY6" fmla="*/ 932841 h 3291060"/>
              <a:gd name="connsiteX7" fmla="*/ 3106395 w 3276048"/>
              <a:gd name="connsiteY7" fmla="*/ 806137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159403" y="806137"/>
                </a:moveTo>
                <a:cubicBezTo>
                  <a:pt x="89426" y="806137"/>
                  <a:pt x="32699" y="862864"/>
                  <a:pt x="32699" y="932841"/>
                </a:cubicBezTo>
                <a:lnTo>
                  <a:pt x="32699" y="1439641"/>
                </a:lnTo>
                <a:cubicBezTo>
                  <a:pt x="32699" y="1509618"/>
                  <a:pt x="89426" y="1566345"/>
                  <a:pt x="159403" y="1566345"/>
                </a:cubicBezTo>
                <a:lnTo>
                  <a:pt x="3106395" y="1566345"/>
                </a:lnTo>
                <a:cubicBezTo>
                  <a:pt x="3176372" y="1566345"/>
                  <a:pt x="3233099" y="1509618"/>
                  <a:pt x="3233099" y="1439641"/>
                </a:cubicBezTo>
                <a:lnTo>
                  <a:pt x="3233099" y="932841"/>
                </a:lnTo>
                <a:cubicBezTo>
                  <a:pt x="3233099" y="862864"/>
                  <a:pt x="3176372" y="806137"/>
                  <a:pt x="3106395" y="806137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39" name="Forma Livre: Forma 38">
            <a:extLst>
              <a:ext uri="{FF2B5EF4-FFF2-40B4-BE49-F238E27FC236}">
                <a16:creationId xmlns:a16="http://schemas.microsoft.com/office/drawing/2014/main" id="{FB86ED7E-45AB-9E40-379D-91E4F51DF357}"/>
              </a:ext>
            </a:extLst>
          </p:cNvPr>
          <p:cNvSpPr/>
          <p:nvPr/>
        </p:nvSpPr>
        <p:spPr>
          <a:xfrm>
            <a:off x="122015" y="1436560"/>
            <a:ext cx="3276048" cy="3291060"/>
          </a:xfrm>
          <a:custGeom>
            <a:avLst/>
            <a:gdLst>
              <a:gd name="connsiteX0" fmla="*/ 145654 w 3276048"/>
              <a:gd name="connsiteY0" fmla="*/ 2282948 h 3291060"/>
              <a:gd name="connsiteX1" fmla="*/ 42398 w 3276048"/>
              <a:gd name="connsiteY1" fmla="*/ 2386204 h 3291060"/>
              <a:gd name="connsiteX2" fmla="*/ 42398 w 3276048"/>
              <a:gd name="connsiteY2" fmla="*/ 2799214 h 3291060"/>
              <a:gd name="connsiteX3" fmla="*/ 145654 w 3276048"/>
              <a:gd name="connsiteY3" fmla="*/ 2902470 h 3291060"/>
              <a:gd name="connsiteX4" fmla="*/ 3139542 w 3276048"/>
              <a:gd name="connsiteY4" fmla="*/ 2902470 h 3291060"/>
              <a:gd name="connsiteX5" fmla="*/ 3242798 w 3276048"/>
              <a:gd name="connsiteY5" fmla="*/ 2799214 h 3291060"/>
              <a:gd name="connsiteX6" fmla="*/ 3242798 w 3276048"/>
              <a:gd name="connsiteY6" fmla="*/ 2386204 h 3291060"/>
              <a:gd name="connsiteX7" fmla="*/ 3139542 w 3276048"/>
              <a:gd name="connsiteY7" fmla="*/ 2282948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145654" y="2282948"/>
                </a:moveTo>
                <a:cubicBezTo>
                  <a:pt x="88627" y="2282948"/>
                  <a:pt x="42398" y="2329177"/>
                  <a:pt x="42398" y="2386204"/>
                </a:cubicBezTo>
                <a:lnTo>
                  <a:pt x="42398" y="2799214"/>
                </a:lnTo>
                <a:cubicBezTo>
                  <a:pt x="42398" y="2856241"/>
                  <a:pt x="88627" y="2902470"/>
                  <a:pt x="145654" y="2902470"/>
                </a:cubicBezTo>
                <a:lnTo>
                  <a:pt x="3139542" y="2902470"/>
                </a:lnTo>
                <a:cubicBezTo>
                  <a:pt x="3196569" y="2902470"/>
                  <a:pt x="3242798" y="2856241"/>
                  <a:pt x="3242798" y="2799214"/>
                </a:cubicBezTo>
                <a:lnTo>
                  <a:pt x="3242798" y="2386204"/>
                </a:lnTo>
                <a:cubicBezTo>
                  <a:pt x="3242798" y="2329177"/>
                  <a:pt x="3196569" y="2282948"/>
                  <a:pt x="3139542" y="2282948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43" name="Forma Livre: Forma 42">
            <a:extLst>
              <a:ext uri="{FF2B5EF4-FFF2-40B4-BE49-F238E27FC236}">
                <a16:creationId xmlns:a16="http://schemas.microsoft.com/office/drawing/2014/main" id="{E2E3CD0E-4866-F960-3AC2-BC2F866A8708}"/>
              </a:ext>
            </a:extLst>
          </p:cNvPr>
          <p:cNvSpPr/>
          <p:nvPr/>
        </p:nvSpPr>
        <p:spPr>
          <a:xfrm>
            <a:off x="128514" y="1427109"/>
            <a:ext cx="3276048" cy="3291060"/>
          </a:xfrm>
          <a:custGeom>
            <a:avLst/>
            <a:gdLst>
              <a:gd name="connsiteX0" fmla="*/ 103955 w 3276048"/>
              <a:gd name="connsiteY0" fmla="*/ 2893049 h 3291060"/>
              <a:gd name="connsiteX1" fmla="*/ 42398 w 3276048"/>
              <a:gd name="connsiteY1" fmla="*/ 2954606 h 3291060"/>
              <a:gd name="connsiteX2" fmla="*/ 42398 w 3276048"/>
              <a:gd name="connsiteY2" fmla="*/ 3200824 h 3291060"/>
              <a:gd name="connsiteX3" fmla="*/ 103955 w 3276048"/>
              <a:gd name="connsiteY3" fmla="*/ 3262381 h 3291060"/>
              <a:gd name="connsiteX4" fmla="*/ 3181241 w 3276048"/>
              <a:gd name="connsiteY4" fmla="*/ 3262381 h 3291060"/>
              <a:gd name="connsiteX5" fmla="*/ 3242798 w 3276048"/>
              <a:gd name="connsiteY5" fmla="*/ 3200824 h 3291060"/>
              <a:gd name="connsiteX6" fmla="*/ 3242798 w 3276048"/>
              <a:gd name="connsiteY6" fmla="*/ 2954606 h 3291060"/>
              <a:gd name="connsiteX7" fmla="*/ 3181241 w 3276048"/>
              <a:gd name="connsiteY7" fmla="*/ 2893049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103955" y="2893049"/>
                </a:moveTo>
                <a:cubicBezTo>
                  <a:pt x="69958" y="2893049"/>
                  <a:pt x="42398" y="2920609"/>
                  <a:pt x="42398" y="2954606"/>
                </a:cubicBezTo>
                <a:lnTo>
                  <a:pt x="42398" y="3200824"/>
                </a:lnTo>
                <a:cubicBezTo>
                  <a:pt x="42398" y="3234821"/>
                  <a:pt x="69958" y="3262381"/>
                  <a:pt x="103955" y="3262381"/>
                </a:cubicBezTo>
                <a:lnTo>
                  <a:pt x="3181241" y="3262381"/>
                </a:lnTo>
                <a:cubicBezTo>
                  <a:pt x="3215238" y="3262381"/>
                  <a:pt x="3242798" y="3234821"/>
                  <a:pt x="3242798" y="3200824"/>
                </a:cubicBezTo>
                <a:lnTo>
                  <a:pt x="3242798" y="2954606"/>
                </a:lnTo>
                <a:cubicBezTo>
                  <a:pt x="3242798" y="2920609"/>
                  <a:pt x="3215238" y="2893049"/>
                  <a:pt x="3181241" y="2893049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38" name="Forma Livre: Forma 37">
            <a:extLst>
              <a:ext uri="{FF2B5EF4-FFF2-40B4-BE49-F238E27FC236}">
                <a16:creationId xmlns:a16="http://schemas.microsoft.com/office/drawing/2014/main" id="{3AD7DB70-C86A-0781-B9EC-673D88F68156}"/>
              </a:ext>
            </a:extLst>
          </p:cNvPr>
          <p:cNvSpPr/>
          <p:nvPr/>
        </p:nvSpPr>
        <p:spPr>
          <a:xfrm>
            <a:off x="126727" y="1427109"/>
            <a:ext cx="3276048" cy="3291060"/>
          </a:xfrm>
          <a:custGeom>
            <a:avLst/>
            <a:gdLst>
              <a:gd name="connsiteX0" fmla="*/ 169147 w 3276048"/>
              <a:gd name="connsiteY0" fmla="*/ 1524520 h 3291060"/>
              <a:gd name="connsiteX1" fmla="*/ 42398 w 3276048"/>
              <a:gd name="connsiteY1" fmla="*/ 1651269 h 3291060"/>
              <a:gd name="connsiteX2" fmla="*/ 42398 w 3276048"/>
              <a:gd name="connsiteY2" fmla="*/ 2158249 h 3291060"/>
              <a:gd name="connsiteX3" fmla="*/ 169147 w 3276048"/>
              <a:gd name="connsiteY3" fmla="*/ 2284998 h 3291060"/>
              <a:gd name="connsiteX4" fmla="*/ 3116049 w 3276048"/>
              <a:gd name="connsiteY4" fmla="*/ 2284998 h 3291060"/>
              <a:gd name="connsiteX5" fmla="*/ 3242798 w 3276048"/>
              <a:gd name="connsiteY5" fmla="*/ 2158249 h 3291060"/>
              <a:gd name="connsiteX6" fmla="*/ 3242798 w 3276048"/>
              <a:gd name="connsiteY6" fmla="*/ 1651269 h 3291060"/>
              <a:gd name="connsiteX7" fmla="*/ 3116049 w 3276048"/>
              <a:gd name="connsiteY7" fmla="*/ 1524520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169147" y="1524520"/>
                </a:moveTo>
                <a:cubicBezTo>
                  <a:pt x="99145" y="1524520"/>
                  <a:pt x="42398" y="1581267"/>
                  <a:pt x="42398" y="1651269"/>
                </a:cubicBezTo>
                <a:lnTo>
                  <a:pt x="42398" y="2158249"/>
                </a:lnTo>
                <a:cubicBezTo>
                  <a:pt x="42398" y="2228251"/>
                  <a:pt x="99145" y="2284998"/>
                  <a:pt x="169147" y="2284998"/>
                </a:cubicBezTo>
                <a:lnTo>
                  <a:pt x="3116049" y="2284998"/>
                </a:lnTo>
                <a:cubicBezTo>
                  <a:pt x="3186051" y="2284998"/>
                  <a:pt x="3242798" y="2228251"/>
                  <a:pt x="3242798" y="2158249"/>
                </a:cubicBezTo>
                <a:lnTo>
                  <a:pt x="3242798" y="1651269"/>
                </a:lnTo>
                <a:cubicBezTo>
                  <a:pt x="3242798" y="1581267"/>
                  <a:pt x="3186051" y="1524520"/>
                  <a:pt x="3116049" y="1524520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710B7DCC-02B2-59C1-B1F9-9E1516CFDE1A}"/>
              </a:ext>
            </a:extLst>
          </p:cNvPr>
          <p:cNvSpPr/>
          <p:nvPr/>
        </p:nvSpPr>
        <p:spPr>
          <a:xfrm>
            <a:off x="125289" y="1436560"/>
            <a:ext cx="3276048" cy="3291060"/>
          </a:xfrm>
          <a:custGeom>
            <a:avLst/>
            <a:gdLst>
              <a:gd name="connsiteX0" fmla="*/ 86198 w 3276048"/>
              <a:gd name="connsiteY0" fmla="*/ 17590 h 3291060"/>
              <a:gd name="connsiteX1" fmla="*/ 42398 w 3276048"/>
              <a:gd name="connsiteY1" fmla="*/ 61390 h 3291060"/>
              <a:gd name="connsiteX2" fmla="*/ 42398 w 3276048"/>
              <a:gd name="connsiteY2" fmla="*/ 236586 h 3291060"/>
              <a:gd name="connsiteX3" fmla="*/ 86198 w 3276048"/>
              <a:gd name="connsiteY3" fmla="*/ 280386 h 3291060"/>
              <a:gd name="connsiteX4" fmla="*/ 3198998 w 3276048"/>
              <a:gd name="connsiteY4" fmla="*/ 280386 h 3291060"/>
              <a:gd name="connsiteX5" fmla="*/ 3242798 w 3276048"/>
              <a:gd name="connsiteY5" fmla="*/ 236586 h 3291060"/>
              <a:gd name="connsiteX6" fmla="*/ 3242798 w 3276048"/>
              <a:gd name="connsiteY6" fmla="*/ 61390 h 3291060"/>
              <a:gd name="connsiteX7" fmla="*/ 3198998 w 3276048"/>
              <a:gd name="connsiteY7" fmla="*/ 17590 h 3291060"/>
              <a:gd name="connsiteX8" fmla="*/ 0 w 3276048"/>
              <a:gd name="connsiteY8" fmla="*/ 0 h 3291060"/>
              <a:gd name="connsiteX9" fmla="*/ 3276048 w 3276048"/>
              <a:gd name="connsiteY9" fmla="*/ 0 h 3291060"/>
              <a:gd name="connsiteX10" fmla="*/ 3276048 w 3276048"/>
              <a:gd name="connsiteY10" fmla="*/ 3291060 h 3291060"/>
              <a:gd name="connsiteX11" fmla="*/ 0 w 3276048"/>
              <a:gd name="connsiteY11" fmla="*/ 3291060 h 329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048" h="3291060">
                <a:moveTo>
                  <a:pt x="86198" y="17590"/>
                </a:moveTo>
                <a:cubicBezTo>
                  <a:pt x="62008" y="17590"/>
                  <a:pt x="42398" y="37200"/>
                  <a:pt x="42398" y="61390"/>
                </a:cubicBezTo>
                <a:lnTo>
                  <a:pt x="42398" y="236586"/>
                </a:lnTo>
                <a:cubicBezTo>
                  <a:pt x="42398" y="260776"/>
                  <a:pt x="62008" y="280386"/>
                  <a:pt x="86198" y="280386"/>
                </a:cubicBezTo>
                <a:lnTo>
                  <a:pt x="3198998" y="280386"/>
                </a:lnTo>
                <a:cubicBezTo>
                  <a:pt x="3223188" y="280386"/>
                  <a:pt x="3242798" y="260776"/>
                  <a:pt x="3242798" y="236586"/>
                </a:cubicBezTo>
                <a:lnTo>
                  <a:pt x="3242798" y="61390"/>
                </a:lnTo>
                <a:cubicBezTo>
                  <a:pt x="3242798" y="37200"/>
                  <a:pt x="3223188" y="17590"/>
                  <a:pt x="3198998" y="17590"/>
                </a:cubicBezTo>
                <a:close/>
                <a:moveTo>
                  <a:pt x="0" y="0"/>
                </a:moveTo>
                <a:lnTo>
                  <a:pt x="3276048" y="0"/>
                </a:lnTo>
                <a:lnTo>
                  <a:pt x="3276048" y="3291060"/>
                </a:lnTo>
                <a:lnTo>
                  <a:pt x="0" y="3291060"/>
                </a:lnTo>
                <a:close/>
              </a:path>
            </a:pathLst>
          </a:cu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038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32" grpId="0" animBg="1"/>
      <p:bldP spid="32" grpId="1" animBg="1"/>
      <p:bldP spid="36" grpId="0" animBg="1"/>
      <p:bldP spid="36" grpId="1" animBg="1"/>
      <p:bldP spid="39" grpId="0" animBg="1"/>
      <p:bldP spid="39" grpId="1" animBg="1"/>
      <p:bldP spid="43" grpId="0" animBg="1"/>
      <p:bldP spid="38" grpId="0" animBg="1"/>
      <p:bldP spid="38" grpId="1" animBg="1"/>
      <p:bldP spid="44" grpId="0" animBg="1"/>
      <p:bldP spid="4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5495E55A-8BFB-7E47-470A-44A9703664CF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Estudo de Caso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AB70A0-525D-5BBE-636D-8BF22D5B0EE4}"/>
              </a:ext>
            </a:extLst>
          </p:cNvPr>
          <p:cNvSpPr txBox="1"/>
          <p:nvPr/>
        </p:nvSpPr>
        <p:spPr>
          <a:xfrm>
            <a:off x="395536" y="2643758"/>
            <a:ext cx="828092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285750" lvl="0" indent="-285750" defTabSz="4572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0" indent="0">
              <a:buNone/>
            </a:pPr>
            <a:r>
              <a:rPr lang="pt-BR" dirty="0"/>
              <a:t>PREMISSAS</a:t>
            </a:r>
          </a:p>
          <a:p>
            <a:r>
              <a:rPr lang="pt-BR" dirty="0"/>
              <a:t>Parque eólico: 175,5 MW</a:t>
            </a:r>
          </a:p>
          <a:p>
            <a:r>
              <a:rPr lang="pt-BR" dirty="0"/>
              <a:t>Usina fotovoltaica: 1,1 ~ 176 </a:t>
            </a:r>
            <a:r>
              <a:rPr lang="pt-BR" dirty="0" err="1"/>
              <a:t>MWca</a:t>
            </a:r>
            <a:r>
              <a:rPr lang="pt-BR" dirty="0"/>
              <a:t> (160 alternativas)</a:t>
            </a:r>
          </a:p>
          <a:p>
            <a:r>
              <a:rPr lang="pt-BR" dirty="0"/>
              <a:t>Carregamento CC/CA de 1,3 e estruturas com seguidor</a:t>
            </a:r>
          </a:p>
          <a:p>
            <a:r>
              <a:rPr lang="pt-BR" dirty="0"/>
              <a:t>Eólica com 50% desconto TUST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3F9A78-1D2D-A6A9-E1BB-B54AC8BD2341}"/>
              </a:ext>
            </a:extLst>
          </p:cNvPr>
          <p:cNvSpPr txBox="1"/>
          <p:nvPr/>
        </p:nvSpPr>
        <p:spPr>
          <a:xfrm>
            <a:off x="395536" y="1523781"/>
            <a:ext cx="83529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285750" lvl="0" indent="-285750" defTabSz="4572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0" indent="0">
              <a:buNone/>
            </a:pPr>
            <a:r>
              <a:rPr lang="pt-BR" dirty="0"/>
              <a:t>Encontrar a potência ideal da usina fotovoltaica </a:t>
            </a:r>
            <a:r>
              <a:rPr lang="pt-BR"/>
              <a:t>a ser combinada a um </a:t>
            </a:r>
            <a:r>
              <a:rPr lang="pt-BR" dirty="0"/>
              <a:t>parque eólico, de maneira que se obtenha o menor custo de energia para o empreendimento associado</a:t>
            </a:r>
          </a:p>
        </p:txBody>
      </p:sp>
    </p:spTree>
    <p:extLst>
      <p:ext uri="{BB962C8B-B14F-4D97-AF65-F5344CB8AC3E}">
        <p14:creationId xmlns:p14="http://schemas.microsoft.com/office/powerpoint/2010/main" val="75996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Estudo de Caso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49AD01-4D97-6D3E-410F-F05AECE9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4" y="1577998"/>
            <a:ext cx="3739960" cy="277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27EC705-1DF5-8D39-3CC6-3AC9CFCDB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945" y="1933523"/>
            <a:ext cx="3420380" cy="24241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0DB230A-257E-A55D-2FD7-3C6836753B7D}"/>
              </a:ext>
            </a:extLst>
          </p:cNvPr>
          <p:cNvSpPr txBox="1"/>
          <p:nvPr/>
        </p:nvSpPr>
        <p:spPr>
          <a:xfrm>
            <a:off x="750032" y="4299942"/>
            <a:ext cx="13580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400" dirty="0"/>
              <a:t>vento @100m</a:t>
            </a:r>
          </a:p>
          <a:p>
            <a:pPr algn="ctr"/>
            <a:r>
              <a:rPr lang="pt-BR" sz="1400" dirty="0"/>
              <a:t>7,41 m/s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C39C573-9A4D-5CB8-2432-08F129CEA328}"/>
              </a:ext>
            </a:extLst>
          </p:cNvPr>
          <p:cNvSpPr txBox="1"/>
          <p:nvPr/>
        </p:nvSpPr>
        <p:spPr>
          <a:xfrm>
            <a:off x="2650858" y="4299942"/>
            <a:ext cx="13580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400" dirty="0"/>
              <a:t>GHI anual</a:t>
            </a:r>
          </a:p>
          <a:p>
            <a:pPr algn="ctr"/>
            <a:r>
              <a:rPr lang="pt-BR" sz="1400" dirty="0"/>
              <a:t>2148 kWh/m²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EAD9A8-D987-8AFD-A6F2-F56DFB985BF0}"/>
              </a:ext>
            </a:extLst>
          </p:cNvPr>
          <p:cNvSpPr txBox="1"/>
          <p:nvPr/>
        </p:nvSpPr>
        <p:spPr>
          <a:xfrm>
            <a:off x="6111132" y="4407663"/>
            <a:ext cx="13580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400" dirty="0"/>
              <a:t>CCP -0,117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D1E9EE-97B9-345B-CA4E-5EF99E25AB12}"/>
              </a:ext>
            </a:extLst>
          </p:cNvPr>
          <p:cNvSpPr txBox="1"/>
          <p:nvPr/>
        </p:nvSpPr>
        <p:spPr>
          <a:xfrm>
            <a:off x="5674012" y="1275606"/>
            <a:ext cx="22322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800" dirty="0"/>
              <a:t>Período de dados:</a:t>
            </a:r>
          </a:p>
          <a:p>
            <a:pPr algn="ctr"/>
            <a:r>
              <a:rPr lang="pt-BR" sz="1800" dirty="0"/>
              <a:t>dez/18 - </a:t>
            </a:r>
            <a:r>
              <a:rPr lang="pt-BR" sz="1800" dirty="0" err="1"/>
              <a:t>nov</a:t>
            </a:r>
            <a:r>
              <a:rPr lang="pt-BR" sz="1800" dirty="0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27771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Estudo de Caso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BF4D984-401A-AE7E-9A7F-D14AE51BA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722073"/>
            <a:ext cx="3732936" cy="2626273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9B0968F-6F68-7DD4-DF4B-B356770F0267}"/>
              </a:ext>
            </a:extLst>
          </p:cNvPr>
          <p:cNvGrpSpPr/>
          <p:nvPr/>
        </p:nvGrpSpPr>
        <p:grpSpPr>
          <a:xfrm>
            <a:off x="822786" y="1736562"/>
            <a:ext cx="5082669" cy="1409424"/>
            <a:chOff x="1057505" y="1425677"/>
            <a:chExt cx="9272793" cy="2443685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CD3145EB-8559-DAE2-D967-9CA73D538F93}"/>
                </a:ext>
              </a:extLst>
            </p:cNvPr>
            <p:cNvSpPr/>
            <p:nvPr/>
          </p:nvSpPr>
          <p:spPr>
            <a:xfrm>
              <a:off x="1057505" y="1425677"/>
              <a:ext cx="1080000" cy="1080000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EFADD897-5BBA-4CFA-C247-2CC12C0B790D}"/>
                </a:ext>
              </a:extLst>
            </p:cNvPr>
            <p:cNvCxnSpPr>
              <a:stCxn id="25" idx="0"/>
              <a:endCxn id="24" idx="0"/>
            </p:cNvCxnSpPr>
            <p:nvPr/>
          </p:nvCxnSpPr>
          <p:spPr>
            <a:xfrm>
              <a:off x="1597506" y="1425677"/>
              <a:ext cx="7654488" cy="305447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EBD6224B-D36D-1899-3084-843A377FDFA4}"/>
                </a:ext>
              </a:extLst>
            </p:cNvPr>
            <p:cNvCxnSpPr>
              <a:cxnSpLocks/>
              <a:stCxn id="25" idx="4"/>
              <a:endCxn id="24" idx="2"/>
            </p:cNvCxnSpPr>
            <p:nvPr/>
          </p:nvCxnSpPr>
          <p:spPr>
            <a:xfrm>
              <a:off x="1597506" y="2505678"/>
              <a:ext cx="7654488" cy="1363684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A4DAEA7F-CACD-C9C8-3921-41E0370BC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781" b="8372"/>
            <a:stretch>
              <a:fillRect/>
            </a:stretch>
          </p:blipFill>
          <p:spPr>
            <a:xfrm>
              <a:off x="8173688" y="1731124"/>
              <a:ext cx="2156610" cy="2138238"/>
            </a:xfrm>
            <a:custGeom>
              <a:avLst/>
              <a:gdLst>
                <a:gd name="connsiteX0" fmla="*/ 1021239 w 2042478"/>
                <a:gd name="connsiteY0" fmla="*/ 0 h 2025080"/>
                <a:gd name="connsiteX1" fmla="*/ 2042478 w 2042478"/>
                <a:gd name="connsiteY1" fmla="*/ 1012540 h 2025080"/>
                <a:gd name="connsiteX2" fmla="*/ 1021239 w 2042478"/>
                <a:gd name="connsiteY2" fmla="*/ 2025080 h 2025080"/>
                <a:gd name="connsiteX3" fmla="*/ 0 w 2042478"/>
                <a:gd name="connsiteY3" fmla="*/ 1012540 h 2025080"/>
                <a:gd name="connsiteX4" fmla="*/ 1021239 w 2042478"/>
                <a:gd name="connsiteY4" fmla="*/ 0 h 2025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2478" h="2025080">
                  <a:moveTo>
                    <a:pt x="1021239" y="0"/>
                  </a:moveTo>
                  <a:cubicBezTo>
                    <a:pt x="1585254" y="0"/>
                    <a:pt x="2042478" y="453330"/>
                    <a:pt x="2042478" y="1012540"/>
                  </a:cubicBezTo>
                  <a:cubicBezTo>
                    <a:pt x="2042478" y="1571750"/>
                    <a:pt x="1585254" y="2025080"/>
                    <a:pt x="1021239" y="2025080"/>
                  </a:cubicBezTo>
                  <a:cubicBezTo>
                    <a:pt x="457224" y="2025080"/>
                    <a:pt x="0" y="1571750"/>
                    <a:pt x="0" y="1012540"/>
                  </a:cubicBezTo>
                  <a:cubicBezTo>
                    <a:pt x="0" y="453330"/>
                    <a:pt x="457224" y="0"/>
                    <a:pt x="1021239" y="0"/>
                  </a:cubicBez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DE65C1D-3EC6-BA5F-BC46-DD92D717B705}"/>
              </a:ext>
            </a:extLst>
          </p:cNvPr>
          <p:cNvGrpSpPr/>
          <p:nvPr/>
        </p:nvGrpSpPr>
        <p:grpSpPr>
          <a:xfrm>
            <a:off x="2374361" y="2957360"/>
            <a:ext cx="3531095" cy="1713568"/>
            <a:chOff x="3888190" y="3542317"/>
            <a:chExt cx="6442109" cy="2971015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F5CBFDC0-787F-0B21-6753-A743D8FA38E7}"/>
                </a:ext>
              </a:extLst>
            </p:cNvPr>
            <p:cNvSpPr/>
            <p:nvPr/>
          </p:nvSpPr>
          <p:spPr>
            <a:xfrm>
              <a:off x="3888190" y="3542317"/>
              <a:ext cx="1080000" cy="1080000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797DC9CD-5BAF-81AC-935C-C6231DFDB0D9}"/>
                </a:ext>
              </a:extLst>
            </p:cNvPr>
            <p:cNvCxnSpPr>
              <a:cxnSpLocks/>
              <a:stCxn id="21" idx="0"/>
              <a:endCxn id="20" idx="0"/>
            </p:cNvCxnSpPr>
            <p:nvPr/>
          </p:nvCxnSpPr>
          <p:spPr>
            <a:xfrm>
              <a:off x="4428191" y="3542317"/>
              <a:ext cx="4823804" cy="832775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FA0C4928-9FD4-12A0-E1E7-4F1A42F31626}"/>
                </a:ext>
              </a:extLst>
            </p:cNvPr>
            <p:cNvCxnSpPr>
              <a:cxnSpLocks/>
              <a:stCxn id="21" idx="4"/>
              <a:endCxn id="20" idx="2"/>
            </p:cNvCxnSpPr>
            <p:nvPr/>
          </p:nvCxnSpPr>
          <p:spPr>
            <a:xfrm>
              <a:off x="4428191" y="4622317"/>
              <a:ext cx="4823804" cy="1891015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77E1FF53-01F7-8702-5A11-F6D942CE7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576" t="3480" r="4576" b="9398"/>
            <a:stretch>
              <a:fillRect/>
            </a:stretch>
          </p:blipFill>
          <p:spPr>
            <a:xfrm>
              <a:off x="8173689" y="4375092"/>
              <a:ext cx="2156610" cy="2138240"/>
            </a:xfrm>
            <a:custGeom>
              <a:avLst/>
              <a:gdLst>
                <a:gd name="connsiteX0" fmla="*/ 1021239 w 2042478"/>
                <a:gd name="connsiteY0" fmla="*/ 0 h 2025080"/>
                <a:gd name="connsiteX1" fmla="*/ 2042478 w 2042478"/>
                <a:gd name="connsiteY1" fmla="*/ 1012540 h 2025080"/>
                <a:gd name="connsiteX2" fmla="*/ 1021239 w 2042478"/>
                <a:gd name="connsiteY2" fmla="*/ 2025080 h 2025080"/>
                <a:gd name="connsiteX3" fmla="*/ 0 w 2042478"/>
                <a:gd name="connsiteY3" fmla="*/ 1012540 h 2025080"/>
                <a:gd name="connsiteX4" fmla="*/ 1021239 w 2042478"/>
                <a:gd name="connsiteY4" fmla="*/ 0 h 2025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2478" h="2025080">
                  <a:moveTo>
                    <a:pt x="1021239" y="0"/>
                  </a:moveTo>
                  <a:cubicBezTo>
                    <a:pt x="1585254" y="0"/>
                    <a:pt x="2042478" y="453330"/>
                    <a:pt x="2042478" y="1012540"/>
                  </a:cubicBezTo>
                  <a:cubicBezTo>
                    <a:pt x="2042478" y="1571750"/>
                    <a:pt x="1585254" y="2025080"/>
                    <a:pt x="1021239" y="2025080"/>
                  </a:cubicBezTo>
                  <a:cubicBezTo>
                    <a:pt x="457224" y="2025080"/>
                    <a:pt x="0" y="1571750"/>
                    <a:pt x="0" y="1012540"/>
                  </a:cubicBezTo>
                  <a:cubicBezTo>
                    <a:pt x="0" y="453330"/>
                    <a:pt x="457224" y="0"/>
                    <a:pt x="1021239" y="0"/>
                  </a:cubicBez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65BE9B7-EDE8-63A4-C67E-7858F963F8F5}"/>
              </a:ext>
            </a:extLst>
          </p:cNvPr>
          <p:cNvSpPr txBox="1"/>
          <p:nvPr/>
        </p:nvSpPr>
        <p:spPr>
          <a:xfrm>
            <a:off x="5900102" y="2067694"/>
            <a:ext cx="27256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800" dirty="0"/>
              <a:t>Fotovoltaica</a:t>
            </a:r>
          </a:p>
          <a:p>
            <a:pPr algn="ctr"/>
            <a:r>
              <a:rPr lang="pt-BR" sz="1800" dirty="0"/>
              <a:t>médio: -2,37%</a:t>
            </a:r>
          </a:p>
          <a:p>
            <a:pPr algn="ctr"/>
            <a:r>
              <a:rPr lang="pt-BR" sz="1800" dirty="0"/>
              <a:t>máximo: -4,00%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1D49F06-4E03-289B-AFA4-3DD8926F3512}"/>
              </a:ext>
            </a:extLst>
          </p:cNvPr>
          <p:cNvSpPr txBox="1"/>
          <p:nvPr/>
        </p:nvSpPr>
        <p:spPr>
          <a:xfrm>
            <a:off x="5900101" y="3592636"/>
            <a:ext cx="27256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800" dirty="0"/>
              <a:t>Eólica</a:t>
            </a:r>
          </a:p>
          <a:p>
            <a:pPr algn="ctr"/>
            <a:r>
              <a:rPr lang="pt-BR" sz="1800" dirty="0"/>
              <a:t>médio: -0,89%</a:t>
            </a:r>
          </a:p>
          <a:p>
            <a:pPr algn="ctr"/>
            <a:r>
              <a:rPr lang="pt-BR" sz="1800" dirty="0"/>
              <a:t>máximo: -2,55%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1E425DC-9C62-6D6A-39F9-AB7032DDF1C3}"/>
              </a:ext>
            </a:extLst>
          </p:cNvPr>
          <p:cNvSpPr txBox="1"/>
          <p:nvPr/>
        </p:nvSpPr>
        <p:spPr>
          <a:xfrm>
            <a:off x="5849349" y="1131590"/>
            <a:ext cx="282710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pt-BR" sz="2200" b="1" dirty="0"/>
              <a:t>Impacto na geração das tecnologias</a:t>
            </a:r>
          </a:p>
        </p:txBody>
      </p:sp>
    </p:spTree>
    <p:extLst>
      <p:ext uri="{BB962C8B-B14F-4D97-AF65-F5344CB8AC3E}">
        <p14:creationId xmlns:p14="http://schemas.microsoft.com/office/powerpoint/2010/main" val="423476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Estudo de Caso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65BE9B7-EDE8-63A4-C67E-7858F963F8F5}"/>
              </a:ext>
            </a:extLst>
          </p:cNvPr>
          <p:cNvSpPr txBox="1"/>
          <p:nvPr/>
        </p:nvSpPr>
        <p:spPr>
          <a:xfrm>
            <a:off x="5817474" y="2246550"/>
            <a:ext cx="272560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800" i="1" dirty="0"/>
              <a:t>Curtailment</a:t>
            </a:r>
            <a:r>
              <a:rPr lang="pt-BR" sz="1800" dirty="0"/>
              <a:t> subestimado com dados horários para toda a faixa de potência avaliada</a:t>
            </a:r>
            <a:endParaRPr lang="pt-BR" sz="1800" i="1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1E425DC-9C62-6D6A-39F9-AB7032DDF1C3}"/>
              </a:ext>
            </a:extLst>
          </p:cNvPr>
          <p:cNvSpPr txBox="1"/>
          <p:nvPr/>
        </p:nvSpPr>
        <p:spPr>
          <a:xfrm>
            <a:off x="5508104" y="1193278"/>
            <a:ext cx="334434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pt-BR" sz="2200" b="1" dirty="0"/>
              <a:t>Impacto na associação das tecnologias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E1DF4CD-4C4E-5FD5-9A90-A76B85D424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00" y="1696599"/>
            <a:ext cx="4320000" cy="2395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250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Estudo de Caso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65BE9B7-EDE8-63A4-C67E-7858F963F8F5}"/>
              </a:ext>
            </a:extLst>
          </p:cNvPr>
          <p:cNvSpPr txBox="1"/>
          <p:nvPr/>
        </p:nvSpPr>
        <p:spPr>
          <a:xfrm>
            <a:off x="5943949" y="2139702"/>
            <a:ext cx="27256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Dados </a:t>
            </a:r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sub-horários</a:t>
            </a: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1E425DC-9C62-6D6A-39F9-AB7032DDF1C3}"/>
              </a:ext>
            </a:extLst>
          </p:cNvPr>
          <p:cNvSpPr txBox="1"/>
          <p:nvPr/>
        </p:nvSpPr>
        <p:spPr>
          <a:xfrm>
            <a:off x="5620141" y="1203598"/>
            <a:ext cx="334434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pt-BR" sz="2200" b="1" dirty="0"/>
              <a:t>Impacto no</a:t>
            </a:r>
            <a:r>
              <a:rPr lang="pt-BR" sz="2200" dirty="0"/>
              <a:t>s resultados de viabilidade</a:t>
            </a:r>
            <a:endParaRPr lang="pt-BR" sz="22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B1BAF4-4D3E-07AD-73B4-F110548A7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0" y="1491630"/>
            <a:ext cx="4320000" cy="3188533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58EE5D6D-911B-729A-A3F4-9BBFBBFFA28A}"/>
              </a:ext>
            </a:extLst>
          </p:cNvPr>
          <p:cNvCxnSpPr>
            <a:cxnSpLocks/>
          </p:cNvCxnSpPr>
          <p:nvPr/>
        </p:nvCxnSpPr>
        <p:spPr>
          <a:xfrm>
            <a:off x="3004662" y="2880102"/>
            <a:ext cx="2698" cy="1831598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57DD32A-2028-97AA-9671-5BC39D7797CB}"/>
              </a:ext>
            </a:extLst>
          </p:cNvPr>
          <p:cNvCxnSpPr>
            <a:cxnSpLocks/>
          </p:cNvCxnSpPr>
          <p:nvPr/>
        </p:nvCxnSpPr>
        <p:spPr>
          <a:xfrm flipH="1">
            <a:off x="3131820" y="4401763"/>
            <a:ext cx="1831" cy="281997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9E85DE-BB44-840B-D310-D8846EBE9691}"/>
              </a:ext>
            </a:extLst>
          </p:cNvPr>
          <p:cNvSpPr txBox="1"/>
          <p:nvPr/>
        </p:nvSpPr>
        <p:spPr>
          <a:xfrm>
            <a:off x="2968658" y="2211710"/>
            <a:ext cx="1312612" cy="578882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96,8 MW</a:t>
            </a:r>
          </a:p>
          <a:p>
            <a:r>
              <a:rPr lang="pt-BR" sz="1400" b="1" dirty="0">
                <a:solidFill>
                  <a:schemeClr val="bg1"/>
                </a:solidFill>
              </a:rPr>
              <a:t>228 R$/MWh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D8EEA16-53B1-AD5B-C93B-4F804466BD7E}"/>
              </a:ext>
            </a:extLst>
          </p:cNvPr>
          <p:cNvSpPr txBox="1"/>
          <p:nvPr/>
        </p:nvSpPr>
        <p:spPr>
          <a:xfrm>
            <a:off x="908592" y="2645871"/>
            <a:ext cx="1121530" cy="289441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100" b="1" dirty="0" err="1">
                <a:solidFill>
                  <a:schemeClr val="bg1"/>
                </a:solidFill>
              </a:rPr>
              <a:t>Sub-horários</a:t>
            </a:r>
            <a:endParaRPr lang="pt-BR" sz="1100" b="1" dirty="0">
              <a:solidFill>
                <a:schemeClr val="bg1"/>
              </a:solidFill>
            </a:endParaRPr>
          </a:p>
        </p:txBody>
      </p:sp>
      <p:sp>
        <p:nvSpPr>
          <p:cNvPr id="13" name="Estrela: 5 Pontas 12">
            <a:extLst>
              <a:ext uri="{FF2B5EF4-FFF2-40B4-BE49-F238E27FC236}">
                <a16:creationId xmlns:a16="http://schemas.microsoft.com/office/drawing/2014/main" id="{6E69EDA7-4567-C427-9372-09B2D7E448CB}"/>
              </a:ext>
            </a:extLst>
          </p:cNvPr>
          <p:cNvSpPr/>
          <p:nvPr/>
        </p:nvSpPr>
        <p:spPr>
          <a:xfrm>
            <a:off x="2968658" y="2844100"/>
            <a:ext cx="72008" cy="72004"/>
          </a:xfrm>
          <a:prstGeom prst="star5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strela: 5 Pontas 16">
            <a:extLst>
              <a:ext uri="{FF2B5EF4-FFF2-40B4-BE49-F238E27FC236}">
                <a16:creationId xmlns:a16="http://schemas.microsoft.com/office/drawing/2014/main" id="{208AC4B3-0F60-3910-2144-15BBF65E62EB}"/>
              </a:ext>
            </a:extLst>
          </p:cNvPr>
          <p:cNvSpPr/>
          <p:nvPr/>
        </p:nvSpPr>
        <p:spPr>
          <a:xfrm>
            <a:off x="3099708" y="4353664"/>
            <a:ext cx="72008" cy="7200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779F591-D3D0-E20F-F1FA-1B0AF839C915}"/>
              </a:ext>
            </a:extLst>
          </p:cNvPr>
          <p:cNvSpPr txBox="1"/>
          <p:nvPr/>
        </p:nvSpPr>
        <p:spPr>
          <a:xfrm>
            <a:off x="3099708" y="3743245"/>
            <a:ext cx="1312612" cy="578882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103,4 MW</a:t>
            </a:r>
          </a:p>
          <a:p>
            <a:r>
              <a:rPr lang="pt-BR" sz="1400" b="1" dirty="0">
                <a:solidFill>
                  <a:schemeClr val="bg1"/>
                </a:solidFill>
              </a:rPr>
              <a:t>230 R$/MWh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AC6994A-E93A-4279-9118-E67FB9DFD481}"/>
              </a:ext>
            </a:extLst>
          </p:cNvPr>
          <p:cNvSpPr txBox="1"/>
          <p:nvPr/>
        </p:nvSpPr>
        <p:spPr>
          <a:xfrm>
            <a:off x="908592" y="4146664"/>
            <a:ext cx="1121530" cy="289441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Horários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F07D1D3A-7465-264C-C8BD-75890BBC9A44}"/>
              </a:ext>
            </a:extLst>
          </p:cNvPr>
          <p:cNvCxnSpPr>
            <a:cxnSpLocks/>
          </p:cNvCxnSpPr>
          <p:nvPr/>
        </p:nvCxnSpPr>
        <p:spPr>
          <a:xfrm flipH="1">
            <a:off x="584200" y="2889955"/>
            <a:ext cx="2423002" cy="3105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146CCFB7-4DAB-B42B-59CB-0008A65F26B8}"/>
              </a:ext>
            </a:extLst>
          </p:cNvPr>
          <p:cNvCxnSpPr>
            <a:cxnSpLocks/>
          </p:cNvCxnSpPr>
          <p:nvPr/>
        </p:nvCxnSpPr>
        <p:spPr>
          <a:xfrm flipH="1" flipV="1">
            <a:off x="579120" y="4394200"/>
            <a:ext cx="2549451" cy="563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58C95B78-6FFF-831E-7AED-A2276CB20B88}"/>
              </a:ext>
            </a:extLst>
          </p:cNvPr>
          <p:cNvGrpSpPr/>
          <p:nvPr/>
        </p:nvGrpSpPr>
        <p:grpSpPr>
          <a:xfrm>
            <a:off x="6244634" y="2610753"/>
            <a:ext cx="2124234" cy="1138893"/>
            <a:chOff x="5580113" y="3007771"/>
            <a:chExt cx="2124234" cy="1138893"/>
          </a:xfrm>
        </p:grpSpPr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492B5D58-EB55-57F7-B648-4A53D2738BD1}"/>
                </a:ext>
              </a:extLst>
            </p:cNvPr>
            <p:cNvSpPr txBox="1">
              <a:spLocks/>
            </p:cNvSpPr>
            <p:nvPr/>
          </p:nvSpPr>
          <p:spPr>
            <a:xfrm>
              <a:off x="5580113" y="3007771"/>
              <a:ext cx="1152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defTabSz="457200" eaLnBrk="1" hangingPunct="1">
                <a:buFontTx/>
                <a:buNone/>
                <a:defRPr sz="1600" b="1">
                  <a:solidFill>
                    <a:srgbClr val="595959"/>
                  </a:solidFill>
                  <a:cs typeface="Geneva" panose="020B050303040404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cs typeface="Geneva" panose="020B050303040404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>
                  <a:cs typeface="Geneva" panose="020B050303040404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cs typeface="Geneva" panose="020B050303040404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cs typeface="Geneva" panose="020B050303040404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9pPr>
            </a:lstStyle>
            <a:p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Potência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20E10A00-982B-325E-8976-355B851152B1}"/>
                </a:ext>
              </a:extLst>
            </p:cNvPr>
            <p:cNvSpPr txBox="1"/>
            <p:nvPr/>
          </p:nvSpPr>
          <p:spPr>
            <a:xfrm>
              <a:off x="6796285" y="3007771"/>
              <a:ext cx="8720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defTabSz="457200" eaLnBrk="1" hangingPunct="1">
                <a:buFontTx/>
                <a:buNone/>
                <a:defRPr sz="1600" b="1">
                  <a:solidFill>
                    <a:srgbClr val="595959"/>
                  </a:solidFill>
                  <a:cs typeface="Geneva" panose="020B050303040404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cs typeface="Geneva" panose="020B050303040404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>
                  <a:cs typeface="Geneva" panose="020B050303040404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cs typeface="Geneva" panose="020B050303040404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cs typeface="Geneva" panose="020B050303040404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9pPr>
            </a:lstStyle>
            <a:p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LCOE</a:t>
              </a:r>
            </a:p>
          </p:txBody>
        </p:sp>
        <p:sp>
          <p:nvSpPr>
            <p:cNvPr id="32" name="Seta: para Baixo 31">
              <a:extLst>
                <a:ext uri="{FF2B5EF4-FFF2-40B4-BE49-F238E27FC236}">
                  <a16:creationId xmlns:a16="http://schemas.microsoft.com/office/drawing/2014/main" id="{17E5C734-593E-B099-9514-5A275CF2D930}"/>
                </a:ext>
              </a:extLst>
            </p:cNvPr>
            <p:cNvSpPr/>
            <p:nvPr/>
          </p:nvSpPr>
          <p:spPr>
            <a:xfrm>
              <a:off x="5906340" y="3395692"/>
              <a:ext cx="504056" cy="369332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9EDAD95-040E-C71C-EDB5-3A27AFA255DE}"/>
                </a:ext>
              </a:extLst>
            </p:cNvPr>
            <p:cNvSpPr txBox="1"/>
            <p:nvPr/>
          </p:nvSpPr>
          <p:spPr>
            <a:xfrm>
              <a:off x="5668799" y="3777332"/>
              <a:ext cx="9747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defTabSz="457200" eaLnBrk="1" hangingPunct="1">
                <a:buFontTx/>
                <a:buNone/>
                <a:defRPr sz="1600" b="1">
                  <a:solidFill>
                    <a:srgbClr val="595959"/>
                  </a:solidFill>
                  <a:cs typeface="Geneva" panose="020B050303040404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cs typeface="Geneva" panose="020B050303040404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>
                  <a:cs typeface="Geneva" panose="020B050303040404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cs typeface="Geneva" panose="020B050303040404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cs typeface="Geneva" panose="020B050303040404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9pPr>
            </a:lstStyle>
            <a:p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-6,38%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AFBC6ACD-10B6-2F0F-6E00-FC5294077289}"/>
                </a:ext>
              </a:extLst>
            </p:cNvPr>
            <p:cNvSpPr txBox="1"/>
            <p:nvPr/>
          </p:nvSpPr>
          <p:spPr>
            <a:xfrm>
              <a:off x="6760280" y="3777332"/>
              <a:ext cx="9440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defTabSz="457200" eaLnBrk="1" hangingPunct="1">
                <a:buFontTx/>
                <a:buNone/>
                <a:defRPr sz="1600" b="1">
                  <a:solidFill>
                    <a:srgbClr val="595959"/>
                  </a:solidFill>
                  <a:cs typeface="Geneva" panose="020B050303040404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cs typeface="Geneva" panose="020B050303040404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>
                  <a:cs typeface="Geneva" panose="020B050303040404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cs typeface="Geneva" panose="020B050303040404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cs typeface="Geneva" panose="020B050303040404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cs typeface="Geneva" panose="020B0503030404040204" pitchFamily="34" charset="0"/>
                </a:defRPr>
              </a:lvl9pPr>
            </a:lstStyle>
            <a:p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-1,01%</a:t>
              </a:r>
            </a:p>
          </p:txBody>
        </p:sp>
        <p:sp>
          <p:nvSpPr>
            <p:cNvPr id="35" name="Seta: para Baixo 34">
              <a:extLst>
                <a:ext uri="{FF2B5EF4-FFF2-40B4-BE49-F238E27FC236}">
                  <a16:creationId xmlns:a16="http://schemas.microsoft.com/office/drawing/2014/main" id="{C78767D8-1D88-33EC-AC2F-141D08506E07}"/>
                </a:ext>
              </a:extLst>
            </p:cNvPr>
            <p:cNvSpPr/>
            <p:nvPr/>
          </p:nvSpPr>
          <p:spPr>
            <a:xfrm>
              <a:off x="6980286" y="3395692"/>
              <a:ext cx="504056" cy="369332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4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 animBg="1"/>
      <p:bldP spid="13" grpId="0" animBg="1"/>
      <p:bldP spid="17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21763E9-FA07-2209-A89C-5F988B695486}"/>
              </a:ext>
            </a:extLst>
          </p:cNvPr>
          <p:cNvSpPr txBox="1"/>
          <p:nvPr/>
        </p:nvSpPr>
        <p:spPr>
          <a:xfrm>
            <a:off x="107505" y="1662936"/>
            <a:ext cx="89289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/>
              <a:t>A utilização de</a:t>
            </a:r>
            <a:r>
              <a:rPr lang="pt-BR" dirty="0">
                <a:solidFill>
                  <a:srgbClr val="32ADFF"/>
                </a:solidFill>
              </a:rPr>
              <a:t> dados horários superestimou </a:t>
            </a:r>
            <a:r>
              <a:rPr lang="pt-BR" dirty="0"/>
              <a:t>ambas </a:t>
            </a:r>
            <a:r>
              <a:rPr lang="pt-BR" dirty="0">
                <a:solidFill>
                  <a:srgbClr val="32ADFF"/>
                </a:solidFill>
              </a:rPr>
              <a:t>as gerações</a:t>
            </a:r>
            <a:r>
              <a:rPr lang="pt-BR" dirty="0"/>
              <a:t>: eólica  em 0,89% e fotovoltaica em 2,37%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/>
              <a:t>Para os empreendimentos associados,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</a:t>
            </a:r>
            <a:r>
              <a:rPr lang="pt-BR" dirty="0">
                <a:solidFill>
                  <a:srgbClr val="32ADFF"/>
                </a:solidFill>
              </a:rPr>
              <a:t>perdas por </a:t>
            </a:r>
            <a:r>
              <a:rPr lang="pt-BR" i="1" dirty="0">
                <a:solidFill>
                  <a:srgbClr val="32ADFF"/>
                </a:solidFill>
              </a:rPr>
              <a:t>curtailment</a:t>
            </a:r>
            <a:r>
              <a:rPr lang="pt-BR" dirty="0">
                <a:solidFill>
                  <a:srgbClr val="32ADFF"/>
                </a:solidFill>
              </a:rPr>
              <a:t> </a:t>
            </a:r>
            <a:r>
              <a:rPr lang="pt-BR" dirty="0"/>
              <a:t>foram</a:t>
            </a:r>
            <a:r>
              <a:rPr lang="pt-BR" dirty="0">
                <a:solidFill>
                  <a:srgbClr val="32ADFF"/>
                </a:solidFill>
              </a:rPr>
              <a:t> superiores</a:t>
            </a:r>
            <a:r>
              <a:rPr lang="pt-BR" dirty="0"/>
              <a:t> nas análises </a:t>
            </a:r>
            <a:r>
              <a:rPr lang="pt-BR" dirty="0">
                <a:solidFill>
                  <a:srgbClr val="32ADFF"/>
                </a:solidFill>
              </a:rPr>
              <a:t>com dados </a:t>
            </a:r>
            <a:r>
              <a:rPr lang="pt-BR" dirty="0" err="1">
                <a:solidFill>
                  <a:srgbClr val="32ADFF"/>
                </a:solidFill>
              </a:rPr>
              <a:t>sub-horários</a:t>
            </a:r>
            <a:endParaRPr lang="pt-BR" dirty="0">
              <a:solidFill>
                <a:srgbClr val="32ADFF"/>
              </a:solidFill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/>
              <a:t>O uso de </a:t>
            </a:r>
            <a:r>
              <a:rPr lang="pt-BR" dirty="0">
                <a:solidFill>
                  <a:srgbClr val="32ADFF"/>
                </a:solidFill>
              </a:rPr>
              <a:t>dados horários afeta duplamente os resultados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pt-BR" dirty="0"/>
              <a:t>as análises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empreendimentos associados</a:t>
            </a:r>
            <a:r>
              <a:rPr lang="pt-BR" dirty="0"/>
              <a:t>: </a:t>
            </a:r>
            <a:r>
              <a:rPr lang="pt-BR" dirty="0">
                <a:solidFill>
                  <a:srgbClr val="32ADFF"/>
                </a:solidFill>
              </a:rPr>
              <a:t>eleva a geração </a:t>
            </a:r>
            <a:r>
              <a:rPr lang="pt-BR" dirty="0"/>
              <a:t>individual de cada tecnologia </a:t>
            </a:r>
            <a:r>
              <a:rPr lang="pt-BR" dirty="0">
                <a:solidFill>
                  <a:srgbClr val="32ADFF"/>
                </a:solidFill>
              </a:rPr>
              <a:t>e subestima os cortes </a:t>
            </a:r>
            <a:r>
              <a:rPr lang="pt-BR" dirty="0"/>
              <a:t>para atendimento do MUST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0018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255974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21763E9-FA07-2209-A89C-5F988B695486}"/>
              </a:ext>
            </a:extLst>
          </p:cNvPr>
          <p:cNvSpPr txBox="1"/>
          <p:nvPr/>
        </p:nvSpPr>
        <p:spPr>
          <a:xfrm>
            <a:off x="107505" y="1533728"/>
            <a:ext cx="8928992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8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/>
              <a:t>A adoção de </a:t>
            </a:r>
            <a:r>
              <a:rPr lang="pt-BR" dirty="0">
                <a:solidFill>
                  <a:srgbClr val="32ADFF"/>
                </a:solidFill>
              </a:rPr>
              <a:t>dados </a:t>
            </a:r>
            <a:r>
              <a:rPr lang="pt-BR" dirty="0" err="1">
                <a:solidFill>
                  <a:srgbClr val="32ADFF"/>
                </a:solidFill>
              </a:rPr>
              <a:t>sub-horários</a:t>
            </a:r>
            <a:r>
              <a:rPr lang="pt-BR" dirty="0">
                <a:solidFill>
                  <a:srgbClr val="32ADFF"/>
                </a:solidFill>
              </a:rPr>
              <a:t> resultou </a:t>
            </a:r>
            <a:r>
              <a:rPr lang="pt-BR" dirty="0"/>
              <a:t>em uma potência ideal reduzida para a usina fotovoltaica e indicou custos de energia mais atrativos, implicando </a:t>
            </a:r>
            <a:r>
              <a:rPr lang="pt-BR">
                <a:solidFill>
                  <a:srgbClr val="32ADFF"/>
                </a:solidFill>
              </a:rPr>
              <a:t>em menor investimento </a:t>
            </a:r>
            <a:r>
              <a:rPr lang="pt-BR" dirty="0">
                <a:solidFill>
                  <a:srgbClr val="32ADFF"/>
                </a:solidFill>
              </a:rPr>
              <a:t>e maior competitividade para o empreendimento associado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2ADFF"/>
                </a:solidFill>
              </a:rPr>
              <a:t>O emprego de dados </a:t>
            </a:r>
            <a:r>
              <a:rPr lang="pt-BR" dirty="0" err="1">
                <a:solidFill>
                  <a:srgbClr val="32ADFF"/>
                </a:solidFill>
              </a:rPr>
              <a:t>sub-horários</a:t>
            </a:r>
            <a:r>
              <a:rPr lang="pt-BR" dirty="0">
                <a:solidFill>
                  <a:srgbClr val="32ADFF"/>
                </a:solidFill>
              </a:rPr>
              <a:t>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nas estimativas de geração dos empreendimentos eólicos e fotovoltaicos, sejam eles independentes ou associados, </a:t>
            </a:r>
            <a:r>
              <a:rPr lang="pt-BR" dirty="0">
                <a:solidFill>
                  <a:srgbClr val="32ADFF"/>
                </a:solidFill>
              </a:rPr>
              <a:t>preza pela maior assertividade nos resultados obtidos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0018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852989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C3B278A-84DA-221A-16E7-369076E377D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 l="2962" t="2585" r="2962" b="26843"/>
          <a:stretch/>
        </p:blipFill>
        <p:spPr>
          <a:xfrm>
            <a:off x="1908176" y="2066925"/>
            <a:ext cx="1944688" cy="19446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noFill/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282160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Luís Felipe Pozzatti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Eletrobras CGT Eletrosul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luis.pozzatti@eletrobras.com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3.xml><?xml version="1.0" encoding="utf-8"?>
<ds:datastoreItem xmlns:ds="http://schemas.openxmlformats.org/officeDocument/2006/customXml" ds:itemID="{75C6B3F3-8A27-4F27-9D51-3FA423B9821F}"/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549</Words>
  <Application>Microsoft Office PowerPoint</Application>
  <PresentationFormat>Apresentação na tela (16:9)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Cambria Math</vt:lpstr>
      <vt:lpstr>Rockwell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Luís Felipe Pozzatti</cp:lastModifiedBy>
  <cp:revision>77</cp:revision>
  <dcterms:created xsi:type="dcterms:W3CDTF">2011-10-17T18:04:32Z</dcterms:created>
  <dcterms:modified xsi:type="dcterms:W3CDTF">2024-09-24T23:27:50Z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TaxCatchAll">
    <vt:lpwstr/>
  </property>
  <property fmtid="{D5CDD505-2E9C-101B-9397-08002B2CF9AE}" pid="10" name="lcf76f155ced4ddcb4097134ff3c332f">
    <vt:lpwstr/>
  </property>
  <property fmtid="{D5CDD505-2E9C-101B-9397-08002B2CF9AE}" pid="11" name="ContentTypeId">
    <vt:lpwstr>0x01010067B34FBBF3892649A4E0702DF0E7B36A</vt:lpwstr>
  </property>
  <property fmtid="{D5CDD505-2E9C-101B-9397-08002B2CF9AE}" pid="12" name="MSIP_Label_40a83aed-4ff2-443d-a0cb-a0188107753d_Enabled">
    <vt:lpwstr>true</vt:lpwstr>
  </property>
  <property fmtid="{D5CDD505-2E9C-101B-9397-08002B2CF9AE}" pid="13" name="MSIP_Label_40a83aed-4ff2-443d-a0cb-a0188107753d_SetDate">
    <vt:lpwstr>2024-09-24T10:18:23Z</vt:lpwstr>
  </property>
  <property fmtid="{D5CDD505-2E9C-101B-9397-08002B2CF9AE}" pid="14" name="MSIP_Label_40a83aed-4ff2-443d-a0cb-a0188107753d_Method">
    <vt:lpwstr>Privileged</vt:lpwstr>
  </property>
  <property fmtid="{D5CDD505-2E9C-101B-9397-08002B2CF9AE}" pid="15" name="MSIP_Label_40a83aed-4ff2-443d-a0cb-a0188107753d_Name">
    <vt:lpwstr>Pública</vt:lpwstr>
  </property>
  <property fmtid="{D5CDD505-2E9C-101B-9397-08002B2CF9AE}" pid="16" name="MSIP_Label_40a83aed-4ff2-443d-a0cb-a0188107753d_SiteId">
    <vt:lpwstr>8a0ffb54-9716-4a93-9158-9e3a7206f18e</vt:lpwstr>
  </property>
  <property fmtid="{D5CDD505-2E9C-101B-9397-08002B2CF9AE}" pid="17" name="MSIP_Label_40a83aed-4ff2-443d-a0cb-a0188107753d_ActionId">
    <vt:lpwstr>32e375c8-d272-43e0-8676-bf37b97bf414</vt:lpwstr>
  </property>
  <property fmtid="{D5CDD505-2E9C-101B-9397-08002B2CF9AE}" pid="18" name="MSIP_Label_40a83aed-4ff2-443d-a0cb-a0188107753d_ContentBits">
    <vt:lpwstr>2</vt:lpwstr>
  </property>
  <property fmtid="{D5CDD505-2E9C-101B-9397-08002B2CF9AE}" pid="19" name="ClassificationContentMarkingFooterLocations">
    <vt:lpwstr>1_Blank Presentation:4\Personalizar design:8</vt:lpwstr>
  </property>
  <property fmtid="{D5CDD505-2E9C-101B-9397-08002B2CF9AE}" pid="20" name="ClassificationContentMarkingFooterText">
    <vt:lpwstr>Classificação: Pública</vt:lpwstr>
  </property>
  <property fmtid="{D5CDD505-2E9C-101B-9397-08002B2CF9AE}" pid="21" name="Order">
    <vt:r8>2528600</vt:r8>
  </property>
  <property fmtid="{D5CDD505-2E9C-101B-9397-08002B2CF9AE}" pid="22" name="xd_Signature">
    <vt:bool>false</vt:bool>
  </property>
  <property fmtid="{D5CDD505-2E9C-101B-9397-08002B2CF9AE}" pid="23" name="xd_ProgID">
    <vt:lpwstr/>
  </property>
  <property fmtid="{D5CDD505-2E9C-101B-9397-08002B2CF9AE}" pid="24" name="_SourceUrl">
    <vt:lpwstr/>
  </property>
  <property fmtid="{D5CDD505-2E9C-101B-9397-08002B2CF9AE}" pid="25" name="_SharedFileIndex">
    <vt:lpwstr/>
  </property>
  <property fmtid="{D5CDD505-2E9C-101B-9397-08002B2CF9AE}" pid="26" name="ComplianceAssetId">
    <vt:lpwstr/>
  </property>
  <property fmtid="{D5CDD505-2E9C-101B-9397-08002B2CF9AE}" pid="27" name="TemplateUrl">
    <vt:lpwstr/>
  </property>
  <property fmtid="{D5CDD505-2E9C-101B-9397-08002B2CF9AE}" pid="28" name="_ExtendedDescription">
    <vt:lpwstr/>
  </property>
  <property fmtid="{D5CDD505-2E9C-101B-9397-08002B2CF9AE}" pid="29" name="TriggerFlowInfo">
    <vt:lpwstr/>
  </property>
  <property fmtid="{D5CDD505-2E9C-101B-9397-08002B2CF9AE}" pid="30" name="MediaServiceImageTags">
    <vt:lpwstr/>
  </property>
</Properties>
</file>