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2"/>
  </p:notesMasterIdLst>
  <p:handoutMasterIdLst>
    <p:handoutMasterId r:id="rId23"/>
  </p:handoutMasterIdLst>
  <p:sldIdLst>
    <p:sldId id="267" r:id="rId6"/>
    <p:sldId id="257" r:id="rId7"/>
    <p:sldId id="264" r:id="rId8"/>
    <p:sldId id="271" r:id="rId9"/>
    <p:sldId id="272" r:id="rId10"/>
    <p:sldId id="277" r:id="rId11"/>
    <p:sldId id="278" r:id="rId12"/>
    <p:sldId id="276" r:id="rId13"/>
    <p:sldId id="275" r:id="rId14"/>
    <p:sldId id="279" r:id="rId15"/>
    <p:sldId id="280" r:id="rId16"/>
    <p:sldId id="273" r:id="rId17"/>
    <p:sldId id="281" r:id="rId18"/>
    <p:sldId id="282" r:id="rId19"/>
    <p:sldId id="274" r:id="rId20"/>
    <p:sldId id="266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4AC"/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 varScale="1">
        <p:scale>
          <a:sx n="138" d="100"/>
          <a:sy n="138" d="100"/>
        </p:scale>
        <p:origin x="296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A3677-D0F8-44AE-B13A-76A10AC29763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4594A-0E6A-4059-A081-C6337B919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90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4594A-0E6A-4059-A081-C6337B91957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73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683568" y="2283718"/>
            <a:ext cx="7776863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Integração de sistema de armazenamento por baterias </a:t>
            </a:r>
            <a:r>
              <a:rPr lang="pt-BR" altLang="pt-BR" sz="2800" b="1" i="1" dirty="0" err="1">
                <a:solidFill>
                  <a:schemeClr val="bg1"/>
                </a:solidFill>
                <a:ea typeface="MS PGothic" panose="020B0600070205080204" pitchFamily="34" charset="-128"/>
              </a:rPr>
              <a:t>utility</a:t>
            </a:r>
            <a:r>
              <a:rPr lang="pt-BR" altLang="pt-BR" sz="2800" b="1" i="1" dirty="0">
                <a:solidFill>
                  <a:schemeClr val="bg1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2800" b="1" i="1" dirty="0" err="1">
                <a:solidFill>
                  <a:schemeClr val="bg1"/>
                </a:solidFill>
                <a:ea typeface="MS PGothic" panose="020B0600070205080204" pitchFamily="34" charset="-128"/>
              </a:rPr>
              <a:t>scale</a:t>
            </a:r>
            <a:r>
              <a:rPr lang="pt-BR" altLang="pt-BR" sz="2800" b="1" i="1" dirty="0">
                <a:solidFill>
                  <a:schemeClr val="bg1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à um complexo híbrido eólico-fotovoltaico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179512" y="976388"/>
            <a:ext cx="8496944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	Integração de sistema de armazenamento por baterias </a:t>
            </a:r>
            <a:r>
              <a:rPr lang="pt-BR" altLang="pt-BR" b="1" i="1" dirty="0" err="1">
                <a:solidFill>
                  <a:srgbClr val="32ADFF"/>
                </a:solidFill>
                <a:ea typeface="MS PGothic" panose="020B0600070205080204" pitchFamily="34" charset="-128"/>
              </a:rPr>
              <a:t>utility</a:t>
            </a:r>
            <a:r>
              <a:rPr lang="pt-BR" altLang="pt-BR" b="1" i="1" dirty="0">
                <a:solidFill>
                  <a:srgbClr val="32ADFF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b="1" i="1" dirty="0" err="1">
                <a:solidFill>
                  <a:srgbClr val="32ADFF"/>
                </a:solidFill>
                <a:ea typeface="MS PGothic" panose="020B0600070205080204" pitchFamily="34" charset="-128"/>
              </a:rPr>
              <a:t>scale</a:t>
            </a:r>
            <a:r>
              <a:rPr lang="pt-BR" altLang="pt-BR" b="1" i="1" dirty="0">
                <a:solidFill>
                  <a:srgbClr val="32ADFF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à um complexo híbrido eólico-fotovoltaico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320452" y="3507854"/>
            <a:ext cx="8215064" cy="101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None/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André Victor Rodrigues Nascimento da Silva, Lorenzo Olivo Filippini, Luisa Dahlem Almeida, Arthur Cavalcanti </a:t>
            </a:r>
            <a:r>
              <a:rPr lang="pt-BR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Litrenta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Paulo Alexandre Ferreira</a:t>
            </a:r>
          </a:p>
          <a:p>
            <a:pPr eaLnBrk="1" hangingPunct="1">
              <a:buNone/>
            </a:pPr>
            <a:r>
              <a:rPr lang="pt-BR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Aeroespacial Tecnologias e Sistemas Renováveis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291830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316C14B-C389-9D9A-9AAC-09D0B2FCF364}"/>
              </a:ext>
            </a:extLst>
          </p:cNvPr>
          <p:cNvSpPr/>
          <p:nvPr/>
        </p:nvSpPr>
        <p:spPr>
          <a:xfrm>
            <a:off x="4427984" y="2819004"/>
            <a:ext cx="4256992" cy="1792214"/>
          </a:xfrm>
          <a:prstGeom prst="roundRect">
            <a:avLst/>
          </a:prstGeom>
          <a:solidFill>
            <a:schemeClr val="accent6">
              <a:lumMod val="20000"/>
              <a:lumOff val="8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93414AFD-607D-7F2B-8B72-F2CB5B264F33}"/>
              </a:ext>
            </a:extLst>
          </p:cNvPr>
          <p:cNvSpPr/>
          <p:nvPr/>
        </p:nvSpPr>
        <p:spPr>
          <a:xfrm>
            <a:off x="4427984" y="970898"/>
            <a:ext cx="4256992" cy="1792214"/>
          </a:xfrm>
          <a:prstGeom prst="roundRect">
            <a:avLst/>
          </a:prstGeom>
          <a:solidFill>
            <a:schemeClr val="accent6">
              <a:lumMod val="20000"/>
              <a:lumOff val="8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FB541556-EEAE-55A0-494D-64E51DCF29AC}"/>
              </a:ext>
            </a:extLst>
          </p:cNvPr>
          <p:cNvSpPr/>
          <p:nvPr/>
        </p:nvSpPr>
        <p:spPr>
          <a:xfrm>
            <a:off x="456920" y="3179173"/>
            <a:ext cx="3170455" cy="1176693"/>
          </a:xfrm>
          <a:prstGeom prst="roundRect">
            <a:avLst/>
          </a:prstGeom>
          <a:solidFill>
            <a:srgbClr val="0064AC">
              <a:alpha val="14902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BF188FDC-BCE4-CF1E-013B-7D9133401DB9}"/>
              </a:ext>
            </a:extLst>
          </p:cNvPr>
          <p:cNvSpPr/>
          <p:nvPr/>
        </p:nvSpPr>
        <p:spPr>
          <a:xfrm>
            <a:off x="456921" y="2111971"/>
            <a:ext cx="3170455" cy="919555"/>
          </a:xfrm>
          <a:prstGeom prst="roundRect">
            <a:avLst/>
          </a:prstGeom>
          <a:solidFill>
            <a:srgbClr val="0064AC">
              <a:alpha val="14902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5FCCC43-D09A-9EE5-0552-68D8C8B753B4}"/>
              </a:ext>
            </a:extLst>
          </p:cNvPr>
          <p:cNvSpPr txBox="1"/>
          <p:nvPr/>
        </p:nvSpPr>
        <p:spPr>
          <a:xfrm>
            <a:off x="1238943" y="1594992"/>
            <a:ext cx="167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Crise climática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3D3E06B-3EC5-3269-EFFC-4BC7A36A5B53}"/>
              </a:ext>
            </a:extLst>
          </p:cNvPr>
          <p:cNvSpPr txBox="1"/>
          <p:nvPr/>
        </p:nvSpPr>
        <p:spPr>
          <a:xfrm>
            <a:off x="459024" y="2156251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Aumento da capacidade de geração de fontes renováveis de quase 50% em 2023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3B3D66-479A-8933-E3B3-5BC4BF210373}"/>
              </a:ext>
            </a:extLst>
          </p:cNvPr>
          <p:cNvSpPr txBox="1"/>
          <p:nvPr/>
        </p:nvSpPr>
        <p:spPr>
          <a:xfrm>
            <a:off x="456919" y="3223451"/>
            <a:ext cx="31146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Desbalanço entre Geração e Carga (oferta e demanda)</a:t>
            </a:r>
          </a:p>
          <a:p>
            <a:pPr algn="ctr"/>
            <a:r>
              <a:rPr lang="pt-BR" sz="1600" dirty="0"/>
              <a:t> Subutilização da infraestrutura de transmissão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A77A0B5-F614-E6F7-7F26-1DFCC21B6356}"/>
              </a:ext>
            </a:extLst>
          </p:cNvPr>
          <p:cNvSpPr txBox="1"/>
          <p:nvPr/>
        </p:nvSpPr>
        <p:spPr>
          <a:xfrm>
            <a:off x="4860032" y="1072612"/>
            <a:ext cx="313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pPr algn="ctr"/>
            <a:r>
              <a:rPr lang="pt-BR" sz="1800" dirty="0"/>
              <a:t>Usinas Híbridas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DEC1BD5-4A35-7DB7-9EEC-BFDEA6030A88}"/>
              </a:ext>
            </a:extLst>
          </p:cNvPr>
          <p:cNvSpPr txBox="1"/>
          <p:nvPr/>
        </p:nvSpPr>
        <p:spPr>
          <a:xfrm>
            <a:off x="4571999" y="1494531"/>
            <a:ext cx="411340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595959"/>
                </a:solidFill>
              </a:rPr>
              <a:t>maior eficiência da planta e estabilidade na geração de energia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595959"/>
                </a:solidFill>
              </a:rPr>
              <a:t>redução da intermitência característica de fontes renováveis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FD8CC18-C17C-E78B-4C18-EAFB7A81CF70}"/>
              </a:ext>
            </a:extLst>
          </p:cNvPr>
          <p:cNvSpPr txBox="1"/>
          <p:nvPr/>
        </p:nvSpPr>
        <p:spPr>
          <a:xfrm>
            <a:off x="4483805" y="2874501"/>
            <a:ext cx="420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pPr algn="ctr"/>
            <a:r>
              <a:rPr lang="pt-BR" sz="1800" dirty="0"/>
              <a:t>Sistemas de Armazenamento de Energia por Baterias (BESS)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657F0-4C95-38D4-3C8E-56E3E4591260}"/>
              </a:ext>
            </a:extLst>
          </p:cNvPr>
          <p:cNvSpPr txBox="1"/>
          <p:nvPr/>
        </p:nvSpPr>
        <p:spPr>
          <a:xfrm>
            <a:off x="4571999" y="3577120"/>
            <a:ext cx="4112978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595959"/>
                </a:solidFill>
              </a:rPr>
              <a:t>aproveitamento de energia excedente (Limitação do MUST ou </a:t>
            </a:r>
            <a:r>
              <a:rPr lang="pt-BR" sz="1600" i="1" dirty="0" err="1">
                <a:solidFill>
                  <a:srgbClr val="595959"/>
                </a:solidFill>
              </a:rPr>
              <a:t>curtailment</a:t>
            </a:r>
            <a:r>
              <a:rPr lang="pt-BR" sz="1600" dirty="0">
                <a:solidFill>
                  <a:srgbClr val="595959"/>
                </a:solidFill>
              </a:rPr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595959"/>
                </a:solidFill>
              </a:rPr>
              <a:t>ajuste da geração à curva de carga</a:t>
            </a:r>
          </a:p>
        </p:txBody>
      </p:sp>
      <p:cxnSp>
        <p:nvCxnSpPr>
          <p:cNvPr id="21" name="Conector: Curvo 20">
            <a:extLst>
              <a:ext uri="{FF2B5EF4-FFF2-40B4-BE49-F238E27FC236}">
                <a16:creationId xmlns:a16="http://schemas.microsoft.com/office/drawing/2014/main" id="{9051C058-63F7-1B6B-7DE8-D8C34689C1FD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3627375" y="1867005"/>
            <a:ext cx="800609" cy="1900515"/>
          </a:xfrm>
          <a:prstGeom prst="curvedConnector3">
            <a:avLst>
              <a:gd name="adj1" fmla="val 24908"/>
            </a:avLst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: Curvo 21">
            <a:extLst>
              <a:ext uri="{FF2B5EF4-FFF2-40B4-BE49-F238E27FC236}">
                <a16:creationId xmlns:a16="http://schemas.microsoft.com/office/drawing/2014/main" id="{920F5324-A8FA-0C2C-3505-81EE12646EF6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3627375" y="3767520"/>
            <a:ext cx="800609" cy="538608"/>
          </a:xfrm>
          <a:prstGeom prst="curvedConnector3">
            <a:avLst>
              <a:gd name="adj1" fmla="val 53461"/>
            </a:avLst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7666BC32-56E1-84C5-CC55-82C5A1859455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2042148" y="3031526"/>
            <a:ext cx="1" cy="147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BEC355C5-8EFE-9E88-6297-F542DFE5DC66}"/>
              </a:ext>
            </a:extLst>
          </p:cNvPr>
          <p:cNvCxnSpPr/>
          <p:nvPr/>
        </p:nvCxnSpPr>
        <p:spPr>
          <a:xfrm flipH="1">
            <a:off x="2026893" y="1983735"/>
            <a:ext cx="1" cy="147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EE5F3D0B-76AE-3BE6-3E55-65E0035E9CB3}"/>
              </a:ext>
            </a:extLst>
          </p:cNvPr>
          <p:cNvSpPr/>
          <p:nvPr/>
        </p:nvSpPr>
        <p:spPr>
          <a:xfrm>
            <a:off x="456920" y="1594093"/>
            <a:ext cx="3170455" cy="395395"/>
          </a:xfrm>
          <a:prstGeom prst="roundRect">
            <a:avLst/>
          </a:prstGeom>
          <a:solidFill>
            <a:schemeClr val="bg1">
              <a:lumMod val="50000"/>
              <a:alpha val="14902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316C14B-C389-9D9A-9AAC-09D0B2FCF364}"/>
              </a:ext>
            </a:extLst>
          </p:cNvPr>
          <p:cNvSpPr/>
          <p:nvPr/>
        </p:nvSpPr>
        <p:spPr>
          <a:xfrm>
            <a:off x="607298" y="1589402"/>
            <a:ext cx="3680929" cy="2990031"/>
          </a:xfrm>
          <a:prstGeom prst="roundRect">
            <a:avLst/>
          </a:prstGeom>
          <a:solidFill>
            <a:schemeClr val="bg2">
              <a:lumMod val="9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7902CDF-32C5-8FF2-2B67-655BC8990385}"/>
              </a:ext>
            </a:extLst>
          </p:cNvPr>
          <p:cNvSpPr/>
          <p:nvPr/>
        </p:nvSpPr>
        <p:spPr>
          <a:xfrm>
            <a:off x="5076056" y="1584523"/>
            <a:ext cx="3680929" cy="299003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657F0-4C95-38D4-3C8E-56E3E4591260}"/>
              </a:ext>
            </a:extLst>
          </p:cNvPr>
          <p:cNvSpPr txBox="1"/>
          <p:nvPr/>
        </p:nvSpPr>
        <p:spPr>
          <a:xfrm>
            <a:off x="1619672" y="1706920"/>
            <a:ext cx="1512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dirty="0"/>
              <a:t>Mundialmente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6600855-4A52-9971-2395-C2B0139E6038}"/>
              </a:ext>
            </a:extLst>
          </p:cNvPr>
          <p:cNvSpPr txBox="1"/>
          <p:nvPr/>
        </p:nvSpPr>
        <p:spPr>
          <a:xfrm>
            <a:off x="6228184" y="1706920"/>
            <a:ext cx="1512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600" dirty="0"/>
              <a:t>Brasil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C811F42-3ADD-BAC9-F5CB-8C6C9D522C5B}"/>
              </a:ext>
            </a:extLst>
          </p:cNvPr>
          <p:cNvSpPr txBox="1"/>
          <p:nvPr/>
        </p:nvSpPr>
        <p:spPr>
          <a:xfrm>
            <a:off x="603041" y="2233196"/>
            <a:ext cx="353691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Mercado liderado por EUA, China e Índia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Em 2022, os investimentos atingiram US$ 5 bilhões, triplicando em relação ao ano anterior.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Expectativa de crescimento do mercado global para 120 a 150 bilhões de dólares até 2030</a:t>
            </a:r>
          </a:p>
          <a:p>
            <a:pPr>
              <a:spcAft>
                <a:spcPts val="600"/>
              </a:spcAft>
            </a:pPr>
            <a:endParaRPr lang="pt-BR" sz="14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9793CDF-8B46-B1E1-3B81-FBC4A81CEB94}"/>
              </a:ext>
            </a:extLst>
          </p:cNvPr>
          <p:cNvSpPr txBox="1"/>
          <p:nvPr/>
        </p:nvSpPr>
        <p:spPr>
          <a:xfrm>
            <a:off x="5215812" y="2178935"/>
            <a:ext cx="3536912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Fase inicial de desenvolvimento, com projetos pilotos e regulamentações em elaboração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Nota Técnica EPE-DEE-NT-029/2019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Projeto de Lei 5174 (2023)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Discussões para inclusão dessa solução em leilões de energia.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spcAft>
                <a:spcPts val="600"/>
              </a:spcAft>
            </a:pPr>
            <a:endParaRPr lang="pt-BR" sz="1400" dirty="0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4106D352-6C08-73D0-D7ED-797E292BBBB5}"/>
              </a:ext>
            </a:extLst>
          </p:cNvPr>
          <p:cNvSpPr/>
          <p:nvPr/>
        </p:nvSpPr>
        <p:spPr>
          <a:xfrm>
            <a:off x="4124642" y="2643758"/>
            <a:ext cx="1162571" cy="57606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FD8CC18-C17C-E78B-4C18-EAFB7A81CF70}"/>
              </a:ext>
            </a:extLst>
          </p:cNvPr>
          <p:cNvSpPr txBox="1"/>
          <p:nvPr/>
        </p:nvSpPr>
        <p:spPr>
          <a:xfrm>
            <a:off x="4070074" y="274712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pPr algn="ctr"/>
            <a:r>
              <a:rPr lang="pt-BR" sz="1800" b="1" dirty="0"/>
              <a:t>BESS</a:t>
            </a:r>
          </a:p>
        </p:txBody>
      </p:sp>
      <p:pic>
        <p:nvPicPr>
          <p:cNvPr id="1029" name="Picture 5" descr="Energy storage - Free ecology and environment icons">
            <a:extLst>
              <a:ext uri="{FF2B5EF4-FFF2-40B4-BE49-F238E27FC236}">
                <a16:creationId xmlns:a16="http://schemas.microsoft.com/office/drawing/2014/main" id="{E295AC1F-EDC6-2EBD-5871-D57DBC36A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271" y="3219822"/>
            <a:ext cx="779311" cy="77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536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AFC6D80-332F-E6DD-B763-B5D531559D2D}"/>
              </a:ext>
            </a:extLst>
          </p:cNvPr>
          <p:cNvSpPr/>
          <p:nvPr/>
        </p:nvSpPr>
        <p:spPr>
          <a:xfrm>
            <a:off x="141150" y="2283718"/>
            <a:ext cx="2774666" cy="1804870"/>
          </a:xfrm>
          <a:prstGeom prst="roundRect">
            <a:avLst/>
          </a:prstGeom>
          <a:solidFill>
            <a:schemeClr val="bg2">
              <a:lumMod val="9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657F0-4C95-38D4-3C8E-56E3E4591260}"/>
              </a:ext>
            </a:extLst>
          </p:cNvPr>
          <p:cNvSpPr txBox="1"/>
          <p:nvPr/>
        </p:nvSpPr>
        <p:spPr>
          <a:xfrm>
            <a:off x="3957413" y="1060589"/>
            <a:ext cx="44279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600" dirty="0"/>
              <a:t>Complexo híbrido eólico-fotovoltaico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083A37-6827-9456-29EB-7A4C15F23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8810" y="1527322"/>
            <a:ext cx="5945190" cy="2811502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F48C9A7-924F-1FDF-C0D5-AE1C98DA5615}"/>
              </a:ext>
            </a:extLst>
          </p:cNvPr>
          <p:cNvSpPr txBox="1"/>
          <p:nvPr/>
        </p:nvSpPr>
        <p:spPr>
          <a:xfrm>
            <a:off x="254437" y="2370545"/>
            <a:ext cx="291868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b="1" dirty="0"/>
              <a:t>Localização: </a:t>
            </a:r>
            <a:r>
              <a:rPr lang="pt-BR" sz="1600" dirty="0"/>
              <a:t>Bahia </a:t>
            </a:r>
          </a:p>
          <a:p>
            <a:pPr>
              <a:spcAft>
                <a:spcPts val="600"/>
              </a:spcAft>
            </a:pPr>
            <a:r>
              <a:rPr lang="pt-BR" sz="1600" b="1" dirty="0"/>
              <a:t>Potência Eólica: </a:t>
            </a:r>
            <a:r>
              <a:rPr lang="pt-BR" sz="1600" dirty="0"/>
              <a:t>300 MW</a:t>
            </a:r>
          </a:p>
          <a:p>
            <a:pPr>
              <a:spcAft>
                <a:spcPts val="600"/>
              </a:spcAft>
            </a:pPr>
            <a:r>
              <a:rPr lang="pt-BR" sz="1600" b="1" dirty="0"/>
              <a:t>Potência Solar: </a:t>
            </a:r>
            <a:r>
              <a:rPr lang="pt-BR" sz="1600" dirty="0"/>
              <a:t>190 MW</a:t>
            </a:r>
          </a:p>
          <a:p>
            <a:pPr>
              <a:spcAft>
                <a:spcPts val="600"/>
              </a:spcAft>
            </a:pPr>
            <a:r>
              <a:rPr lang="pt-BR" sz="1600" b="1" dirty="0"/>
              <a:t>Potência Híbrida: </a:t>
            </a:r>
            <a:r>
              <a:rPr lang="pt-BR" sz="1600" dirty="0"/>
              <a:t>490 MW </a:t>
            </a:r>
          </a:p>
          <a:p>
            <a:pPr>
              <a:spcAft>
                <a:spcPts val="600"/>
              </a:spcAft>
            </a:pPr>
            <a:r>
              <a:rPr lang="pt-BR" sz="1600" b="1" dirty="0"/>
              <a:t>MUST: </a:t>
            </a:r>
            <a:r>
              <a:rPr lang="pt-BR" sz="1600" dirty="0"/>
              <a:t>294 MW</a:t>
            </a:r>
          </a:p>
        </p:txBody>
      </p:sp>
    </p:spTree>
    <p:extLst>
      <p:ext uri="{BB962C8B-B14F-4D97-AF65-F5344CB8AC3E}">
        <p14:creationId xmlns:p14="http://schemas.microsoft.com/office/powerpoint/2010/main" val="379014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4F5A675-9A02-F419-7083-DAD3700AC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128396"/>
              </p:ext>
            </p:extLst>
          </p:nvPr>
        </p:nvGraphicFramePr>
        <p:xfrm>
          <a:off x="107504" y="1972961"/>
          <a:ext cx="4387735" cy="1748663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1389637009"/>
                    </a:ext>
                  </a:extLst>
                </a:gridCol>
                <a:gridCol w="1291391">
                  <a:extLst>
                    <a:ext uri="{9D8B030D-6E8A-4147-A177-3AD203B41FA5}">
                      <a16:colId xmlns:a16="http://schemas.microsoft.com/office/drawing/2014/main" val="3489840299"/>
                    </a:ext>
                  </a:extLst>
                </a:gridCol>
              </a:tblGrid>
              <a:tr h="180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Parâmetro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Magnitude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721461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Tipo de célula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LFP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031341"/>
                  </a:ext>
                </a:extLst>
              </a:tr>
              <a:tr h="2431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Capacidade unitária do sistema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2752 kWh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0833465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Aplicação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4h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0910447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Vida útil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20 anos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3618576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Capacidade inicial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22 MWh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1934947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Potência nominal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00" dirty="0">
                          <a:effectLst/>
                        </a:rPr>
                        <a:t>5 MW</a:t>
                      </a:r>
                      <a:endParaRPr lang="pt-BR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1203073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8A19F201-7DC7-CB58-792A-CA5583A1F828}"/>
              </a:ext>
            </a:extLst>
          </p:cNvPr>
          <p:cNvSpPr txBox="1"/>
          <p:nvPr/>
        </p:nvSpPr>
        <p:spPr>
          <a:xfrm>
            <a:off x="29344" y="1575418"/>
            <a:ext cx="44279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600" dirty="0"/>
              <a:t>Parâmetros do BESS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2659160-A40F-8BAD-261D-321AA3CDF1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07637" y="1913972"/>
            <a:ext cx="4619417" cy="24045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C44C359-AC54-0A2E-A345-0154688BFAE6}"/>
              </a:ext>
            </a:extLst>
          </p:cNvPr>
          <p:cNvSpPr/>
          <p:nvPr/>
        </p:nvSpPr>
        <p:spPr>
          <a:xfrm>
            <a:off x="5896881" y="907374"/>
            <a:ext cx="2649764" cy="668044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86FA3C-DA19-FD48-1713-A6244F7785EA}"/>
              </a:ext>
            </a:extLst>
          </p:cNvPr>
          <p:cNvSpPr txBox="1"/>
          <p:nvPr/>
        </p:nvSpPr>
        <p:spPr>
          <a:xfrm>
            <a:off x="5853610" y="979786"/>
            <a:ext cx="2736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400" dirty="0"/>
              <a:t>Processo de </a:t>
            </a:r>
            <a:r>
              <a:rPr lang="pt-BR" sz="1400" i="1" dirty="0" err="1"/>
              <a:t>augmentation</a:t>
            </a:r>
            <a:r>
              <a:rPr lang="pt-BR" sz="1400" dirty="0"/>
              <a:t>: reposição a cada 3 anos</a:t>
            </a:r>
          </a:p>
        </p:txBody>
      </p:sp>
      <p:cxnSp>
        <p:nvCxnSpPr>
          <p:cNvPr id="11" name="Conector: Curvo 10">
            <a:extLst>
              <a:ext uri="{FF2B5EF4-FFF2-40B4-BE49-F238E27FC236}">
                <a16:creationId xmlns:a16="http://schemas.microsoft.com/office/drawing/2014/main" id="{C32A58F0-EC4E-88B3-CCF5-40A2FAC5D5E2}"/>
              </a:ext>
            </a:extLst>
          </p:cNvPr>
          <p:cNvCxnSpPr>
            <a:cxnSpLocks/>
            <a:endCxn id="9" idx="1"/>
          </p:cNvCxnSpPr>
          <p:nvPr/>
        </p:nvCxnSpPr>
        <p:spPr>
          <a:xfrm rot="5400000" flipH="1" flipV="1">
            <a:off x="5236557" y="1296919"/>
            <a:ext cx="672576" cy="561530"/>
          </a:xfrm>
          <a:prstGeom prst="curvedConnector2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27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85CD51C-686F-32DC-E06D-45833C3ED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575418"/>
            <a:ext cx="6588296" cy="286854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BF4E69E-3FCC-0D49-EBC3-F65A01568D96}"/>
              </a:ext>
            </a:extLst>
          </p:cNvPr>
          <p:cNvSpPr txBox="1"/>
          <p:nvPr/>
        </p:nvSpPr>
        <p:spPr>
          <a:xfrm>
            <a:off x="149036" y="1575418"/>
            <a:ext cx="21855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600" b="1" dirty="0"/>
              <a:t>Operação do BESS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58955F6-BBCF-0AA3-2DF1-F94F5A082B95}"/>
              </a:ext>
            </a:extLst>
          </p:cNvPr>
          <p:cNvSpPr txBox="1"/>
          <p:nvPr/>
        </p:nvSpPr>
        <p:spPr>
          <a:xfrm>
            <a:off x="418873" y="2023759"/>
            <a:ext cx="1915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dirty="0"/>
              <a:t>Arbitragem de intervalos horários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320E8F6-B1E0-DB32-89A5-5E44371DF949}"/>
              </a:ext>
            </a:extLst>
          </p:cNvPr>
          <p:cNvSpPr txBox="1"/>
          <p:nvPr/>
        </p:nvSpPr>
        <p:spPr>
          <a:xfrm>
            <a:off x="365556" y="2885183"/>
            <a:ext cx="20223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dirty="0"/>
              <a:t>Histórico do PLD de 2018 a Março de 2024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5DA7C53-E611-9E44-612D-DDFEDE83CA52}"/>
              </a:ext>
            </a:extLst>
          </p:cNvPr>
          <p:cNvSpPr txBox="1"/>
          <p:nvPr/>
        </p:nvSpPr>
        <p:spPr>
          <a:xfrm>
            <a:off x="390809" y="3995244"/>
            <a:ext cx="2022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i="1" dirty="0" err="1"/>
              <a:t>Constrained</a:t>
            </a:r>
            <a:r>
              <a:rPr lang="pt-BR" sz="1600" i="1" dirty="0"/>
              <a:t>-off</a:t>
            </a:r>
          </a:p>
        </p:txBody>
      </p:sp>
      <p:sp>
        <p:nvSpPr>
          <p:cNvPr id="36" name="Seta: para a Direita 35">
            <a:extLst>
              <a:ext uri="{FF2B5EF4-FFF2-40B4-BE49-F238E27FC236}">
                <a16:creationId xmlns:a16="http://schemas.microsoft.com/office/drawing/2014/main" id="{6D03E382-C4B6-2DAB-410F-5CC7ACB68DA2}"/>
              </a:ext>
            </a:extLst>
          </p:cNvPr>
          <p:cNvSpPr/>
          <p:nvPr/>
        </p:nvSpPr>
        <p:spPr>
          <a:xfrm>
            <a:off x="167796" y="2196200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: para a Direita 36">
            <a:extLst>
              <a:ext uri="{FF2B5EF4-FFF2-40B4-BE49-F238E27FC236}">
                <a16:creationId xmlns:a16="http://schemas.microsoft.com/office/drawing/2014/main" id="{459D7BD7-440D-7578-4B4B-9ADA8CBEDB14}"/>
              </a:ext>
            </a:extLst>
          </p:cNvPr>
          <p:cNvSpPr/>
          <p:nvPr/>
        </p:nvSpPr>
        <p:spPr>
          <a:xfrm>
            <a:off x="149036" y="3088682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eta: para a Direita 37">
            <a:extLst>
              <a:ext uri="{FF2B5EF4-FFF2-40B4-BE49-F238E27FC236}">
                <a16:creationId xmlns:a16="http://schemas.microsoft.com/office/drawing/2014/main" id="{A2E25D20-5020-C1DC-37D6-A2225A8B3DBB}"/>
              </a:ext>
            </a:extLst>
          </p:cNvPr>
          <p:cNvSpPr/>
          <p:nvPr/>
        </p:nvSpPr>
        <p:spPr>
          <a:xfrm>
            <a:off x="167796" y="4150518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89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Premissas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FCE9C415-057A-7A15-F445-F666B3996359}"/>
              </a:ext>
            </a:extLst>
          </p:cNvPr>
          <p:cNvSpPr txBox="1"/>
          <p:nvPr/>
        </p:nvSpPr>
        <p:spPr>
          <a:xfrm>
            <a:off x="214579" y="2555136"/>
            <a:ext cx="7088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kern="0" dirty="0"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pt-BR" sz="1600" kern="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ecuperação do excedente de energia que é “cortado” em função de </a:t>
            </a:r>
            <a:r>
              <a:rPr lang="pt-BR" sz="1600" kern="0" dirty="0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limitações contratuais relativas ao MUST e ao </a:t>
            </a:r>
            <a:r>
              <a:rPr lang="pt-BR" sz="1600" kern="0" dirty="0" err="1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constrained</a:t>
            </a:r>
            <a:r>
              <a:rPr lang="pt-BR" sz="1600" kern="0" dirty="0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-off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D5404510-FBFB-1FBB-5BB0-ACE2B8479706}"/>
              </a:ext>
            </a:extLst>
          </p:cNvPr>
          <p:cNvGrpSpPr/>
          <p:nvPr/>
        </p:nvGrpSpPr>
        <p:grpSpPr>
          <a:xfrm>
            <a:off x="175289" y="2377592"/>
            <a:ext cx="6863150" cy="1825448"/>
            <a:chOff x="525948" y="1723501"/>
            <a:chExt cx="6863150" cy="1825448"/>
          </a:xfrm>
        </p:grpSpPr>
        <p:sp>
          <p:nvSpPr>
            <p:cNvPr id="110" name="Retângulo: Cantos Arredondados 109">
              <a:extLst>
                <a:ext uri="{FF2B5EF4-FFF2-40B4-BE49-F238E27FC236}">
                  <a16:creationId xmlns:a16="http://schemas.microsoft.com/office/drawing/2014/main" id="{B1381A17-C25E-D45E-9A9C-D35FF6402C32}"/>
                </a:ext>
              </a:extLst>
            </p:cNvPr>
            <p:cNvSpPr/>
            <p:nvPr/>
          </p:nvSpPr>
          <p:spPr>
            <a:xfrm>
              <a:off x="525948" y="1723501"/>
              <a:ext cx="6863150" cy="1825448"/>
            </a:xfrm>
            <a:prstGeom prst="roundRect">
              <a:avLst/>
            </a:prstGeom>
            <a:solidFill>
              <a:schemeClr val="bg2">
                <a:lumMod val="90000"/>
                <a:alpha val="21176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0E6C4B0C-079C-3DD8-5187-BB037200D4D3}"/>
                </a:ext>
              </a:extLst>
            </p:cNvPr>
            <p:cNvSpPr txBox="1"/>
            <p:nvPr/>
          </p:nvSpPr>
          <p:spPr>
            <a:xfrm>
              <a:off x="553018" y="2578494"/>
              <a:ext cx="66560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pt-BR" sz="1600" kern="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Fornecimento de energia pelo período de </a:t>
              </a:r>
              <a:r>
                <a:rPr lang="pt-BR" sz="1600" b="1" kern="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4 horas </a:t>
              </a:r>
              <a:r>
                <a:rPr lang="pt-BR" sz="1600" kern="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para atendimento da demanda do ONS e as linhas gerais da minuta de </a:t>
              </a:r>
              <a:r>
                <a:rPr lang="pt-BR" sz="1600" kern="0" dirty="0">
                  <a:solidFill>
                    <a:schemeClr val="accent6">
                      <a:lumMod val="75000"/>
                    </a:schemeClr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Edital do Leilão de Capacidade de 2024.</a:t>
              </a:r>
              <a:endParaRPr lang="pt-BR" sz="16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D7C78021-F188-BBD0-C58F-C9E31A054D6D}"/>
              </a:ext>
            </a:extLst>
          </p:cNvPr>
          <p:cNvSpPr/>
          <p:nvPr/>
        </p:nvSpPr>
        <p:spPr>
          <a:xfrm>
            <a:off x="6569968" y="1012396"/>
            <a:ext cx="1872208" cy="403280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120 horas por ano ~30 dias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178DB1E-BE3A-42E8-5B5B-936D6B61A297}"/>
              </a:ext>
            </a:extLst>
          </p:cNvPr>
          <p:cNvSpPr/>
          <p:nvPr/>
        </p:nvSpPr>
        <p:spPr>
          <a:xfrm>
            <a:off x="6228184" y="1544453"/>
            <a:ext cx="2555776" cy="524535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Demais períodos: venda de energia pela diferença de PLD~ R$ 30,00 por MWh </a:t>
            </a:r>
          </a:p>
        </p:txBody>
      </p:sp>
      <p:cxnSp>
        <p:nvCxnSpPr>
          <p:cNvPr id="10" name="Conector: Curvo 9">
            <a:extLst>
              <a:ext uri="{FF2B5EF4-FFF2-40B4-BE49-F238E27FC236}">
                <a16:creationId xmlns:a16="http://schemas.microsoft.com/office/drawing/2014/main" id="{4231702B-5540-558F-5319-04C17A7F7076}"/>
              </a:ext>
            </a:extLst>
          </p:cNvPr>
          <p:cNvCxnSpPr>
            <a:cxnSpLocks/>
            <a:stCxn id="110" idx="3"/>
            <a:endCxn id="8" idx="2"/>
          </p:cNvCxnSpPr>
          <p:nvPr/>
        </p:nvCxnSpPr>
        <p:spPr>
          <a:xfrm flipV="1">
            <a:off x="7038439" y="2068988"/>
            <a:ext cx="467633" cy="1221328"/>
          </a:xfrm>
          <a:prstGeom prst="curvedConnector2">
            <a:avLst/>
          </a:prstGeom>
          <a:ln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002A69D-7F81-FE11-1895-C9E4D7AACC76}"/>
              </a:ext>
            </a:extLst>
          </p:cNvPr>
          <p:cNvGrpSpPr/>
          <p:nvPr/>
        </p:nvGrpSpPr>
        <p:grpSpPr>
          <a:xfrm>
            <a:off x="251520" y="1537075"/>
            <a:ext cx="3615359" cy="661720"/>
            <a:chOff x="599551" y="3604908"/>
            <a:chExt cx="3615359" cy="661720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EBD270AF-DD04-EFE3-01DE-F7DD7F82DC36}"/>
                </a:ext>
              </a:extLst>
            </p:cNvPr>
            <p:cNvSpPr txBox="1"/>
            <p:nvPr/>
          </p:nvSpPr>
          <p:spPr>
            <a:xfrm>
              <a:off x="806692" y="3604908"/>
              <a:ext cx="3408218" cy="661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pt-BR" sz="1600" kern="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Intervalo de </a:t>
              </a:r>
              <a:r>
                <a:rPr lang="pt-BR" sz="1600" b="1" kern="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carga</a:t>
              </a:r>
              <a:r>
                <a:rPr lang="pt-BR" sz="1600" kern="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entre 5h e 16h</a:t>
              </a:r>
            </a:p>
            <a:p>
              <a:pPr>
                <a:spcAft>
                  <a:spcPts val="600"/>
                </a:spcAft>
              </a:pPr>
              <a:r>
                <a:rPr lang="pt-BR" sz="1600" kern="0" dirty="0">
                  <a:ea typeface="Calibri" panose="020F0502020204030204" pitchFamily="34" charset="0"/>
                  <a:cs typeface="Arial" panose="020B0604020202020204" pitchFamily="34" charset="0"/>
                </a:rPr>
                <a:t>Intervalo de </a:t>
              </a:r>
              <a:r>
                <a:rPr lang="pt-BR" sz="1600" b="1" kern="0" dirty="0">
                  <a:ea typeface="Calibri" panose="020F0502020204030204" pitchFamily="34" charset="0"/>
                  <a:cs typeface="Arial" panose="020B0604020202020204" pitchFamily="34" charset="0"/>
                </a:rPr>
                <a:t>descarga</a:t>
              </a:r>
              <a:r>
                <a:rPr lang="pt-BR" sz="1600" kern="0" dirty="0">
                  <a:ea typeface="Calibri" panose="020F0502020204030204" pitchFamily="34" charset="0"/>
                  <a:cs typeface="Arial" panose="020B0604020202020204" pitchFamily="34" charset="0"/>
                </a:rPr>
                <a:t> 16h às 22h</a:t>
              </a:r>
              <a:endParaRPr lang="pt-BR" sz="1600" dirty="0">
                <a:cs typeface="Arial" panose="020B0604020202020204" pitchFamily="34" charset="0"/>
              </a:endParaRPr>
            </a:p>
          </p:txBody>
        </p:sp>
        <p:sp>
          <p:nvSpPr>
            <p:cNvPr id="19" name="Seta: para a Direita 18">
              <a:extLst>
                <a:ext uri="{FF2B5EF4-FFF2-40B4-BE49-F238E27FC236}">
                  <a16:creationId xmlns:a16="http://schemas.microsoft.com/office/drawing/2014/main" id="{58E93FBB-0DE8-C65C-74BF-1DB917D97DA5}"/>
                </a:ext>
              </a:extLst>
            </p:cNvPr>
            <p:cNvSpPr/>
            <p:nvPr/>
          </p:nvSpPr>
          <p:spPr>
            <a:xfrm>
              <a:off x="607187" y="3742942"/>
              <a:ext cx="173934" cy="14084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Seta: para a Direita 19">
              <a:extLst>
                <a:ext uri="{FF2B5EF4-FFF2-40B4-BE49-F238E27FC236}">
                  <a16:creationId xmlns:a16="http://schemas.microsoft.com/office/drawing/2014/main" id="{0CE9A47A-167C-904C-B188-1E363AD04110}"/>
                </a:ext>
              </a:extLst>
            </p:cNvPr>
            <p:cNvSpPr/>
            <p:nvPr/>
          </p:nvSpPr>
          <p:spPr>
            <a:xfrm>
              <a:off x="599551" y="4047023"/>
              <a:ext cx="173934" cy="14084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2860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tângulo: Cantos Arredondados 109">
            <a:extLst>
              <a:ext uri="{FF2B5EF4-FFF2-40B4-BE49-F238E27FC236}">
                <a16:creationId xmlns:a16="http://schemas.microsoft.com/office/drawing/2014/main" id="{B1381A17-C25E-D45E-9A9C-D35FF6402C32}"/>
              </a:ext>
            </a:extLst>
          </p:cNvPr>
          <p:cNvSpPr/>
          <p:nvPr/>
        </p:nvSpPr>
        <p:spPr>
          <a:xfrm>
            <a:off x="358635" y="2812388"/>
            <a:ext cx="3484241" cy="1465310"/>
          </a:xfrm>
          <a:prstGeom prst="roundRect">
            <a:avLst/>
          </a:prstGeom>
          <a:solidFill>
            <a:schemeClr val="bg2">
              <a:lumMod val="9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Algoritmo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2C328759-A61E-E0EA-DED1-CE0FA6A45E24}"/>
              </a:ext>
            </a:extLst>
          </p:cNvPr>
          <p:cNvSpPr/>
          <p:nvPr/>
        </p:nvSpPr>
        <p:spPr>
          <a:xfrm>
            <a:off x="376611" y="1611484"/>
            <a:ext cx="1052425" cy="4060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 b="1" dirty="0">
                <a:solidFill>
                  <a:schemeClr val="tx1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INÍCIO</a:t>
            </a:r>
          </a:p>
        </p:txBody>
      </p: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27048FD3-2268-071D-7312-5C33663DD6E9}"/>
              </a:ext>
            </a:extLst>
          </p:cNvPr>
          <p:cNvCxnSpPr>
            <a:cxnSpLocks/>
            <a:stCxn id="56" idx="6"/>
          </p:cNvCxnSpPr>
          <p:nvPr/>
        </p:nvCxnSpPr>
        <p:spPr>
          <a:xfrm>
            <a:off x="1429036" y="1814497"/>
            <a:ext cx="40666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tângulo 57">
            <a:extLst>
              <a:ext uri="{FF2B5EF4-FFF2-40B4-BE49-F238E27FC236}">
                <a16:creationId xmlns:a16="http://schemas.microsoft.com/office/drawing/2014/main" id="{59490971-380D-2F0A-0EA1-0012F72CF57B}"/>
              </a:ext>
            </a:extLst>
          </p:cNvPr>
          <p:cNvSpPr/>
          <p:nvPr/>
        </p:nvSpPr>
        <p:spPr>
          <a:xfrm>
            <a:off x="5607524" y="1527713"/>
            <a:ext cx="1353126" cy="7736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 dirty="0">
                <a:solidFill>
                  <a:schemeClr val="tx1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Definição Horários de Venda e Armazenamento</a:t>
            </a:r>
          </a:p>
        </p:txBody>
      </p: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8ED4DAFC-857B-0C5E-F978-73F56A62E6CF}"/>
              </a:ext>
            </a:extLst>
          </p:cNvPr>
          <p:cNvCxnSpPr>
            <a:cxnSpLocks/>
            <a:stCxn id="61" idx="2"/>
            <a:endCxn id="58" idx="1"/>
          </p:cNvCxnSpPr>
          <p:nvPr/>
        </p:nvCxnSpPr>
        <p:spPr>
          <a:xfrm flipV="1">
            <a:off x="5221776" y="1914529"/>
            <a:ext cx="385748" cy="736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aralelogramo 60">
            <a:extLst>
              <a:ext uri="{FF2B5EF4-FFF2-40B4-BE49-F238E27FC236}">
                <a16:creationId xmlns:a16="http://schemas.microsoft.com/office/drawing/2014/main" id="{309A6866-2681-9C3F-06DC-897CD86A1CE6}"/>
              </a:ext>
            </a:extLst>
          </p:cNvPr>
          <p:cNvSpPr/>
          <p:nvPr/>
        </p:nvSpPr>
        <p:spPr>
          <a:xfrm>
            <a:off x="1718080" y="1535081"/>
            <a:ext cx="3600400" cy="773631"/>
          </a:xfrm>
          <a:prstGeom prst="parallelogram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t-BR" sz="1051" dirty="0">
              <a:solidFill>
                <a:prstClr val="black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9EAFB97E-76CF-A161-0B08-EBAB1BD108B1}"/>
              </a:ext>
            </a:extLst>
          </p:cNvPr>
          <p:cNvSpPr txBox="1"/>
          <p:nvPr/>
        </p:nvSpPr>
        <p:spPr>
          <a:xfrm rot="16200000">
            <a:off x="1739960" y="1814596"/>
            <a:ext cx="61427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INPUT</a:t>
            </a: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2D4B7F8C-6B9E-1936-AF38-EC6E03FB5EE5}"/>
              </a:ext>
            </a:extLst>
          </p:cNvPr>
          <p:cNvSpPr/>
          <p:nvPr/>
        </p:nvSpPr>
        <p:spPr>
          <a:xfrm>
            <a:off x="2046020" y="1459368"/>
            <a:ext cx="3298918" cy="951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sz="1051" dirty="0">
                <a:solidFill>
                  <a:prstClr val="black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Geração e potência híbrida (simulação de 20 anos)</a:t>
            </a:r>
          </a:p>
          <a:p>
            <a:pPr>
              <a:defRPr/>
            </a:pPr>
            <a: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Horário de venda e armazenamento (</a:t>
            </a:r>
            <a:r>
              <a:rPr lang="pt-BR" sz="1051" i="0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PLD</a:t>
            </a:r>
            <a: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)</a:t>
            </a:r>
            <a:b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</a:br>
            <a: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Limitações (</a:t>
            </a:r>
            <a:r>
              <a:rPr lang="pt-BR" sz="1051" i="0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MUST</a:t>
            </a:r>
            <a: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, Barramentos)</a:t>
            </a:r>
          </a:p>
          <a:p>
            <a:pPr>
              <a:defRPr/>
            </a:pPr>
            <a:r>
              <a:rPr lang="pt-BR" sz="1051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Parâmetros BESS </a:t>
            </a:r>
            <a:endParaRPr lang="pt-BR" sz="1051" dirty="0">
              <a:solidFill>
                <a:schemeClr val="tx1"/>
              </a:solidFill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52BFEA7-7587-15BC-1331-0E131CFF62C5}"/>
              </a:ext>
            </a:extLst>
          </p:cNvPr>
          <p:cNvSpPr/>
          <p:nvPr/>
        </p:nvSpPr>
        <p:spPr>
          <a:xfrm>
            <a:off x="7231299" y="1522716"/>
            <a:ext cx="1536089" cy="7731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 dirty="0">
                <a:solidFill>
                  <a:schemeClr val="tx1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Algoritmo iterativo: incremento da  potência de BESS com passo de 5 MW</a:t>
            </a: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73F4D27F-D696-3E9F-C74C-9E0FF9071FE4}"/>
              </a:ext>
            </a:extLst>
          </p:cNvPr>
          <p:cNvSpPr txBox="1"/>
          <p:nvPr/>
        </p:nvSpPr>
        <p:spPr>
          <a:xfrm>
            <a:off x="396072" y="2971220"/>
            <a:ext cx="326313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100" dirty="0"/>
              <a:t>Carregamento em horas passíveis de recarga e carga BESS &lt; máxima </a:t>
            </a:r>
            <a:r>
              <a:rPr lang="pt-BR" sz="1100" b="1" dirty="0"/>
              <a:t>OU</a:t>
            </a:r>
            <a:r>
              <a:rPr lang="pt-BR" sz="1100" dirty="0"/>
              <a:t> há ultrapassagem do MUST e carga BESS &lt; máxima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FCE9C415-057A-7A15-F445-F666B3996359}"/>
              </a:ext>
            </a:extLst>
          </p:cNvPr>
          <p:cNvSpPr txBox="1"/>
          <p:nvPr/>
        </p:nvSpPr>
        <p:spPr>
          <a:xfrm>
            <a:off x="414453" y="3571384"/>
            <a:ext cx="326313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100" dirty="0"/>
              <a:t>Descarregamento em horas passíveis de descarga com potência híbrida menor que MUST e carga BESS &gt; mínimo</a:t>
            </a:r>
          </a:p>
        </p:txBody>
      </p:sp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16D2A89A-F0BF-86B7-7512-DB1ADCDB19CF}"/>
              </a:ext>
            </a:extLst>
          </p:cNvPr>
          <p:cNvCxnSpPr>
            <a:cxnSpLocks/>
            <a:stCxn id="58" idx="3"/>
            <a:endCxn id="65" idx="1"/>
          </p:cNvCxnSpPr>
          <p:nvPr/>
        </p:nvCxnSpPr>
        <p:spPr>
          <a:xfrm flipV="1">
            <a:off x="6960650" y="1909312"/>
            <a:ext cx="270649" cy="5217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Paralelogramo 100">
            <a:extLst>
              <a:ext uri="{FF2B5EF4-FFF2-40B4-BE49-F238E27FC236}">
                <a16:creationId xmlns:a16="http://schemas.microsoft.com/office/drawing/2014/main" id="{8779F2B9-A664-EBF4-08AF-331898875EA2}"/>
              </a:ext>
            </a:extLst>
          </p:cNvPr>
          <p:cNvSpPr/>
          <p:nvPr/>
        </p:nvSpPr>
        <p:spPr>
          <a:xfrm>
            <a:off x="5099213" y="2797388"/>
            <a:ext cx="3686152" cy="951425"/>
          </a:xfrm>
          <a:prstGeom prst="parallelogram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t-BR" sz="1051" dirty="0">
              <a:solidFill>
                <a:prstClr val="black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7D1D3A56-A852-CAA4-6A75-4C4A2474CC35}"/>
              </a:ext>
            </a:extLst>
          </p:cNvPr>
          <p:cNvSpPr/>
          <p:nvPr/>
        </p:nvSpPr>
        <p:spPr>
          <a:xfrm>
            <a:off x="5344938" y="2797389"/>
            <a:ext cx="3440427" cy="951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1" dirty="0">
              <a:solidFill>
                <a:schemeClr val="tx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98B5634A-3EE8-5C82-6522-2191BBF4B1DD}"/>
              </a:ext>
            </a:extLst>
          </p:cNvPr>
          <p:cNvSpPr txBox="1"/>
          <p:nvPr/>
        </p:nvSpPr>
        <p:spPr>
          <a:xfrm rot="16200000">
            <a:off x="5122547" y="3142294"/>
            <a:ext cx="75052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OUTPUT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1E97B357-69B3-B686-3F93-F6C588AAA301}"/>
              </a:ext>
            </a:extLst>
          </p:cNvPr>
          <p:cNvSpPr txBox="1"/>
          <p:nvPr/>
        </p:nvSpPr>
        <p:spPr>
          <a:xfrm>
            <a:off x="5628615" y="2840415"/>
            <a:ext cx="29396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prstClr val="black"/>
                </a:solidFill>
                <a:ea typeface="Ebrima" panose="02000000000000000000" pitchFamily="2" charset="0"/>
                <a:cs typeface="Arial" panose="020B0604020202020204" pitchFamily="34" charset="0"/>
              </a:rPr>
              <a:t>Estado de carga e saúde, degradação, quantidade de ciclos</a:t>
            </a:r>
          </a:p>
          <a:p>
            <a:pPr>
              <a:defRPr/>
            </a:pPr>
            <a:r>
              <a:rPr lang="pt-BR" sz="1000" dirty="0">
                <a:solidFill>
                  <a:prstClr val="black"/>
                </a:solidFill>
                <a:ea typeface="Ebrima" panose="02000000000000000000" pitchFamily="2" charset="0"/>
                <a:cs typeface="Arial" panose="020B0604020202020204" pitchFamily="34" charset="0"/>
              </a:rPr>
              <a:t>Carga da bateria, consumo interno, perdas</a:t>
            </a:r>
          </a:p>
          <a:p>
            <a:pPr>
              <a:defRPr/>
            </a:pPr>
            <a:r>
              <a:rPr lang="pt-BR" sz="1000" dirty="0">
                <a:solidFill>
                  <a:prstClr val="black"/>
                </a:solidFill>
                <a:ea typeface="Ebrima" panose="02000000000000000000" pitchFamily="2" charset="0"/>
                <a:cs typeface="Arial" panose="020B0604020202020204" pitchFamily="34" charset="0"/>
              </a:rPr>
              <a:t>Duração, operação (carga/descarga), eficiência</a:t>
            </a:r>
            <a:br>
              <a:rPr lang="pt-BR" sz="1000" dirty="0">
                <a:solidFill>
                  <a:prstClr val="black"/>
                </a:solidFill>
                <a:ea typeface="Ebrima" panose="02000000000000000000" pitchFamily="2" charset="0"/>
                <a:cs typeface="Arial" panose="020B0604020202020204" pitchFamily="34" charset="0"/>
              </a:rPr>
            </a:br>
            <a:r>
              <a:rPr lang="pt-BR" sz="1000" dirty="0">
                <a:solidFill>
                  <a:prstClr val="black"/>
                </a:solidFill>
                <a:ea typeface="Ebrima" panose="02000000000000000000" pitchFamily="2" charset="0"/>
                <a:cs typeface="Arial" panose="020B0604020202020204" pitchFamily="34" charset="0"/>
              </a:rPr>
              <a:t>Resultados por ciclo</a:t>
            </a:r>
            <a:endParaRPr lang="pt-BR" sz="1000" dirty="0">
              <a:cs typeface="Arial" panose="020B0604020202020204" pitchFamily="34" charset="0"/>
            </a:endParaRPr>
          </a:p>
        </p:txBody>
      </p:sp>
      <p:cxnSp>
        <p:nvCxnSpPr>
          <p:cNvPr id="106" name="Conector de Seta Reta 105">
            <a:extLst>
              <a:ext uri="{FF2B5EF4-FFF2-40B4-BE49-F238E27FC236}">
                <a16:creationId xmlns:a16="http://schemas.microsoft.com/office/drawing/2014/main" id="{6E6F32D8-EEBD-7998-4610-B99EA52AC3D7}"/>
              </a:ext>
            </a:extLst>
          </p:cNvPr>
          <p:cNvCxnSpPr>
            <a:cxnSpLocks/>
            <a:stCxn id="65" idx="2"/>
          </p:cNvCxnSpPr>
          <p:nvPr/>
        </p:nvCxnSpPr>
        <p:spPr>
          <a:xfrm>
            <a:off x="7999344" y="2295907"/>
            <a:ext cx="0" cy="51648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43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4338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Premissas Econômicas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8172DE2-50AA-6C13-568C-CFB7480BF5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835194"/>
              </p:ext>
            </p:extLst>
          </p:nvPr>
        </p:nvGraphicFramePr>
        <p:xfrm>
          <a:off x="161465" y="1491630"/>
          <a:ext cx="8712968" cy="3249740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6006364">
                  <a:extLst>
                    <a:ext uri="{9D8B030D-6E8A-4147-A177-3AD203B41FA5}">
                      <a16:colId xmlns:a16="http://schemas.microsoft.com/office/drawing/2014/main" val="281414791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353707365"/>
                    </a:ext>
                  </a:extLst>
                </a:gridCol>
                <a:gridCol w="1554476">
                  <a:extLst>
                    <a:ext uri="{9D8B030D-6E8A-4147-A177-3AD203B41FA5}">
                      <a16:colId xmlns:a16="http://schemas.microsoft.com/office/drawing/2014/main" val="1290911997"/>
                    </a:ext>
                  </a:extLst>
                </a:gridCol>
              </a:tblGrid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effectLst/>
                        </a:rPr>
                        <a:t>Parâmetro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Valor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Unidade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52171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CAPEX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MM R$/MW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9822949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Preço de Venda da Energia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200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R$/MWh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6316266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Taxa de Incremento do OPEX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5,00%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(%/ano)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015171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Taxa de Crescimento do Preço de Venda da Energia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5,00%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(%/ano)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938378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Taxa para cálculo de valor presente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5,00%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(% CAPEX)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433415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OPEX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5,00% 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R$/kWh/ano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8476428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 err="1">
                          <a:effectLst/>
                        </a:rPr>
                        <a:t>Upside</a:t>
                      </a:r>
                      <a:r>
                        <a:rPr lang="pt-BR" sz="1400" b="1" dirty="0">
                          <a:effectLst/>
                        </a:rPr>
                        <a:t> no trade-off do preço com BESS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30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R$/MWh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2197826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Taxa de Crescimento do </a:t>
                      </a:r>
                      <a:r>
                        <a:rPr lang="pt-BR" sz="1400" b="1" dirty="0" err="1">
                          <a:effectLst/>
                        </a:rPr>
                        <a:t>Upside</a:t>
                      </a:r>
                      <a:r>
                        <a:rPr lang="pt-BR" sz="1400" b="1" dirty="0">
                          <a:effectLst/>
                        </a:rPr>
                        <a:t> no trade-off do preço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5,00%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%/ano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3814292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Percentual do CAPEX na reposição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6,25%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%/X anos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410476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Frequência de reposição do BESS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3,0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anos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363077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Dias em operação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365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dias/ano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9432094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Margem de potência para garantia de atendimento do leilão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10,00%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0648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8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4338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Premissas Econômicas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B097BB6-1704-58C4-8FCC-46BC6D3B5167}"/>
              </a:ext>
            </a:extLst>
          </p:cNvPr>
          <p:cNvSpPr txBox="1"/>
          <p:nvPr/>
        </p:nvSpPr>
        <p:spPr>
          <a:xfrm>
            <a:off x="683568" y="1696599"/>
            <a:ext cx="8085410" cy="26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BR" sz="1600" b="1" dirty="0">
                <a:ea typeface="Ebrima" panose="02000000000000000000" pitchFamily="2" charset="0"/>
                <a:cs typeface="Arial" panose="020B0604020202020204" pitchFamily="34" charset="0"/>
              </a:rPr>
              <a:t>Energia de </a:t>
            </a:r>
            <a:r>
              <a:rPr lang="pt-BR" sz="1600" b="1" i="1" dirty="0">
                <a:ea typeface="Ebrima" panose="02000000000000000000" pitchFamily="2" charset="0"/>
                <a:cs typeface="Arial" panose="020B0604020202020204" pitchFamily="34" charset="0"/>
              </a:rPr>
              <a:t>clipping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: Comprada da geradora com 10% do valor de venda usual.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pt-BR" sz="1600" dirty="0">
              <a:ea typeface="Ebrima" panose="02000000000000000000" pitchFamily="2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sz="1600" b="1" dirty="0">
                <a:ea typeface="Ebrima" panose="02000000000000000000" pitchFamily="2" charset="0"/>
                <a:cs typeface="Arial" panose="020B0604020202020204" pitchFamily="34" charset="0"/>
              </a:rPr>
              <a:t>Contrato LRCAP: 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Pagamento anual em 12 parcelas, com validade de 15 anos e margem de segurança de 10% da potência acordada.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pt-BR" sz="1600" dirty="0">
              <a:ea typeface="Ebrima" panose="02000000000000000000" pitchFamily="2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sz="1600" b="1" dirty="0" err="1">
                <a:ea typeface="Ebrima" panose="02000000000000000000" pitchFamily="2" charset="0"/>
                <a:cs typeface="Arial" panose="020B0604020202020204" pitchFamily="34" charset="0"/>
              </a:rPr>
              <a:t>Augmentation</a:t>
            </a:r>
            <a:r>
              <a:rPr lang="pt-BR" sz="1600" b="1" dirty="0">
                <a:ea typeface="Ebrima" panose="02000000000000000000" pitchFamily="2" charset="0"/>
                <a:cs typeface="Arial" panose="020B0604020202020204" pitchFamily="34" charset="0"/>
              </a:rPr>
              <a:t>: 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6,25% do CAPEX inserido no fluxo de caixa a cada 3 anos, considerando uma frequência de reposição.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9AA3821E-D511-7B07-97B0-5FBCC3697858}"/>
              </a:ext>
            </a:extLst>
          </p:cNvPr>
          <p:cNvSpPr/>
          <p:nvPr/>
        </p:nvSpPr>
        <p:spPr>
          <a:xfrm>
            <a:off x="323528" y="1923678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B28389F1-D6F8-5867-A217-92B986182DE4}"/>
              </a:ext>
            </a:extLst>
          </p:cNvPr>
          <p:cNvSpPr/>
          <p:nvPr/>
        </p:nvSpPr>
        <p:spPr>
          <a:xfrm>
            <a:off x="323528" y="2624448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59EFDBE0-3628-EB68-25B6-94F950C68F9B}"/>
              </a:ext>
            </a:extLst>
          </p:cNvPr>
          <p:cNvSpPr/>
          <p:nvPr/>
        </p:nvSpPr>
        <p:spPr>
          <a:xfrm>
            <a:off x="323528" y="3744358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332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06210" y="823535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7A8619-07BA-AD42-D7FB-035434ADBD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945" y="1582946"/>
            <a:ext cx="7224110" cy="3130276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939BFA2-6693-D4A8-6538-E0CCEB6CD0E5}"/>
              </a:ext>
            </a:extLst>
          </p:cNvPr>
          <p:cNvSpPr txBox="1"/>
          <p:nvPr/>
        </p:nvSpPr>
        <p:spPr>
          <a:xfrm>
            <a:off x="1454519" y="1263406"/>
            <a:ext cx="6721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kern="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Geração híbrida e perdas com BESS de potências variadas</a:t>
            </a:r>
            <a:endParaRPr lang="pt-BR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770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5" name="Imagem 4" descr="Gráfico, Gráfico de linhas&#10;&#10;Descrição gerada automaticamente">
            <a:extLst>
              <a:ext uri="{FF2B5EF4-FFF2-40B4-BE49-F238E27FC236}">
                <a16:creationId xmlns:a16="http://schemas.microsoft.com/office/drawing/2014/main" id="{891BA83A-009E-CBC7-CF4C-3BF151AD0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647" y="1683905"/>
            <a:ext cx="4104456" cy="2857470"/>
          </a:xfrm>
          <a:prstGeom prst="rect">
            <a:avLst/>
          </a:prstGeom>
          <a:noFill/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33BDAB-68E7-1308-BF7D-F1F5D43399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635646"/>
            <a:ext cx="4104456" cy="3037054"/>
          </a:xfrm>
          <a:prstGeom prst="rect">
            <a:avLst/>
          </a:prstGeom>
          <a:noFill/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CB1D018-560C-4060-AECB-7B20669D6B2D}"/>
              </a:ext>
            </a:extLst>
          </p:cNvPr>
          <p:cNvSpPr txBox="1"/>
          <p:nvPr/>
        </p:nvSpPr>
        <p:spPr>
          <a:xfrm>
            <a:off x="2843808" y="1266314"/>
            <a:ext cx="46085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VPL </a:t>
            </a:r>
            <a:r>
              <a:rPr lang="pt-BR" sz="1600" kern="0" dirty="0">
                <a:ea typeface="Calibri" panose="020F0502020204030204" pitchFamily="34" charset="0"/>
              </a:rPr>
              <a:t>e TIR </a:t>
            </a:r>
            <a:r>
              <a:rPr lang="pt-BR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para diferentes valores de CAPEX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830811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499772-8564-5AFA-7DEC-92B202DA2E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7617" y="1851670"/>
            <a:ext cx="4158508" cy="26642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B2C772E-3EAA-753C-70E0-61899B5C49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4008" y="1768647"/>
            <a:ext cx="4076391" cy="27473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6B175AF-BBDF-7455-D84F-65FA2F84E0A9}"/>
              </a:ext>
            </a:extLst>
          </p:cNvPr>
          <p:cNvSpPr txBox="1"/>
          <p:nvPr/>
        </p:nvSpPr>
        <p:spPr>
          <a:xfrm>
            <a:off x="2483768" y="1443676"/>
            <a:ext cx="55446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VPL e TIR para diferentes valores de contrato do LRACP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522243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653B274-BE50-0055-74C8-FD267A06246C}"/>
              </a:ext>
            </a:extLst>
          </p:cNvPr>
          <p:cNvSpPr/>
          <p:nvPr/>
        </p:nvSpPr>
        <p:spPr>
          <a:xfrm>
            <a:off x="600381" y="3971241"/>
            <a:ext cx="8352928" cy="688741"/>
          </a:xfrm>
          <a:prstGeom prst="roundRect">
            <a:avLst/>
          </a:prstGeom>
          <a:solidFill>
            <a:schemeClr val="bg2">
              <a:lumMod val="9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F9F331F-95EA-C466-59F0-70A97BB5D876}"/>
              </a:ext>
            </a:extLst>
          </p:cNvPr>
          <p:cNvSpPr/>
          <p:nvPr/>
        </p:nvSpPr>
        <p:spPr>
          <a:xfrm>
            <a:off x="601303" y="2759061"/>
            <a:ext cx="8352928" cy="1048920"/>
          </a:xfrm>
          <a:prstGeom prst="roundRect">
            <a:avLst/>
          </a:prstGeom>
          <a:solidFill>
            <a:schemeClr val="bg2">
              <a:lumMod val="9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2D3BA03-912C-E3C1-C17A-1B44C30285D5}"/>
              </a:ext>
            </a:extLst>
          </p:cNvPr>
          <p:cNvSpPr/>
          <p:nvPr/>
        </p:nvSpPr>
        <p:spPr>
          <a:xfrm>
            <a:off x="601303" y="1522830"/>
            <a:ext cx="8352928" cy="1048920"/>
          </a:xfrm>
          <a:prstGeom prst="roundRect">
            <a:avLst/>
          </a:prstGeom>
          <a:solidFill>
            <a:schemeClr val="bg2">
              <a:lumMod val="90000"/>
              <a:alpha val="21176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7DB34A-0437-A2D9-003A-F5A555FCD253}"/>
              </a:ext>
            </a:extLst>
          </p:cNvPr>
          <p:cNvSpPr txBox="1"/>
          <p:nvPr/>
        </p:nvSpPr>
        <p:spPr>
          <a:xfrm>
            <a:off x="649409" y="1399143"/>
            <a:ext cx="8290255" cy="330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A integração de BESS com sistemas híbridos eólico-fotovoltaicos não só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mitiga a intermitência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 das fontes renováveis, como também melhora a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flexibilidade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 e a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estabilidade 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da rede elétrica e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reduz perdas por </a:t>
            </a:r>
            <a:r>
              <a:rPr lang="pt-BR" sz="1600" b="1" i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clipping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O Leilão de Reserva de Capacidade pode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tornar viáveis 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projetos com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BESS de grande porte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, com o valor mínimo de R$ 350.000/MW/ano sendo o limiar de viabilidade econômica.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A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redução para 25% do CAPEX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, acompanhada de corte proporcional no OPEX, e um  é essencial para alcançar retornos positivos e tornar o </a:t>
            </a:r>
            <a:r>
              <a:rPr lang="pt-BR" sz="1600" b="1" dirty="0">
                <a:solidFill>
                  <a:schemeClr val="accent6"/>
                </a:solidFill>
                <a:ea typeface="Ebrima" panose="02000000000000000000" pitchFamily="2" charset="0"/>
                <a:cs typeface="Arial" panose="020B0604020202020204" pitchFamily="34" charset="0"/>
              </a:rPr>
              <a:t>investimento em BESS atraente</a:t>
            </a:r>
            <a:r>
              <a:rPr lang="pt-BR" sz="1600" dirty="0">
                <a:ea typeface="Ebrima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D2299B95-4B66-7B9D-4999-AC7AE08C2D3B}"/>
              </a:ext>
            </a:extLst>
          </p:cNvPr>
          <p:cNvSpPr/>
          <p:nvPr/>
        </p:nvSpPr>
        <p:spPr>
          <a:xfrm>
            <a:off x="323528" y="1975564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0AFD94A2-B93C-B063-A44C-171F6CEC9AC7}"/>
              </a:ext>
            </a:extLst>
          </p:cNvPr>
          <p:cNvSpPr/>
          <p:nvPr/>
        </p:nvSpPr>
        <p:spPr>
          <a:xfrm>
            <a:off x="355361" y="3173757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21F74700-E90A-B679-19B4-9BD636F1288A}"/>
              </a:ext>
            </a:extLst>
          </p:cNvPr>
          <p:cNvSpPr/>
          <p:nvPr/>
        </p:nvSpPr>
        <p:spPr>
          <a:xfrm>
            <a:off x="323528" y="4371950"/>
            <a:ext cx="173934" cy="1408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4301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266599" y="1878387"/>
            <a:ext cx="1929137" cy="1964631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FOTO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2981244"/>
            <a:ext cx="334258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Eng. Luisa Dahlem Almeida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Aeroespacial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luisa.dahlem@aeroespacial.eng.br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Obrigada!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9887B78-42E7-6897-7C1D-C82F45E09E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92" t="405" r="20789" b="47199"/>
          <a:stretch/>
        </p:blipFill>
        <p:spPr>
          <a:xfrm>
            <a:off x="338843" y="1930420"/>
            <a:ext cx="1800200" cy="18605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3.xml><?xml version="1.0" encoding="utf-8"?>
<ds:datastoreItem xmlns:ds="http://schemas.openxmlformats.org/officeDocument/2006/customXml" ds:itemID="{11F0B9B4-5140-4924-A12F-DEFC1039021F}"/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846</Words>
  <Application>Microsoft Office PowerPoint</Application>
  <PresentationFormat>Apresentação na tela (16:9)</PresentationFormat>
  <Paragraphs>137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MS PGothic</vt:lpstr>
      <vt:lpstr>Aptos</vt:lpstr>
      <vt:lpstr>Aptos Display</vt:lpstr>
      <vt:lpstr>Arial</vt:lpstr>
      <vt:lpstr>Calibri</vt:lpstr>
      <vt:lpstr>Ebrima</vt:lpstr>
      <vt:lpstr>Rockwell</vt:lpstr>
      <vt:lpstr>Symbol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Luisa Dahlem</cp:lastModifiedBy>
  <cp:revision>62</cp:revision>
  <dcterms:created xsi:type="dcterms:W3CDTF">2011-10-17T18:04:32Z</dcterms:created>
  <dcterms:modified xsi:type="dcterms:W3CDTF">2024-10-01T22:39:36Z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Order">
    <vt:r8>2528800</vt:r8>
  </property>
  <property fmtid="{D5CDD505-2E9C-101B-9397-08002B2CF9AE}" pid="16" name="xd_Signature">
    <vt:bool>false</vt:bool>
  </property>
  <property fmtid="{D5CDD505-2E9C-101B-9397-08002B2CF9AE}" pid="17" name="xd_ProgID">
    <vt:lpwstr/>
  </property>
  <property fmtid="{D5CDD505-2E9C-101B-9397-08002B2CF9AE}" pid="18" name="_SourceUrl">
    <vt:lpwstr/>
  </property>
  <property fmtid="{D5CDD505-2E9C-101B-9397-08002B2CF9AE}" pid="19" name="_SharedFileIndex">
    <vt:lpwstr/>
  </property>
  <property fmtid="{D5CDD505-2E9C-101B-9397-08002B2CF9AE}" pid="20" name="ComplianceAssetId">
    <vt:lpwstr/>
  </property>
  <property fmtid="{D5CDD505-2E9C-101B-9397-08002B2CF9AE}" pid="21" name="TemplateUrl">
    <vt:lpwstr/>
  </property>
  <property fmtid="{D5CDD505-2E9C-101B-9397-08002B2CF9AE}" pid="22" name="_ExtendedDescription">
    <vt:lpwstr/>
  </property>
  <property fmtid="{D5CDD505-2E9C-101B-9397-08002B2CF9AE}" pid="23" name="TriggerFlowInfo">
    <vt:lpwstr/>
  </property>
</Properties>
</file>