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  <p:sldMasterId id="2147483723" r:id="rId6"/>
  </p:sldMasterIdLst>
  <p:handoutMasterIdLst>
    <p:handoutMasterId r:id="rId28"/>
  </p:handoutMasterIdLst>
  <p:sldIdLst>
    <p:sldId id="267" r:id="rId7"/>
    <p:sldId id="257" r:id="rId8"/>
    <p:sldId id="266" r:id="rId9"/>
    <p:sldId id="264" r:id="rId10"/>
    <p:sldId id="271" r:id="rId11"/>
    <p:sldId id="289" r:id="rId12"/>
    <p:sldId id="273" r:id="rId13"/>
    <p:sldId id="274" r:id="rId14"/>
    <p:sldId id="272" r:id="rId15"/>
    <p:sldId id="284" r:id="rId16"/>
    <p:sldId id="288" r:id="rId17"/>
    <p:sldId id="285" r:id="rId18"/>
    <p:sldId id="276" r:id="rId19"/>
    <p:sldId id="287" r:id="rId20"/>
    <p:sldId id="286" r:id="rId21"/>
    <p:sldId id="277" r:id="rId22"/>
    <p:sldId id="275" r:id="rId23"/>
    <p:sldId id="282" r:id="rId24"/>
    <p:sldId id="279" r:id="rId25"/>
    <p:sldId id="280" r:id="rId26"/>
    <p:sldId id="283" r:id="rId2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60957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121914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828709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2438278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3047848" algn="l" defTabSz="121914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3657418" algn="l" defTabSz="121914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4266987" algn="l" defTabSz="121914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4876557" algn="l" defTabSz="121914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F89"/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660"/>
  </p:normalViewPr>
  <p:slideViewPr>
    <p:cSldViewPr>
      <p:cViewPr varScale="1">
        <p:scale>
          <a:sx n="59" d="100"/>
          <a:sy n="59" d="100"/>
        </p:scale>
        <p:origin x="1072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70" indent="0" algn="ctr">
              <a:buNone/>
              <a:defRPr/>
            </a:lvl2pPr>
            <a:lvl3pPr marL="1219140" indent="0" algn="ctr">
              <a:buNone/>
              <a:defRPr/>
            </a:lvl3pPr>
            <a:lvl4pPr marL="1828709" indent="0" algn="ctr">
              <a:buNone/>
              <a:defRPr/>
            </a:lvl4pPr>
            <a:lvl5pPr marL="2438278" indent="0" algn="ctr">
              <a:buNone/>
              <a:defRPr/>
            </a:lvl5pPr>
            <a:lvl6pPr marL="3047848" indent="0" algn="ctr">
              <a:buNone/>
              <a:defRPr/>
            </a:lvl6pPr>
            <a:lvl7pPr marL="3657418" indent="0" algn="ctr">
              <a:buNone/>
              <a:defRPr/>
            </a:lvl7pPr>
            <a:lvl8pPr marL="4266987" indent="0" algn="ctr">
              <a:buNone/>
              <a:defRPr/>
            </a:lvl8pPr>
            <a:lvl9pPr marL="4876557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70" indent="0">
              <a:buNone/>
              <a:defRPr sz="2400"/>
            </a:lvl2pPr>
            <a:lvl3pPr marL="1219140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8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5080000" cy="4114800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6400"/>
            <a:ext cx="5080000" cy="4114800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90000" y="762000"/>
            <a:ext cx="2895600" cy="50292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762000"/>
            <a:ext cx="8483600" cy="50292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68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8935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70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4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2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84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41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6987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557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6186"/>
            <a:ext cx="10515600" cy="132503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9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9" y="2506133"/>
            <a:ext cx="5158316" cy="36830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8486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70" indent="0">
              <a:buNone/>
              <a:defRPr sz="1867"/>
            </a:lvl2pPr>
            <a:lvl3pPr marL="1219140" indent="0">
              <a:buNone/>
              <a:defRPr sz="1600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 marL="3047848" indent="0">
              <a:buNone/>
              <a:defRPr sz="1333"/>
            </a:lvl6pPr>
            <a:lvl7pPr marL="3657418" indent="0">
              <a:buNone/>
              <a:defRPr sz="1333"/>
            </a:lvl7pPr>
            <a:lvl8pPr marL="4266987" indent="0">
              <a:buNone/>
              <a:defRPr sz="1333"/>
            </a:lvl8pPr>
            <a:lvl9pPr marL="4876557" indent="0">
              <a:buNone/>
              <a:defRPr sz="133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8486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70" indent="0">
              <a:buNone/>
              <a:defRPr sz="1867"/>
            </a:lvl2pPr>
            <a:lvl3pPr marL="1219140" indent="0">
              <a:buNone/>
              <a:defRPr sz="1600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 marL="3047848" indent="0">
              <a:buNone/>
              <a:defRPr sz="1333"/>
            </a:lvl6pPr>
            <a:lvl7pPr marL="3657418" indent="0">
              <a:buNone/>
              <a:defRPr sz="1333"/>
            </a:lvl7pPr>
            <a:lvl8pPr marL="4266987" indent="0">
              <a:buNone/>
              <a:defRPr sz="1333"/>
            </a:lvl8pPr>
            <a:lvl9pPr marL="4876557" indent="0">
              <a:buNone/>
              <a:defRPr sz="133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6186"/>
            <a:ext cx="2628900" cy="581024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6186"/>
            <a:ext cx="7683500" cy="581024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890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1623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58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3305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0321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0349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3556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514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4585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427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178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839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5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3200" y="880533"/>
            <a:ext cx="11582400" cy="60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764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943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67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59436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67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5943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67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" y="6675968"/>
            <a:ext cx="2476500" cy="1846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12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60957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121914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828709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2438278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457178" indent="-457178" algn="l" rtl="0" eaLnBrk="0" fontAlgn="base" hangingPunct="0">
        <a:spcBef>
          <a:spcPct val="20000"/>
        </a:spcBef>
        <a:spcAft>
          <a:spcPct val="0"/>
        </a:spcAft>
        <a:buChar char="•"/>
        <a:defRPr sz="4267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rtl="0" eaLnBrk="0" fontAlgn="base" hangingPunct="0">
        <a:spcBef>
          <a:spcPct val="20000"/>
        </a:spcBef>
        <a:spcAft>
          <a:spcPct val="0"/>
        </a:spcAft>
        <a:buChar char="–"/>
        <a:defRPr sz="3733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523925" indent="-304784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2133493" indent="-304784" algn="l" rtl="0" eaLnBrk="0" fontAlgn="base" hangingPunct="0">
        <a:spcBef>
          <a:spcPct val="20000"/>
        </a:spcBef>
        <a:spcAft>
          <a:spcPct val="0"/>
        </a:spcAft>
        <a:buChar char="–"/>
        <a:defRPr sz="2667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743062" indent="-304784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335263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6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84" indent="-304784" algn="l" defTabSz="121914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290838B2-F220-A84F-8146-270F4283D5F7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4488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2.mkv"/><Relationship Id="rId1" Type="http://schemas.microsoft.com/office/2007/relationships/media" Target="../media/media2.mkv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35.xml"/><Relationship Id="rId1" Type="http://schemas.openxmlformats.org/officeDocument/2006/relationships/video" Target="https://www.youtube.com/embed/SbTU1UlAr7s?feature=oembed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sv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4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2243619" y="3044959"/>
            <a:ext cx="7704765" cy="21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3733" b="1" dirty="0">
                <a:solidFill>
                  <a:schemeClr val="bg1"/>
                </a:solidFill>
                <a:ea typeface="MS PGothic" panose="020B0600070205080204" pitchFamily="34" charset="-128"/>
              </a:rPr>
              <a:t>Considerações Geotécnicas para Shore Approach de Cabos no Nordeste do Brasil</a:t>
            </a:r>
            <a:endParaRPr lang="en-US" altLang="pt-BR" sz="3733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716" y="548681"/>
            <a:ext cx="5112568" cy="204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1117600" y="1301852"/>
            <a:ext cx="9956800" cy="318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pt-BR" altLang="pt-BR" sz="4267" b="1" dirty="0">
                <a:solidFill>
                  <a:srgbClr val="32ADFF"/>
                </a:solidFill>
                <a:ea typeface="MS PGothic" panose="020B0600070205080204" pitchFamily="34" charset="-128"/>
              </a:rPr>
              <a:t>Considerações Geotécnicas para Shore Approach de Cabos no Nordeste do Brasil</a:t>
            </a:r>
            <a:endParaRPr lang="en-US" altLang="pt-BR" sz="4267" b="1" dirty="0">
              <a:solidFill>
                <a:srgbClr val="32ADFF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1117600" y="5079139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24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Pete Simpson – </a:t>
            </a:r>
            <a:r>
              <a:rPr lang="en-US" alt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2H Offshore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528736" y="4773149"/>
            <a:ext cx="12009536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2544235" y="2755900"/>
            <a:ext cx="2592917" cy="2592917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267" dirty="0"/>
              <a:t>FOTO</a:t>
            </a:r>
            <a:endParaRPr lang="en-US" sz="4267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5018" y="4269318"/>
            <a:ext cx="4047903" cy="111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2400" b="1" dirty="0">
                <a:solidFill>
                  <a:srgbClr val="32ADFF"/>
                </a:solidFill>
                <a:ea typeface="MS PGothic" panose="020B0600070205080204" pitchFamily="34" charset="-128"/>
              </a:rPr>
              <a:t>Pete Simpson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133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2H Offshore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133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Pete.Simpson@2hoffshore.com</a:t>
            </a:r>
            <a:endParaRPr lang="en-US" altLang="pt-BR" sz="2133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391882" y="1220757"/>
            <a:ext cx="4831698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Apresentador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pic>
        <p:nvPicPr>
          <p:cNvPr id="5" name="Picture 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2888F8BB-C18D-31ED-3326-F4314387B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235" y="2755900"/>
            <a:ext cx="2592917" cy="2592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4087617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2H Offshore</a:t>
            </a:r>
          </a:p>
        </p:txBody>
      </p:sp>
      <p:pic>
        <p:nvPicPr>
          <p:cNvPr id="91" name="Picture 90" descr="A blue and white image of a machine&#10;&#10;Description automatically generated with medium confidence">
            <a:extLst>
              <a:ext uri="{FF2B5EF4-FFF2-40B4-BE49-F238E27FC236}">
                <a16:creationId xmlns:a16="http://schemas.microsoft.com/office/drawing/2014/main" id="{BEB58AC6-D521-3206-D533-CD1DAC62C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3" y="2079881"/>
            <a:ext cx="12228507" cy="3708015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48F256C9-B2EA-5D24-ABCB-08EDFBE47AD0}"/>
              </a:ext>
            </a:extLst>
          </p:cNvPr>
          <p:cNvGrpSpPr/>
          <p:nvPr/>
        </p:nvGrpSpPr>
        <p:grpSpPr>
          <a:xfrm>
            <a:off x="296333" y="4283260"/>
            <a:ext cx="2212848" cy="1885236"/>
            <a:chOff x="273315" y="3472227"/>
            <a:chExt cx="2212848" cy="1885236"/>
          </a:xfrm>
        </p:grpSpPr>
        <p:sp>
          <p:nvSpPr>
            <p:cNvPr id="93" name="Rectangle: Diagonal Corners Rounded 92">
              <a:extLst>
                <a:ext uri="{FF2B5EF4-FFF2-40B4-BE49-F238E27FC236}">
                  <a16:creationId xmlns:a16="http://schemas.microsoft.com/office/drawing/2014/main" id="{F15DA58A-C93B-EB58-3C8C-CB823E1BCBAE}"/>
                </a:ext>
              </a:extLst>
            </p:cNvPr>
            <p:cNvSpPr/>
            <p:nvPr/>
          </p:nvSpPr>
          <p:spPr>
            <a:xfrm>
              <a:off x="273315" y="3472227"/>
              <a:ext cx="2212848" cy="1885236"/>
            </a:xfrm>
            <a:prstGeom prst="round2Diag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8BCDD19-02B0-F50F-684E-3C55E92A5944}"/>
                </a:ext>
              </a:extLst>
            </p:cNvPr>
            <p:cNvSpPr txBox="1"/>
            <p:nvPr/>
          </p:nvSpPr>
          <p:spPr>
            <a:xfrm>
              <a:off x="352742" y="3545709"/>
              <a:ext cx="2089965" cy="1538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5A5A5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Offshore Wind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Fixed wind foundations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Pre-piling templates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Floating wind foundations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Power cables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Mooring &amp; anchoring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FCA54D8-01E0-02D2-4C24-111CF7FBB4FE}"/>
              </a:ext>
            </a:extLst>
          </p:cNvPr>
          <p:cNvGrpSpPr/>
          <p:nvPr/>
        </p:nvGrpSpPr>
        <p:grpSpPr>
          <a:xfrm>
            <a:off x="2661245" y="4283260"/>
            <a:ext cx="2503802" cy="1885236"/>
            <a:chOff x="2638227" y="3472227"/>
            <a:chExt cx="2503802" cy="1885236"/>
          </a:xfrm>
        </p:grpSpPr>
        <p:sp>
          <p:nvSpPr>
            <p:cNvPr id="96" name="Rectangle: Diagonal Corners Rounded 95">
              <a:extLst>
                <a:ext uri="{FF2B5EF4-FFF2-40B4-BE49-F238E27FC236}">
                  <a16:creationId xmlns:a16="http://schemas.microsoft.com/office/drawing/2014/main" id="{15FF357C-8C9B-899C-5906-D9424C3FAF98}"/>
                </a:ext>
              </a:extLst>
            </p:cNvPr>
            <p:cNvSpPr/>
            <p:nvPr/>
          </p:nvSpPr>
          <p:spPr>
            <a:xfrm>
              <a:off x="2638227" y="3472227"/>
              <a:ext cx="2212848" cy="1885236"/>
            </a:xfrm>
            <a:prstGeom prst="round2Diag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AFE979D-84BC-1B8A-CA97-5615C5888D10}"/>
                </a:ext>
              </a:extLst>
            </p:cNvPr>
            <p:cNvSpPr txBox="1"/>
            <p:nvPr/>
          </p:nvSpPr>
          <p:spPr>
            <a:xfrm>
              <a:off x="2737108" y="3545709"/>
              <a:ext cx="2404921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5A5A5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Decarbonisation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anrope" pitchFamily="2" charset="0"/>
                <a:ea typeface="+mn-ea"/>
              </a:endParaRP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Carbon capture &amp; storage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Water intake riser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Seawater air conditioning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Ocean thermal energy </a:t>
              </a:r>
              <a:b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</a:b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conversion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 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Hydrogen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PtF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 &amp; flowlines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DC3ECE5-8E02-7ED7-52F1-7EC4160FE055}"/>
              </a:ext>
            </a:extLst>
          </p:cNvPr>
          <p:cNvGrpSpPr/>
          <p:nvPr/>
        </p:nvGrpSpPr>
        <p:grpSpPr>
          <a:xfrm>
            <a:off x="5026157" y="4283260"/>
            <a:ext cx="2212848" cy="2027863"/>
            <a:chOff x="5003139" y="3472227"/>
            <a:chExt cx="2212848" cy="2027863"/>
          </a:xfrm>
        </p:grpSpPr>
        <p:sp>
          <p:nvSpPr>
            <p:cNvPr id="99" name="Rectangle: Diagonal Corners Rounded 98">
              <a:extLst>
                <a:ext uri="{FF2B5EF4-FFF2-40B4-BE49-F238E27FC236}">
                  <a16:creationId xmlns:a16="http://schemas.microsoft.com/office/drawing/2014/main" id="{3760A576-65A5-D0DF-4838-95BCFFDF078A}"/>
                </a:ext>
              </a:extLst>
            </p:cNvPr>
            <p:cNvSpPr/>
            <p:nvPr/>
          </p:nvSpPr>
          <p:spPr>
            <a:xfrm>
              <a:off x="5003139" y="3472227"/>
              <a:ext cx="2212848" cy="1885236"/>
            </a:xfrm>
            <a:prstGeom prst="round2Diag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F838DBF-348C-AE08-5308-3061BB961BDC}"/>
                </a:ext>
              </a:extLst>
            </p:cNvPr>
            <p:cNvSpPr txBox="1"/>
            <p:nvPr/>
          </p:nvSpPr>
          <p:spPr>
            <a:xfrm>
              <a:off x="5111054" y="3545709"/>
              <a:ext cx="2089965" cy="19543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5A5A5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Risers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Steel catenary risers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Freestanding hybrid risers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Flexible risers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Drilling risers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Completion/workover risers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" pitchFamily="2" charset="0"/>
                <a:ea typeface="+mn-ea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FF2AEB6-3786-D347-F82A-A0074947AD39}"/>
              </a:ext>
            </a:extLst>
          </p:cNvPr>
          <p:cNvGrpSpPr/>
          <p:nvPr/>
        </p:nvGrpSpPr>
        <p:grpSpPr>
          <a:xfrm>
            <a:off x="9755981" y="4283260"/>
            <a:ext cx="2212848" cy="1885236"/>
            <a:chOff x="9732963" y="3472227"/>
            <a:chExt cx="2212848" cy="1885236"/>
          </a:xfrm>
        </p:grpSpPr>
        <p:sp>
          <p:nvSpPr>
            <p:cNvPr id="102" name="Rectangle: Diagonal Corners Rounded 101">
              <a:extLst>
                <a:ext uri="{FF2B5EF4-FFF2-40B4-BE49-F238E27FC236}">
                  <a16:creationId xmlns:a16="http://schemas.microsoft.com/office/drawing/2014/main" id="{63DFCF7D-31AB-B353-1E4F-15B2D7B67615}"/>
                </a:ext>
              </a:extLst>
            </p:cNvPr>
            <p:cNvSpPr/>
            <p:nvPr/>
          </p:nvSpPr>
          <p:spPr>
            <a:xfrm>
              <a:off x="9732963" y="3472227"/>
              <a:ext cx="2212848" cy="1885236"/>
            </a:xfrm>
            <a:prstGeom prst="round2Diag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BC1C94-53EA-A440-4839-F947D10D98D5}"/>
                </a:ext>
              </a:extLst>
            </p:cNvPr>
            <p:cNvSpPr txBox="1"/>
            <p:nvPr/>
          </p:nvSpPr>
          <p:spPr>
            <a:xfrm>
              <a:off x="9836272" y="3545709"/>
              <a:ext cx="2089965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5A5A5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Subsea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Subsea wells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Conductors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Umbilicals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" pitchFamily="2" charset="0"/>
                <a:ea typeface="+mn-ea"/>
              </a:endParaRP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Subsea jumpers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Flowlines &amp; pipelines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" pitchFamily="2" charset="0"/>
                <a:ea typeface="+mn-ea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5FD3FC9-069C-EE08-6F93-7B41819078D8}"/>
              </a:ext>
            </a:extLst>
          </p:cNvPr>
          <p:cNvGrpSpPr/>
          <p:nvPr/>
        </p:nvGrpSpPr>
        <p:grpSpPr>
          <a:xfrm>
            <a:off x="7391069" y="4283260"/>
            <a:ext cx="2212848" cy="2027863"/>
            <a:chOff x="7368051" y="3472227"/>
            <a:chExt cx="2212848" cy="2027863"/>
          </a:xfrm>
        </p:grpSpPr>
        <p:sp>
          <p:nvSpPr>
            <p:cNvPr id="105" name="Rectangle: Diagonal Corners Rounded 104">
              <a:extLst>
                <a:ext uri="{FF2B5EF4-FFF2-40B4-BE49-F238E27FC236}">
                  <a16:creationId xmlns:a16="http://schemas.microsoft.com/office/drawing/2014/main" id="{8DBF083F-688C-F8E6-41E7-D4ED44CCF886}"/>
                </a:ext>
              </a:extLst>
            </p:cNvPr>
            <p:cNvSpPr/>
            <p:nvPr/>
          </p:nvSpPr>
          <p:spPr>
            <a:xfrm>
              <a:off x="7368051" y="3472227"/>
              <a:ext cx="2212848" cy="1885236"/>
            </a:xfrm>
            <a:prstGeom prst="round2Diag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8EBDD74-AD11-3DA5-29E6-6CA1D9340971}"/>
                </a:ext>
              </a:extLst>
            </p:cNvPr>
            <p:cNvSpPr txBox="1"/>
            <p:nvPr/>
          </p:nvSpPr>
          <p:spPr>
            <a:xfrm>
              <a:off x="7455111" y="3545709"/>
              <a:ext cx="2089965" cy="19543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A5A5A5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Platforms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Minimum facility platforms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Monopile wellhead platforms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Jacket structures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Jack up well bay modules</a:t>
              </a:r>
            </a:p>
            <a:p>
              <a:pPr marL="171450" marR="0" lvl="1" indent="-1714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 typeface="Manrope" pitchFamily="2" charset="0"/>
                <a:buChar char="›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nrope" pitchFamily="2" charset="0"/>
                  <a:ea typeface="+mn-ea"/>
                </a:rPr>
                <a:t>Retrofit systems</a:t>
              </a:r>
            </a:p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" pitchFamily="2" charset="0"/>
                <a:ea typeface="+mn-ea"/>
              </a:endParaRPr>
            </a:p>
          </p:txBody>
        </p:sp>
      </p:grpSp>
      <p:sp>
        <p:nvSpPr>
          <p:cNvPr id="107" name="TextBox 2">
            <a:extLst>
              <a:ext uri="{FF2B5EF4-FFF2-40B4-BE49-F238E27FC236}">
                <a16:creationId xmlns:a16="http://schemas.microsoft.com/office/drawing/2014/main" id="{5AEF6E71-5C12-FE18-108B-CDC4E9F94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586" y="1220757"/>
            <a:ext cx="7894054" cy="10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t-BR" sz="2133" b="1" dirty="0">
                <a:solidFill>
                  <a:srgbClr val="595959"/>
                </a:solidFill>
                <a:ea typeface="MS PGothic" panose="020B0600070205080204" pitchFamily="34" charset="-128"/>
              </a:rPr>
              <a:t>Independent consultant engineering firm with 30year experience in subsea dynamic systems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133" b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O problema</a:t>
            </a:r>
          </a:p>
        </p:txBody>
      </p:sp>
      <p:pic>
        <p:nvPicPr>
          <p:cNvPr id="8" name="0001-0090">
            <a:hlinkClick r:id="" action="ppaction://media"/>
            <a:extLst>
              <a:ext uri="{FF2B5EF4-FFF2-40B4-BE49-F238E27FC236}">
                <a16:creationId xmlns:a16="http://schemas.microsoft.com/office/drawing/2014/main" id="{B80A6E28-6126-5738-94E4-95F3B40417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674" y="1988840"/>
            <a:ext cx="11952651" cy="404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5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O problema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185437-EA5E-07C7-4132-ABE7C117E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2492896"/>
            <a:ext cx="3899250" cy="3075806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4FADB9E4-F4D0-B90C-C8A4-926A68E3A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2426405"/>
            <a:ext cx="590465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O maioria dos campos eólicas planejadas no Brasil vão ter um </a:t>
            </a:r>
            <a:r>
              <a:rPr lang="pt-BR" altLang="pt-BR" sz="1800" b="1" i="1" dirty="0" err="1">
                <a:solidFill>
                  <a:srgbClr val="595959"/>
                </a:solidFill>
                <a:ea typeface="MS PGothic" panose="020B0600070205080204" pitchFamily="34" charset="-128"/>
              </a:rPr>
              <a:t>export</a:t>
            </a:r>
            <a:r>
              <a:rPr lang="pt-BR" altLang="pt-BR" sz="1800" b="1" i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1800" b="1" i="1" dirty="0" err="1">
                <a:solidFill>
                  <a:srgbClr val="595959"/>
                </a:solidFill>
                <a:ea typeface="MS PGothic" panose="020B0600070205080204" pitchFamily="34" charset="-128"/>
              </a:rPr>
              <a:t>line</a:t>
            </a:r>
            <a:r>
              <a:rPr lang="pt-BR" altLang="pt-BR" sz="1800" b="1" i="1" dirty="0">
                <a:solidFill>
                  <a:srgbClr val="595959"/>
                </a:solidFill>
                <a:ea typeface="MS PGothic" panose="020B0600070205080204" pitchFamily="34" charset="-128"/>
              </a:rPr>
              <a:t> 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fazendo um </a:t>
            </a:r>
            <a:r>
              <a:rPr lang="pt-BR" altLang="pt-BR" sz="1800" b="1" i="1" dirty="0" err="1">
                <a:solidFill>
                  <a:srgbClr val="595959"/>
                </a:solidFill>
                <a:ea typeface="MS PGothic" panose="020B0600070205080204" pitchFamily="34" charset="-128"/>
              </a:rPr>
              <a:t>shore</a:t>
            </a:r>
            <a:r>
              <a:rPr lang="pt-BR" altLang="pt-BR" sz="1800" b="1" i="1" dirty="0">
                <a:solidFill>
                  <a:srgbClr val="595959"/>
                </a:solidFill>
                <a:ea typeface="MS PGothic" panose="020B0600070205080204" pitchFamily="34" charset="-128"/>
              </a:rPr>
              <a:t> approach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no litoral nordeste.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O </a:t>
            </a:r>
            <a:r>
              <a:rPr lang="pt-BR" altLang="pt-BR" sz="1800" b="1" dirty="0" err="1">
                <a:solidFill>
                  <a:srgbClr val="595959"/>
                </a:solidFill>
                <a:ea typeface="MS PGothic" panose="020B0600070205080204" pitchFamily="34" charset="-128"/>
              </a:rPr>
              <a:t>beachrock</a:t>
            </a:r>
            <a:r>
              <a:rPr lang="pt-BR" altLang="pt-BR" sz="1800" b="1" dirty="0">
                <a:solidFill>
                  <a:srgbClr val="595959"/>
                </a:solidFill>
                <a:ea typeface="MS PGothic" panose="020B0600070205080204" pitchFamily="34" charset="-128"/>
              </a:rPr>
              <a:t> nesse região pode complicar os projetos</a:t>
            </a: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pt-BR" altLang="pt-BR" sz="1800" b="1" dirty="0">
              <a:solidFill>
                <a:srgbClr val="59595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761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O que é </a:t>
            </a:r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Beachrock</a:t>
            </a:r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Formation0001-0250">
            <a:hlinkClick r:id="" action="ppaction://media"/>
            <a:extLst>
              <a:ext uri="{FF2B5EF4-FFF2-40B4-BE49-F238E27FC236}">
                <a16:creationId xmlns:a16="http://schemas.microsoft.com/office/drawing/2014/main" id="{FC5774D7-7F0C-F3CF-DBDB-D78E1FF691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840" y="1987808"/>
            <a:ext cx="6658572" cy="37454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7A4EF4-1D3D-B666-CF8F-DA5D912E7B57}"/>
              </a:ext>
            </a:extLst>
          </p:cNvPr>
          <p:cNvSpPr txBox="1"/>
          <p:nvPr/>
        </p:nvSpPr>
        <p:spPr>
          <a:xfrm>
            <a:off x="488867" y="4196642"/>
            <a:ext cx="1252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Coral Sand</a:t>
            </a:r>
          </a:p>
          <a:p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FD61182-1732-3D70-6D43-417901B085B8}"/>
              </a:ext>
            </a:extLst>
          </p:cNvPr>
          <p:cNvSpPr/>
          <p:nvPr/>
        </p:nvSpPr>
        <p:spPr>
          <a:xfrm rot="1627187">
            <a:off x="1509901" y="3824252"/>
            <a:ext cx="4032448" cy="36004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/>
              <a:t>Beachrock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13E4F2-D29A-F4F3-D89E-2600C5995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120" y="2941440"/>
            <a:ext cx="4320480" cy="79976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AAC0C2B-77D2-E738-D06C-48BF2D2CA06B}"/>
              </a:ext>
            </a:extLst>
          </p:cNvPr>
          <p:cNvSpPr/>
          <p:nvPr/>
        </p:nvSpPr>
        <p:spPr>
          <a:xfrm>
            <a:off x="1329943" y="3179047"/>
            <a:ext cx="1252273" cy="32455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Bacteria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F479740-FF12-D113-C3EF-A11430FAD598}"/>
              </a:ext>
            </a:extLst>
          </p:cNvPr>
          <p:cNvSpPr/>
          <p:nvPr/>
        </p:nvSpPr>
        <p:spPr>
          <a:xfrm>
            <a:off x="2313260" y="4538268"/>
            <a:ext cx="1252273" cy="324551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Ca</a:t>
            </a:r>
            <a:r>
              <a:rPr lang="en-GB" sz="1400" baseline="30000" dirty="0"/>
              <a:t>2+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CC7F88-D66A-463A-34AC-E5501011942E}"/>
              </a:ext>
            </a:extLst>
          </p:cNvPr>
          <p:cNvSpPr/>
          <p:nvPr/>
        </p:nvSpPr>
        <p:spPr>
          <a:xfrm>
            <a:off x="4248312" y="3162722"/>
            <a:ext cx="1252273" cy="324551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Ca</a:t>
            </a:r>
            <a:r>
              <a:rPr lang="en-GB" sz="1400" baseline="30000" dirty="0"/>
              <a:t>2+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7764E3-51E0-908A-E4DF-2BE80AF88401}"/>
              </a:ext>
            </a:extLst>
          </p:cNvPr>
          <p:cNvSpPr/>
          <p:nvPr/>
        </p:nvSpPr>
        <p:spPr>
          <a:xfrm>
            <a:off x="5076001" y="3707913"/>
            <a:ext cx="1252273" cy="324551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Mg</a:t>
            </a:r>
            <a:r>
              <a:rPr lang="en-GB" sz="1400" baseline="30000" dirty="0"/>
              <a:t>2+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CD8851E5-FA53-8250-AEBD-01F6487AC137}"/>
              </a:ext>
            </a:extLst>
          </p:cNvPr>
          <p:cNvSpPr/>
          <p:nvPr/>
        </p:nvSpPr>
        <p:spPr>
          <a:xfrm rot="3528393">
            <a:off x="3862061" y="3300099"/>
            <a:ext cx="216024" cy="519738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929A1CE0-178A-64E9-5F68-E36566A32E8E}"/>
              </a:ext>
            </a:extLst>
          </p:cNvPr>
          <p:cNvSpPr/>
          <p:nvPr/>
        </p:nvSpPr>
        <p:spPr>
          <a:xfrm rot="3528393">
            <a:off x="4720470" y="3818775"/>
            <a:ext cx="216024" cy="519738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4C2C66D9-705B-4DD0-4FAA-C5FD1E8DF8D6}"/>
              </a:ext>
            </a:extLst>
          </p:cNvPr>
          <p:cNvSpPr/>
          <p:nvPr/>
        </p:nvSpPr>
        <p:spPr>
          <a:xfrm rot="13446528">
            <a:off x="3183043" y="4044986"/>
            <a:ext cx="216024" cy="519738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E6020A8-24DE-974C-FEDC-412D6F21E013}"/>
              </a:ext>
            </a:extLst>
          </p:cNvPr>
          <p:cNvSpPr/>
          <p:nvPr/>
        </p:nvSpPr>
        <p:spPr>
          <a:xfrm rot="1627187">
            <a:off x="2421313" y="3844395"/>
            <a:ext cx="3001063" cy="267952"/>
          </a:xfrm>
          <a:prstGeom prst="ellipse">
            <a:avLst/>
          </a:prstGeom>
          <a:solidFill>
            <a:srgbClr val="DDDF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Sand</a:t>
            </a:r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AA696C3-5BCD-9BC8-8B66-4A403331C93A}"/>
              </a:ext>
            </a:extLst>
          </p:cNvPr>
          <p:cNvSpPr/>
          <p:nvPr/>
        </p:nvSpPr>
        <p:spPr>
          <a:xfrm rot="1627187">
            <a:off x="2430930" y="3832012"/>
            <a:ext cx="3001063" cy="26795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/>
              <a:t>Beachrock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4078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4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O que é </a:t>
            </a:r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Beachrock</a:t>
            </a:r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28" name="Picture 4" descr="Beachrock - Wikipedia">
            <a:extLst>
              <a:ext uri="{FF2B5EF4-FFF2-40B4-BE49-F238E27FC236}">
                <a16:creationId xmlns:a16="http://schemas.microsoft.com/office/drawing/2014/main" id="{EDAA527C-51FF-DBCC-1A2F-04143406C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2248556"/>
            <a:ext cx="5712635" cy="410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eachrocks - their physical and geotechnical characteristics">
            <a:extLst>
              <a:ext uri="{FF2B5EF4-FFF2-40B4-BE49-F238E27FC236}">
                <a16:creationId xmlns:a16="http://schemas.microsoft.com/office/drawing/2014/main" id="{2AA38BCC-CE1B-F3D6-4AD7-FAF62E1AE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8" y="2248555"/>
            <a:ext cx="5467727" cy="410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86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O que é </a:t>
            </a:r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Beachrock</a:t>
            </a:r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32" name="Picture 8" descr="Beachrock Morphology along the Mediterranean Coast of Israel: Typological  Classification of Erosion Features">
            <a:extLst>
              <a:ext uri="{FF2B5EF4-FFF2-40B4-BE49-F238E27FC236}">
                <a16:creationId xmlns:a16="http://schemas.microsoft.com/office/drawing/2014/main" id="{CA442C78-BCFC-06FA-B691-61C77328E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245" y="1179507"/>
            <a:ext cx="4678677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D0503E-EF3E-BDA3-D4BF-1DBB3B92B649}"/>
              </a:ext>
            </a:extLst>
          </p:cNvPr>
          <p:cNvSpPr txBox="1"/>
          <p:nvPr/>
        </p:nvSpPr>
        <p:spPr>
          <a:xfrm>
            <a:off x="256001" y="5949280"/>
            <a:ext cx="52520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Beachrock</a:t>
            </a:r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 Morphology along the Mediterranean Coast of Israel: Typological Classification of Erosion Features – Amir Bar</a:t>
            </a:r>
          </a:p>
          <a:p>
            <a:endParaRPr lang="en-GB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074" name="Picture 2" descr="Jmse 10 01571 g001 550">
            <a:extLst>
              <a:ext uri="{FF2B5EF4-FFF2-40B4-BE49-F238E27FC236}">
                <a16:creationId xmlns:a16="http://schemas.microsoft.com/office/drawing/2014/main" id="{C9218FB3-495A-C8B8-F42D-A34EE9A05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2058244"/>
            <a:ext cx="5040560" cy="381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684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O que é </a:t>
            </a:r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Beachrock</a:t>
            </a:r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Imagem 16">
            <a:extLst>
              <a:ext uri="{FF2B5EF4-FFF2-40B4-BE49-F238E27FC236}">
                <a16:creationId xmlns:a16="http://schemas.microsoft.com/office/drawing/2014/main" id="{9474378C-4388-7436-9A5A-856327085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2262135"/>
            <a:ext cx="5939790" cy="360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80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Export</a:t>
            </a:r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endParaRPr lang="pt-BR" sz="42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B.1.2 Export cable | Guide to a floating offshore wind farm">
            <a:extLst>
              <a:ext uri="{FF2B5EF4-FFF2-40B4-BE49-F238E27FC236}">
                <a16:creationId xmlns:a16="http://schemas.microsoft.com/office/drawing/2014/main" id="{813833F2-1870-E4AF-AB47-2DB65D882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420888"/>
            <a:ext cx="3641503" cy="348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A1A7D2-2777-F992-7453-B7BCD3BB19BA}"/>
              </a:ext>
            </a:extLst>
          </p:cNvPr>
          <p:cNvSpPr txBox="1"/>
          <p:nvPr/>
        </p:nvSpPr>
        <p:spPr>
          <a:xfrm>
            <a:off x="226036" y="5976005"/>
            <a:ext cx="52520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https://guidetofloatingoffshorewind.com/guide/b-balance-of-plant/b-1-cables/b-1-2-export-cable/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EE55C-4EB3-9377-CB74-E35FFD8BBC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95"/>
          <a:stretch/>
        </p:blipFill>
        <p:spPr>
          <a:xfrm>
            <a:off x="6456040" y="2121603"/>
            <a:ext cx="5256584" cy="3730255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BD67A6C0-FA75-B033-E4C5-CA4DC260EEAA}"/>
              </a:ext>
            </a:extLst>
          </p:cNvPr>
          <p:cNvSpPr txBox="1"/>
          <p:nvPr/>
        </p:nvSpPr>
        <p:spPr>
          <a:xfrm>
            <a:off x="6456040" y="5896228"/>
            <a:ext cx="40402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defTabSz="457200"/>
            <a:r>
              <a:rPr lang="en-US" sz="1100" dirty="0"/>
              <a:t>https://acteon.com/blog/maximising-power-cable-reliability-for-offshore-wind/</a:t>
            </a:r>
          </a:p>
        </p:txBody>
      </p:sp>
    </p:spTree>
    <p:extLst>
      <p:ext uri="{BB962C8B-B14F-4D97-AF65-F5344CB8AC3E}">
        <p14:creationId xmlns:p14="http://schemas.microsoft.com/office/powerpoint/2010/main" val="96791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Export</a:t>
            </a:r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267" b="1" dirty="0" err="1"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endParaRPr lang="pt-BR" sz="42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B.1.2 Export cable | Guide to a floating offshore wind farm">
            <a:extLst>
              <a:ext uri="{FF2B5EF4-FFF2-40B4-BE49-F238E27FC236}">
                <a16:creationId xmlns:a16="http://schemas.microsoft.com/office/drawing/2014/main" id="{813833F2-1870-E4AF-AB47-2DB65D882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420888"/>
            <a:ext cx="3641503" cy="348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A1A7D2-2777-F992-7453-B7BCD3BB19BA}"/>
              </a:ext>
            </a:extLst>
          </p:cNvPr>
          <p:cNvSpPr txBox="1"/>
          <p:nvPr/>
        </p:nvSpPr>
        <p:spPr>
          <a:xfrm>
            <a:off x="226036" y="5976005"/>
            <a:ext cx="52520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https://guidetofloatingoffshorewind.com/guide/b-balance-of-plant/b-1-cables/b-1-2-export-cable/</a:t>
            </a:r>
          </a:p>
        </p:txBody>
      </p:sp>
      <p:pic>
        <p:nvPicPr>
          <p:cNvPr id="10" name="Imagem 18">
            <a:extLst>
              <a:ext uri="{FF2B5EF4-FFF2-40B4-BE49-F238E27FC236}">
                <a16:creationId xmlns:a16="http://schemas.microsoft.com/office/drawing/2014/main" id="{0574E4B5-E4DC-F725-114B-D090B4C73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84" y="2420888"/>
            <a:ext cx="3641503" cy="22961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1807F7-A19F-09B7-F738-AF5D0B455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312" y="3684493"/>
            <a:ext cx="3121881" cy="19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10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Jetting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BD2CE6-3822-AFEE-2874-FF55E6BB7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2492896"/>
            <a:ext cx="5923690" cy="28985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B4D86-3037-60E4-8343-93993F530F0D}"/>
              </a:ext>
            </a:extLst>
          </p:cNvPr>
          <p:cNvSpPr txBox="1"/>
          <p:nvPr/>
        </p:nvSpPr>
        <p:spPr>
          <a:xfrm>
            <a:off x="326664" y="5543347"/>
            <a:ext cx="57090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Perspective Review on Subsea Jet Trenching</a:t>
            </a:r>
          </a:p>
          <a:p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Technology and </a:t>
            </a:r>
            <a:r>
              <a:rPr lang="en-GB" sz="110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Modeling</a:t>
            </a:r>
            <a:b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Pierre Guy </a:t>
            </a:r>
            <a:r>
              <a:rPr lang="en-GB" sz="110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Atangana</a:t>
            </a:r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 Njock 1, Qian Zheng 2, Ning Zhang 3,* and Ye-Shuang Xu 4,*</a:t>
            </a:r>
            <a:endParaRPr lang="en-GB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B2FEAAE3-C2F0-5A53-0C15-E34E8E770EB2}"/>
              </a:ext>
            </a:extLst>
          </p:cNvPr>
          <p:cNvSpPr/>
          <p:nvPr/>
        </p:nvSpPr>
        <p:spPr>
          <a:xfrm rot="4391722">
            <a:off x="892345" y="2697312"/>
            <a:ext cx="360040" cy="72008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D23E83-53E6-ECFB-ABA5-4D0A4E61982B}"/>
              </a:ext>
            </a:extLst>
          </p:cNvPr>
          <p:cNvGrpSpPr/>
          <p:nvPr/>
        </p:nvGrpSpPr>
        <p:grpSpPr>
          <a:xfrm>
            <a:off x="1674141" y="3466179"/>
            <a:ext cx="462479" cy="1011649"/>
            <a:chOff x="1716861" y="3464092"/>
            <a:chExt cx="462479" cy="1011649"/>
          </a:xfrm>
        </p:grpSpPr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E51392B7-FB6E-8811-C57E-EF230F38DF24}"/>
                </a:ext>
              </a:extLst>
            </p:cNvPr>
            <p:cNvSpPr/>
            <p:nvPr/>
          </p:nvSpPr>
          <p:spPr>
            <a:xfrm rot="4391722">
              <a:off x="1782390" y="3398563"/>
              <a:ext cx="131058" cy="262116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F4FFDD7E-6442-1579-91E8-443248E2E35F}"/>
                </a:ext>
              </a:extLst>
            </p:cNvPr>
            <p:cNvSpPr/>
            <p:nvPr/>
          </p:nvSpPr>
          <p:spPr>
            <a:xfrm rot="4391722">
              <a:off x="1839852" y="3618711"/>
              <a:ext cx="131058" cy="262116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3E840BFD-48B5-6C15-AB8F-9DBB1F529B2A}"/>
                </a:ext>
              </a:extLst>
            </p:cNvPr>
            <p:cNvSpPr/>
            <p:nvPr/>
          </p:nvSpPr>
          <p:spPr>
            <a:xfrm rot="4391722">
              <a:off x="1897010" y="3838859"/>
              <a:ext cx="131058" cy="262116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1BBBBACB-9B36-0203-64C7-4F8BC213BFE3}"/>
                </a:ext>
              </a:extLst>
            </p:cNvPr>
            <p:cNvSpPr/>
            <p:nvPr/>
          </p:nvSpPr>
          <p:spPr>
            <a:xfrm rot="4391722">
              <a:off x="1982753" y="4059007"/>
              <a:ext cx="131058" cy="262116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EB240CD9-F1D7-7EA9-1974-0E2C038D636E}"/>
                </a:ext>
              </a:extLst>
            </p:cNvPr>
            <p:cNvSpPr/>
            <p:nvPr/>
          </p:nvSpPr>
          <p:spPr>
            <a:xfrm rot="4391722">
              <a:off x="1982753" y="4279154"/>
              <a:ext cx="131058" cy="262116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" name="Picture 2" descr="Jan de Nul installs Hollandse Kust landfall cables">
            <a:extLst>
              <a:ext uri="{FF2B5EF4-FFF2-40B4-BE49-F238E27FC236}">
                <a16:creationId xmlns:a16="http://schemas.microsoft.com/office/drawing/2014/main" id="{1DD025AD-1C00-ECBB-EC68-7E34C8496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2654649"/>
            <a:ext cx="4483653" cy="273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5AAE25FA-FF6A-1226-E491-21395318491F}"/>
              </a:ext>
            </a:extLst>
          </p:cNvPr>
          <p:cNvSpPr/>
          <p:nvPr/>
        </p:nvSpPr>
        <p:spPr>
          <a:xfrm>
            <a:off x="7104112" y="1220541"/>
            <a:ext cx="4968552" cy="644769"/>
          </a:xfrm>
          <a:prstGeom prst="roundRect">
            <a:avLst>
              <a:gd name="adj" fmla="val 33550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Solos moles</a:t>
            </a:r>
          </a:p>
        </p:txBody>
      </p:sp>
    </p:spTree>
    <p:extLst>
      <p:ext uri="{BB962C8B-B14F-4D97-AF65-F5344CB8AC3E}">
        <p14:creationId xmlns:p14="http://schemas.microsoft.com/office/powerpoint/2010/main" val="1745648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Subsea Plough</a:t>
            </a:r>
          </a:p>
        </p:txBody>
      </p:sp>
      <p:pic>
        <p:nvPicPr>
          <p:cNvPr id="7" name="Imagem 20">
            <a:extLst>
              <a:ext uri="{FF2B5EF4-FFF2-40B4-BE49-F238E27FC236}">
                <a16:creationId xmlns:a16="http://schemas.microsoft.com/office/drawing/2014/main" id="{222B056E-E4BE-2E44-3E95-2C76B6204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2400661"/>
            <a:ext cx="4320480" cy="31426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B4D86-3037-60E4-8343-93993F530F0D}"/>
              </a:ext>
            </a:extLst>
          </p:cNvPr>
          <p:cNvSpPr txBox="1"/>
          <p:nvPr/>
        </p:nvSpPr>
        <p:spPr>
          <a:xfrm>
            <a:off x="326664" y="5543347"/>
            <a:ext cx="5709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https://atlantic-cable.com/Article/SA/52/index.htm</a:t>
            </a:r>
            <a:endParaRPr lang="en-GB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C31F9C3-5D00-0E56-E0D2-08BA48860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68" y="2400661"/>
            <a:ext cx="4686135" cy="312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6CCD17B9-308A-7D72-EA3D-78ACB66E5187}"/>
              </a:ext>
            </a:extLst>
          </p:cNvPr>
          <p:cNvSpPr/>
          <p:nvPr/>
        </p:nvSpPr>
        <p:spPr>
          <a:xfrm>
            <a:off x="7104112" y="1220541"/>
            <a:ext cx="4968552" cy="644769"/>
          </a:xfrm>
          <a:prstGeom prst="roundRect">
            <a:avLst>
              <a:gd name="adj" fmla="val 3355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Solos mais rígidos</a:t>
            </a:r>
          </a:p>
        </p:txBody>
      </p:sp>
    </p:spTree>
    <p:extLst>
      <p:ext uri="{BB962C8B-B14F-4D97-AF65-F5344CB8AC3E}">
        <p14:creationId xmlns:p14="http://schemas.microsoft.com/office/powerpoint/2010/main" val="430700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Valetadeiras</a:t>
            </a:r>
          </a:p>
        </p:txBody>
      </p:sp>
      <p:pic>
        <p:nvPicPr>
          <p:cNvPr id="4" name="Imagem 19">
            <a:extLst>
              <a:ext uri="{FF2B5EF4-FFF2-40B4-BE49-F238E27FC236}">
                <a16:creationId xmlns:a16="http://schemas.microsoft.com/office/drawing/2014/main" id="{7D68E637-69AC-8A64-D9C7-3DDBB851F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2175894"/>
            <a:ext cx="4824536" cy="3461349"/>
          </a:xfrm>
          <a:prstGeom prst="rect">
            <a:avLst/>
          </a:prstGeom>
        </p:spPr>
      </p:pic>
      <p:pic>
        <p:nvPicPr>
          <p:cNvPr id="5" name="Imagem 23">
            <a:extLst>
              <a:ext uri="{FF2B5EF4-FFF2-40B4-BE49-F238E27FC236}">
                <a16:creationId xmlns:a16="http://schemas.microsoft.com/office/drawing/2014/main" id="{9824B9EA-785B-C727-26BF-04D171E7D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920" y="2167753"/>
            <a:ext cx="6346232" cy="3479776"/>
          </a:xfrm>
          <a:prstGeom prst="rect">
            <a:avLst/>
          </a:prstGeom>
        </p:spPr>
      </p:pic>
      <p:sp>
        <p:nvSpPr>
          <p:cNvPr id="6" name="Retângulo Arredondado 2">
            <a:extLst>
              <a:ext uri="{FF2B5EF4-FFF2-40B4-BE49-F238E27FC236}">
                <a16:creationId xmlns:a16="http://schemas.microsoft.com/office/drawing/2014/main" id="{F7F98A9E-9517-03E8-84F4-AD8A3BB02227}"/>
              </a:ext>
            </a:extLst>
          </p:cNvPr>
          <p:cNvSpPr/>
          <p:nvPr/>
        </p:nvSpPr>
        <p:spPr>
          <a:xfrm>
            <a:off x="7104112" y="1220541"/>
            <a:ext cx="4968552" cy="644769"/>
          </a:xfrm>
          <a:prstGeom prst="roundRect">
            <a:avLst>
              <a:gd name="adj" fmla="val 33550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Solos rochosos</a:t>
            </a:r>
          </a:p>
        </p:txBody>
      </p:sp>
    </p:spTree>
    <p:extLst>
      <p:ext uri="{BB962C8B-B14F-4D97-AF65-F5344CB8AC3E}">
        <p14:creationId xmlns:p14="http://schemas.microsoft.com/office/powerpoint/2010/main" val="960469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Opções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594FD6-72CF-242A-9A73-9D0ECC9BC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00" y="2780928"/>
            <a:ext cx="5459145" cy="32408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D0503E-EF3E-BDA3-D4BF-1DBB3B92B649}"/>
              </a:ext>
            </a:extLst>
          </p:cNvPr>
          <p:cNvSpPr txBox="1"/>
          <p:nvPr/>
        </p:nvSpPr>
        <p:spPr>
          <a:xfrm>
            <a:off x="5375920" y="5669896"/>
            <a:ext cx="57090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Perspective Review on Subsea Jet Trenching</a:t>
            </a:r>
          </a:p>
          <a:p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Technology and </a:t>
            </a:r>
            <a:r>
              <a:rPr lang="en-GB" sz="110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Modeling</a:t>
            </a:r>
            <a:b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Pierre Guy </a:t>
            </a:r>
            <a:r>
              <a:rPr lang="en-GB" sz="110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Atangana</a:t>
            </a:r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 Njock 1, Qian Zheng 2, Ning Zhang 3,* and Ye-Shuang Xu 4,*</a:t>
            </a:r>
            <a:endParaRPr lang="en-GB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2B86B3B2-DEF1-D450-CC70-CF51A015A926}"/>
              </a:ext>
            </a:extLst>
          </p:cNvPr>
          <p:cNvSpPr/>
          <p:nvPr/>
        </p:nvSpPr>
        <p:spPr>
          <a:xfrm>
            <a:off x="3215680" y="2096611"/>
            <a:ext cx="1385975" cy="644768"/>
          </a:xfrm>
          <a:prstGeom prst="roundRect">
            <a:avLst>
              <a:gd name="adj" fmla="val 33550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Solos moles</a:t>
            </a:r>
          </a:p>
        </p:txBody>
      </p:sp>
      <p:sp>
        <p:nvSpPr>
          <p:cNvPr id="5" name="Retângulo Arredondado 2">
            <a:extLst>
              <a:ext uri="{FF2B5EF4-FFF2-40B4-BE49-F238E27FC236}">
                <a16:creationId xmlns:a16="http://schemas.microsoft.com/office/drawing/2014/main" id="{16F6EBC5-DD4D-9462-1142-D8364980A17B}"/>
              </a:ext>
            </a:extLst>
          </p:cNvPr>
          <p:cNvSpPr/>
          <p:nvPr/>
        </p:nvSpPr>
        <p:spPr>
          <a:xfrm>
            <a:off x="4601655" y="2086202"/>
            <a:ext cx="2070409" cy="644769"/>
          </a:xfrm>
          <a:prstGeom prst="roundRect">
            <a:avLst>
              <a:gd name="adj" fmla="val 3355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Solos mais rígidos</a:t>
            </a:r>
          </a:p>
        </p:txBody>
      </p:sp>
      <p:sp>
        <p:nvSpPr>
          <p:cNvPr id="7" name="Retângulo Arredondado 2">
            <a:extLst>
              <a:ext uri="{FF2B5EF4-FFF2-40B4-BE49-F238E27FC236}">
                <a16:creationId xmlns:a16="http://schemas.microsoft.com/office/drawing/2014/main" id="{948E9F13-40EF-3F58-D567-869738C95B01}"/>
              </a:ext>
            </a:extLst>
          </p:cNvPr>
          <p:cNvSpPr/>
          <p:nvPr/>
        </p:nvSpPr>
        <p:spPr>
          <a:xfrm>
            <a:off x="6312024" y="2086202"/>
            <a:ext cx="1368152" cy="644769"/>
          </a:xfrm>
          <a:prstGeom prst="roundRect">
            <a:avLst>
              <a:gd name="adj" fmla="val 33550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Solos rochosos</a:t>
            </a:r>
          </a:p>
        </p:txBody>
      </p:sp>
    </p:spTree>
    <p:extLst>
      <p:ext uri="{BB962C8B-B14F-4D97-AF65-F5344CB8AC3E}">
        <p14:creationId xmlns:p14="http://schemas.microsoft.com/office/powerpoint/2010/main" val="2558298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Perfuração HDD</a:t>
            </a:r>
          </a:p>
        </p:txBody>
      </p:sp>
      <p:pic>
        <p:nvPicPr>
          <p:cNvPr id="4" name="Online Media 3" title="HDD Shore Approach">
            <a:hlinkClick r:id="" action="ppaction://media"/>
            <a:extLst>
              <a:ext uri="{FF2B5EF4-FFF2-40B4-BE49-F238E27FC236}">
                <a16:creationId xmlns:a16="http://schemas.microsoft.com/office/drawing/2014/main" id="{AFFA5E7E-1411-1D48-96FC-5FF819FD5C4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8283" y="2173744"/>
            <a:ext cx="7195869" cy="4065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1F55BC-ED1E-98FD-0A1E-505BB4896567}"/>
              </a:ext>
            </a:extLst>
          </p:cNvPr>
          <p:cNvSpPr txBox="1"/>
          <p:nvPr/>
        </p:nvSpPr>
        <p:spPr>
          <a:xfrm>
            <a:off x="7464152" y="2146194"/>
            <a:ext cx="5252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https://www.youtube.com/watch?app=desktop&amp;v=SbTU1UlAr7s</a:t>
            </a:r>
            <a:endParaRPr lang="en-GB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43C303-4BDC-616B-46D9-5C43CE38F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086" y="2360266"/>
            <a:ext cx="1867277" cy="3127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CD0C3A-B5C1-A552-C35E-736D1308A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1931" y="2977177"/>
            <a:ext cx="3356864" cy="329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Perfuração HDD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BD7A78-43E5-695E-EAB7-5495C9945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877" y="2274608"/>
            <a:ext cx="6487882" cy="3649434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FB2417C1-7A17-6B67-F96D-C5810B705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920" y="3717032"/>
            <a:ext cx="554360" cy="554360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645167A7-D051-A97D-9ACB-F188D2B8D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7818" y="4509120"/>
            <a:ext cx="554360" cy="55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78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Perfuração HDD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A9131B-8171-AD4A-E268-B2556A6C7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877" y="2274609"/>
            <a:ext cx="6487882" cy="3649434"/>
          </a:xfrm>
          <a:prstGeom prst="rect">
            <a:avLst/>
          </a:prstGeom>
        </p:spPr>
      </p:pic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848B3C1F-29DB-C2F7-CAB0-810DF0362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920" y="3717032"/>
            <a:ext cx="554360" cy="554360"/>
          </a:xfrm>
          <a:prstGeom prst="rect">
            <a:avLst/>
          </a:prstGeom>
        </p:spPr>
      </p:pic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8F0DEFCC-AFFF-0F69-E84F-1795AF46F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18820" y="4543357"/>
            <a:ext cx="554360" cy="55436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CEA0643C-9935-3D95-7CC3-E6171C080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82838" y="4793511"/>
            <a:ext cx="554360" cy="554360"/>
          </a:xfrm>
          <a:prstGeom prst="rect">
            <a:avLst/>
          </a:prstGeom>
        </p:spPr>
      </p:pic>
      <p:pic>
        <p:nvPicPr>
          <p:cNvPr id="7" name="Graphic 6" descr="Close with solid fill">
            <a:extLst>
              <a:ext uri="{FF2B5EF4-FFF2-40B4-BE49-F238E27FC236}">
                <a16:creationId xmlns:a16="http://schemas.microsoft.com/office/drawing/2014/main" id="{3354460F-1D33-FE17-4CEF-A9E0790094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95800" y="3284984"/>
            <a:ext cx="554360" cy="55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74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03191-E5A1-7DE0-A189-A3F19D621C32}"/>
              </a:ext>
            </a:extLst>
          </p:cNvPr>
          <p:cNvSpPr txBox="1"/>
          <p:nvPr/>
        </p:nvSpPr>
        <p:spPr>
          <a:xfrm>
            <a:off x="479376" y="2262135"/>
            <a:ext cx="10591932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pt-BR" sz="32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engenharia do </a:t>
            </a:r>
            <a:r>
              <a:rPr lang="pt-BR" sz="3200" i="1" kern="1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shore</a:t>
            </a:r>
            <a:r>
              <a:rPr lang="pt-BR" sz="3200" i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approach não é trivial e tem que planejar muito para evitar surpresas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pt-BR" i="1" kern="10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pt-BR" sz="3200" i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Precisa entender bem:</a:t>
            </a:r>
          </a:p>
          <a:p>
            <a:pPr marL="952470" lvl="1" indent="-342900">
              <a:buFont typeface="Symbol" panose="05050102010706020507" pitchFamily="18" charset="2"/>
              <a:buChar char=""/>
            </a:pPr>
            <a:r>
              <a:rPr lang="pt-BR" kern="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Batimetria Detalhada</a:t>
            </a:r>
          </a:p>
          <a:p>
            <a:pPr marL="952470" lvl="1" indent="-342900">
              <a:buFont typeface="Symbol" panose="05050102010706020507" pitchFamily="18" charset="2"/>
              <a:buChar char=""/>
            </a:pPr>
            <a:r>
              <a:rPr lang="pt-BR" kern="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Dados geotécnicos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endParaRPr lang="pt-BR" sz="44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993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9" y="157735"/>
            <a:ext cx="1666032" cy="666413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91882" y="1220757"/>
            <a:ext cx="6487882" cy="644769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754"/>
            <a:r>
              <a:rPr lang="pt-BR" sz="4267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03191-E5A1-7DE0-A189-A3F19D621C32}"/>
              </a:ext>
            </a:extLst>
          </p:cNvPr>
          <p:cNvSpPr txBox="1"/>
          <p:nvPr/>
        </p:nvSpPr>
        <p:spPr>
          <a:xfrm>
            <a:off x="479376" y="2262135"/>
            <a:ext cx="1059193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kern="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É </a:t>
            </a:r>
            <a:r>
              <a:rPr lang="en-GB" kern="1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recommendado</a:t>
            </a:r>
            <a:r>
              <a:rPr lang="en-GB" kern="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GB" kern="1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fazer</a:t>
            </a:r>
            <a:r>
              <a:rPr lang="en-GB" kern="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:</a:t>
            </a:r>
          </a:p>
          <a:p>
            <a:pPr marL="952470" lvl="1" indent="-342900">
              <a:buFont typeface="Symbol" panose="05050102010706020507" pitchFamily="18" charset="2"/>
              <a:buChar char=""/>
            </a:pPr>
            <a:r>
              <a:rPr lang="en-GB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Sonar de </a:t>
            </a:r>
            <a:r>
              <a:rPr lang="en-GB" kern="1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varredura</a:t>
            </a:r>
            <a:r>
              <a:rPr lang="en-GB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lateral</a:t>
            </a:r>
            <a:endParaRPr lang="en-GB" sz="44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52470" lvl="1" indent="-342900">
              <a:buFont typeface="Symbol" panose="05050102010706020507" pitchFamily="18" charset="2"/>
              <a:buChar char=""/>
            </a:pPr>
            <a:r>
              <a:rPr lang="pt-BR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Sísmica de alta resolução</a:t>
            </a:r>
            <a:endParaRPr lang="en-GB" sz="44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52470" lvl="1" indent="-342900">
              <a:buFont typeface="Symbol" panose="05050102010706020507" pitchFamily="18" charset="2"/>
              <a:buChar char=""/>
            </a:pPr>
            <a:r>
              <a:rPr lang="pt-BR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Mapeamento de magnetômetro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pt-BR" kern="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Considerar aspectos ambientais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pt-BR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Engenharia de </a:t>
            </a:r>
            <a:r>
              <a:rPr lang="pt-BR" i="1" kern="1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shore</a:t>
            </a:r>
            <a:r>
              <a:rPr lang="pt-BR" i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approach</a:t>
            </a:r>
            <a:endParaRPr lang="en-GB" i="1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53561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Personalizar desig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62AA4E-084F-422D-AD09-4CDF36203FD8}">
  <ds:schemaRefs>
    <ds:schemaRef ds:uri="http://purl.org/dc/elements/1.1/"/>
    <ds:schemaRef ds:uri="http://schemas.microsoft.com/office/infopath/2007/PartnerControls"/>
    <ds:schemaRef ds:uri="f6f1113a-3daa-4e6e-9cdb-43bb41e74f8d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540118b-6ffe-410b-832d-abf273cba046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D6AB33E-770A-4657-8CDE-3679103F8F12}"/>
</file>

<file path=customXml/itemProps3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3313</TotalTime>
  <Words>419</Words>
  <Application>Microsoft Office PowerPoint</Application>
  <PresentationFormat>Widescreen</PresentationFormat>
  <Paragraphs>96</Paragraphs>
  <Slides>21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21</vt:i4>
      </vt:variant>
    </vt:vector>
  </HeadingPairs>
  <TitlesOfParts>
    <vt:vector size="33" baseType="lpstr">
      <vt:lpstr>MS PGothic</vt:lpstr>
      <vt:lpstr>Aptos</vt:lpstr>
      <vt:lpstr>Aptos Display</vt:lpstr>
      <vt:lpstr>Arial</vt:lpstr>
      <vt:lpstr>Calibri</vt:lpstr>
      <vt:lpstr>Manrope</vt:lpstr>
      <vt:lpstr>Rockwell</vt:lpstr>
      <vt:lpstr>Symbol</vt:lpstr>
      <vt:lpstr>Times New Roman</vt:lpstr>
      <vt:lpstr>1_Blank Presentation</vt:lpstr>
      <vt:lpstr>Personalizar design</vt:lpstr>
      <vt:lpstr>1_Personalizar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Guerra, Alessandra</cp:lastModifiedBy>
  <cp:revision>56</cp:revision>
  <dcterms:created xsi:type="dcterms:W3CDTF">2011-10-17T18:04:32Z</dcterms:created>
  <dcterms:modified xsi:type="dcterms:W3CDTF">2024-09-26T16:29:40Z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0x010100AC318A3342ECE244A13D1F63DD0922D1</vt:lpwstr>
  </property>
</Properties>
</file>