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C_E16E5CDE.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omments/modernComment_124_641998FE.xml" ContentType="application/vnd.ms-powerpoint.comments+xml"/>
  <Override PartName="/ppt/notesSlides/notesSlide5.xml" ContentType="application/vnd.openxmlformats-officedocument.presentationml.notesSlide+xml"/>
  <Override PartName="/ppt/comments/modernComment_125_D20236CE.xml" ContentType="application/vnd.ms-powerpoint.comments+xml"/>
  <Override PartName="/ppt/notesSlides/notesSlide6.xml" ContentType="application/vnd.openxmlformats-officedocument.presentationml.notesSlide+xml"/>
  <Override PartName="/ppt/comments/modernComment_11B_3D562505.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26_EF70BAC2.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omments/modernComment_11D_4CFDD891.xml" ContentType="application/vnd.ms-powerpoint.comments+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 id="2147483683" r:id="rId5"/>
  </p:sldMasterIdLst>
  <p:notesMasterIdLst>
    <p:notesMasterId r:id="rId23"/>
  </p:notesMasterIdLst>
  <p:handoutMasterIdLst>
    <p:handoutMasterId r:id="rId24"/>
  </p:handoutMasterIdLst>
  <p:sldIdLst>
    <p:sldId id="267" r:id="rId6"/>
    <p:sldId id="257" r:id="rId7"/>
    <p:sldId id="264" r:id="rId8"/>
    <p:sldId id="268" r:id="rId9"/>
    <p:sldId id="271" r:id="rId10"/>
    <p:sldId id="292" r:id="rId11"/>
    <p:sldId id="293" r:id="rId12"/>
    <p:sldId id="269" r:id="rId13"/>
    <p:sldId id="283" r:id="rId14"/>
    <p:sldId id="272" r:id="rId15"/>
    <p:sldId id="294" r:id="rId16"/>
    <p:sldId id="295" r:id="rId17"/>
    <p:sldId id="275" r:id="rId18"/>
    <p:sldId id="296" r:id="rId19"/>
    <p:sldId id="285" r:id="rId20"/>
    <p:sldId id="276" r:id="rId21"/>
    <p:sldId id="266" r:id="rId22"/>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Apresentação" id="{96B14F99-536D-44DC-931C-EB779D323C31}">
          <p14:sldIdLst>
            <p14:sldId id="267"/>
            <p14:sldId id="257"/>
            <p14:sldId id="264"/>
            <p14:sldId id="268"/>
            <p14:sldId id="271"/>
            <p14:sldId id="292"/>
            <p14:sldId id="293"/>
            <p14:sldId id="269"/>
            <p14:sldId id="283"/>
            <p14:sldId id="272"/>
            <p14:sldId id="294"/>
            <p14:sldId id="295"/>
            <p14:sldId id="275"/>
            <p14:sldId id="296"/>
            <p14:sldId id="285"/>
            <p14:sldId id="276"/>
            <p14:sldId id="26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FB9B71-204F-E56B-A86D-923F1C8AD833}" name="Paulo Henrique Siqueira Chignall" initials="PS" userId="S::paulohenrique@psr.onmicrosoft.com::b78cf5cd-e43b-4e2d-8026-a1b89bbafa3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5AC"/>
    <a:srgbClr val="0070B6"/>
    <a:srgbClr val="1B4D7B"/>
    <a:srgbClr val="102D48"/>
    <a:srgbClr val="143A5C"/>
    <a:srgbClr val="0062AB"/>
    <a:srgbClr val="0163AC"/>
    <a:srgbClr val="83B6E5"/>
    <a:srgbClr val="163E64"/>
    <a:srgbClr val="0065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01"/>
    <p:restoredTop sz="90096" autoAdjust="0"/>
  </p:normalViewPr>
  <p:slideViewPr>
    <p:cSldViewPr>
      <p:cViewPr varScale="1">
        <p:scale>
          <a:sx n="75" d="100"/>
          <a:sy n="75" d="100"/>
        </p:scale>
        <p:origin x="1272" y="4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9" d="100"/>
          <a:sy n="109" d="100"/>
        </p:scale>
        <p:origin x="457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Dropbox%20(PSR)\00_Regulatorio\01-Projetos\2024\Corio\04-Dados\Tabelas_BWP.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b="0">
                <a:solidFill>
                  <a:schemeClr val="tx1"/>
                </a:solidFill>
              </a:rPr>
              <a:t>Evolução da Capacidade Instalada Global</a:t>
            </a:r>
          </a:p>
        </c:rich>
      </c:tx>
      <c:layout>
        <c:manualLayout>
          <c:xMode val="edge"/>
          <c:yMode val="edge"/>
          <c:x val="0.10397248203693532"/>
          <c:y val="0"/>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tx>
            <c:strRef>
              <c:f>Sheet1!$B$1</c:f>
              <c:strCache>
                <c:ptCount val="1"/>
                <c:pt idx="0">
                  <c:v>2022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Capacidade Instalada Global de OFW (GW)</c:v>
                </c:pt>
              </c:strCache>
            </c:strRef>
          </c:cat>
          <c:val>
            <c:numRef>
              <c:f>Sheet1!$B$2</c:f>
              <c:numCache>
                <c:formatCode>General</c:formatCode>
                <c:ptCount val="1"/>
                <c:pt idx="0">
                  <c:v>64.3</c:v>
                </c:pt>
              </c:numCache>
            </c:numRef>
          </c:val>
          <c:extLst>
            <c:ext xmlns:c16="http://schemas.microsoft.com/office/drawing/2014/chart" uri="{C3380CC4-5D6E-409C-BE32-E72D297353CC}">
              <c16:uniqueId val="{00000000-575E-4364-9750-3F7E9E829C16}"/>
            </c:ext>
          </c:extLst>
        </c:ser>
        <c:ser>
          <c:idx val="1"/>
          <c:order val="1"/>
          <c:tx>
            <c:strRef>
              <c:f>Sheet1!$C$1</c:f>
              <c:strCache>
                <c:ptCount val="1"/>
                <c:pt idx="0">
                  <c:v>2023</c:v>
                </c:pt>
              </c:strCache>
            </c:strRef>
          </c:tx>
          <c:spPr>
            <a:solidFill>
              <a:schemeClr val="accent1">
                <a:lumMod val="60000"/>
                <a:lumOff val="4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Capacidade Instalada Global de OFW (GW)</c:v>
                </c:pt>
              </c:strCache>
            </c:strRef>
          </c:cat>
          <c:val>
            <c:numRef>
              <c:f>Sheet1!$C$2</c:f>
              <c:numCache>
                <c:formatCode>General</c:formatCode>
                <c:ptCount val="1"/>
                <c:pt idx="0">
                  <c:v>75</c:v>
                </c:pt>
              </c:numCache>
            </c:numRef>
          </c:val>
          <c:extLst>
            <c:ext xmlns:c16="http://schemas.microsoft.com/office/drawing/2014/chart" uri="{C3380CC4-5D6E-409C-BE32-E72D297353CC}">
              <c16:uniqueId val="{00000001-575E-4364-9750-3F7E9E829C16}"/>
            </c:ext>
          </c:extLst>
        </c:ser>
        <c:dLbls>
          <c:showLegendKey val="0"/>
          <c:showVal val="0"/>
          <c:showCatName val="0"/>
          <c:showSerName val="0"/>
          <c:showPercent val="0"/>
          <c:showBubbleSize val="0"/>
        </c:dLbls>
        <c:gapWidth val="100"/>
        <c:overlap val="-24"/>
        <c:axId val="1681531408"/>
        <c:axId val="1681531888"/>
      </c:barChart>
      <c:catAx>
        <c:axId val="1681531408"/>
        <c:scaling>
          <c:orientation val="minMax"/>
        </c:scaling>
        <c:delete val="1"/>
        <c:axPos val="b"/>
        <c:numFmt formatCode="General" sourceLinked="1"/>
        <c:majorTickMark val="none"/>
        <c:minorTickMark val="none"/>
        <c:tickLblPos val="nextTo"/>
        <c:crossAx val="1681531888"/>
        <c:crosses val="autoZero"/>
        <c:auto val="1"/>
        <c:lblAlgn val="ctr"/>
        <c:lblOffset val="100"/>
        <c:noMultiLvlLbl val="0"/>
      </c:catAx>
      <c:valAx>
        <c:axId val="1681531888"/>
        <c:scaling>
          <c:orientation val="minMax"/>
          <c:min val="0"/>
        </c:scaling>
        <c:delete val="1"/>
        <c:axPos val="l"/>
        <c:numFmt formatCode="0" sourceLinked="0"/>
        <c:majorTickMark val="none"/>
        <c:minorTickMark val="none"/>
        <c:tickLblPos val="nextTo"/>
        <c:crossAx val="168153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37723562931174"/>
          <c:y val="0.10141234307299189"/>
          <c:w val="0.87507046384484499"/>
          <c:h val="0.57474655593822921"/>
        </c:manualLayout>
      </c:layout>
      <c:lineChart>
        <c:grouping val="standard"/>
        <c:varyColors val="0"/>
        <c:ser>
          <c:idx val="0"/>
          <c:order val="0"/>
          <c:tx>
            <c:strRef>
              <c:f>[Tabelas_BWP.xlsx]Planilha3!$U$3</c:f>
              <c:strCache>
                <c:ptCount val="1"/>
                <c:pt idx="0">
                  <c:v>Mínimo </c:v>
                </c:pt>
              </c:strCache>
            </c:strRef>
          </c:tx>
          <c:spPr>
            <a:ln w="25400" cap="rnd">
              <a:noFill/>
              <a:round/>
            </a:ln>
            <a:effectLst/>
          </c:spPr>
          <c:marker>
            <c:symbol val="diamond"/>
            <c:size val="6"/>
            <c:spPr>
              <a:solidFill>
                <a:schemeClr val="accent1"/>
              </a:solidFill>
              <a:ln w="9525">
                <a:solidFill>
                  <a:schemeClr val="accent1"/>
                </a:solidFill>
                <a:round/>
              </a:ln>
              <a:effectLst/>
            </c:spPr>
          </c:marker>
          <c:cat>
            <c:strRef>
              <c:f>[Tabelas_BWP.xlsx]Planilha3!$T$4:$T$8</c:f>
              <c:strCache>
                <c:ptCount val="5"/>
                <c:pt idx="0">
                  <c:v>Estados Unidos (Golfo do México, California e Carolina do Norte)</c:v>
                </c:pt>
                <c:pt idx="1">
                  <c:v>Estados Unidos (Nova Iorque)</c:v>
                </c:pt>
                <c:pt idx="2">
                  <c:v>Alemanha</c:v>
                </c:pt>
                <c:pt idx="3">
                  <c:v>Reino Unido</c:v>
                </c:pt>
                <c:pt idx="4">
                  <c:v>Escócia</c:v>
                </c:pt>
              </c:strCache>
            </c:strRef>
          </c:cat>
          <c:val>
            <c:numRef>
              <c:f>[Tabelas_BWP.xlsx]Planilha3!$U$4:$U$8</c:f>
              <c:numCache>
                <c:formatCode>_-* #,##0.0_-;\-* #,##0.0_-;_-* "-"??_-;_-@_-</c:formatCode>
                <c:ptCount val="5"/>
                <c:pt idx="0">
                  <c:v>25.141057114508452</c:v>
                </c:pt>
                <c:pt idx="1">
                  <c:v>3264.5532880431579</c:v>
                </c:pt>
                <c:pt idx="2">
                  <c:v>992.16837902612076</c:v>
                </c:pt>
                <c:pt idx="3">
                  <c:v>648.70056313473879</c:v>
                </c:pt>
                <c:pt idx="4">
                  <c:v>20.122829999999997</c:v>
                </c:pt>
              </c:numCache>
            </c:numRef>
          </c:val>
          <c:smooth val="0"/>
          <c:extLst>
            <c:ext xmlns:c16="http://schemas.microsoft.com/office/drawing/2014/chart" uri="{C3380CC4-5D6E-409C-BE32-E72D297353CC}">
              <c16:uniqueId val="{00000000-64A2-4642-B801-FB5789CA7D64}"/>
            </c:ext>
          </c:extLst>
        </c:ser>
        <c:ser>
          <c:idx val="1"/>
          <c:order val="1"/>
          <c:tx>
            <c:strRef>
              <c:f>[Tabelas_BWP.xlsx]Planilha3!$V$3</c:f>
              <c:strCache>
                <c:ptCount val="1"/>
                <c:pt idx="0">
                  <c:v>Médio</c:v>
                </c:pt>
              </c:strCache>
            </c:strRef>
          </c:tx>
          <c:spPr>
            <a:ln w="25400" cap="rnd">
              <a:noFill/>
              <a:round/>
            </a:ln>
            <a:effectLst/>
          </c:spPr>
          <c:marker>
            <c:symbol val="square"/>
            <c:size val="6"/>
            <c:spPr>
              <a:solidFill>
                <a:schemeClr val="accent3"/>
              </a:solidFill>
              <a:ln w="9525">
                <a:solidFill>
                  <a:schemeClr val="accent3"/>
                </a:solidFill>
                <a:round/>
              </a:ln>
              <a:effectLst/>
            </c:spPr>
          </c:marker>
          <c:cat>
            <c:strRef>
              <c:f>[Tabelas_BWP.xlsx]Planilha3!$T$4:$T$8</c:f>
              <c:strCache>
                <c:ptCount val="5"/>
                <c:pt idx="0">
                  <c:v>Estados Unidos (Golfo do México, California e Carolina do Norte)</c:v>
                </c:pt>
                <c:pt idx="1">
                  <c:v>Estados Unidos (Nova Iorque)</c:v>
                </c:pt>
                <c:pt idx="2">
                  <c:v>Alemanha</c:v>
                </c:pt>
                <c:pt idx="3">
                  <c:v>Reino Unido</c:v>
                </c:pt>
                <c:pt idx="4">
                  <c:v>Escócia</c:v>
                </c:pt>
              </c:strCache>
            </c:strRef>
          </c:cat>
          <c:val>
            <c:numRef>
              <c:f>[Tabelas_BWP.xlsx]Planilha3!$V$4:$V$8</c:f>
              <c:numCache>
                <c:formatCode>_-* #,##0.0_-;\-* #,##0.0_-;_-* "-"??_-;_-@_-</c:formatCode>
                <c:ptCount val="5"/>
                <c:pt idx="0">
                  <c:v>952.80119559189768</c:v>
                </c:pt>
                <c:pt idx="1">
                  <c:v>4571.7063453203282</c:v>
                </c:pt>
                <c:pt idx="2">
                  <c:v>1166.2748493840702</c:v>
                </c:pt>
                <c:pt idx="3">
                  <c:v>921.34696182401456</c:v>
                </c:pt>
                <c:pt idx="4">
                  <c:v>208.4593160382353</c:v>
                </c:pt>
              </c:numCache>
            </c:numRef>
          </c:val>
          <c:smooth val="0"/>
          <c:extLst>
            <c:ext xmlns:c16="http://schemas.microsoft.com/office/drawing/2014/chart" uri="{C3380CC4-5D6E-409C-BE32-E72D297353CC}">
              <c16:uniqueId val="{00000001-64A2-4642-B801-FB5789CA7D64}"/>
            </c:ext>
          </c:extLst>
        </c:ser>
        <c:ser>
          <c:idx val="2"/>
          <c:order val="2"/>
          <c:tx>
            <c:strRef>
              <c:f>[Tabelas_BWP.xlsx]Planilha3!$W$3</c:f>
              <c:strCache>
                <c:ptCount val="1"/>
                <c:pt idx="0">
                  <c:v>Máximo</c:v>
                </c:pt>
              </c:strCache>
            </c:strRef>
          </c:tx>
          <c:spPr>
            <a:ln w="25400" cap="rnd">
              <a:noFill/>
              <a:round/>
            </a:ln>
            <a:effectLst/>
          </c:spPr>
          <c:marker>
            <c:symbol val="triangle"/>
            <c:size val="6"/>
            <c:spPr>
              <a:solidFill>
                <a:schemeClr val="accent5"/>
              </a:solidFill>
              <a:ln w="9525">
                <a:solidFill>
                  <a:schemeClr val="accent5"/>
                </a:solidFill>
                <a:round/>
              </a:ln>
              <a:effectLst/>
            </c:spPr>
          </c:marker>
          <c:cat>
            <c:strRef>
              <c:f>[Tabelas_BWP.xlsx]Planilha3!$T$4:$T$8</c:f>
              <c:strCache>
                <c:ptCount val="5"/>
                <c:pt idx="0">
                  <c:v>Estados Unidos (Golfo do México, California e Carolina do Norte)</c:v>
                </c:pt>
                <c:pt idx="1">
                  <c:v>Estados Unidos (Nova Iorque)</c:v>
                </c:pt>
                <c:pt idx="2">
                  <c:v>Alemanha</c:v>
                </c:pt>
                <c:pt idx="3">
                  <c:v>Reino Unido</c:v>
                </c:pt>
                <c:pt idx="4">
                  <c:v>Escócia</c:v>
                </c:pt>
              </c:strCache>
            </c:strRef>
          </c:cat>
          <c:val>
            <c:numRef>
              <c:f>[Tabelas_BWP.xlsx]Planilha3!$W$4:$W$8</c:f>
              <c:numCache>
                <c:formatCode>_-* #,##0.0_-;\-* #,##0.0_-;_-* "-"??_-;_-@_-</c:formatCode>
                <c:ptCount val="5"/>
                <c:pt idx="0">
                  <c:v>1401.3935379200498</c:v>
                </c:pt>
                <c:pt idx="1">
                  <c:v>5279.8570405367345</c:v>
                </c:pt>
                <c:pt idx="2">
                  <c:v>1316.531118323122</c:v>
                </c:pt>
                <c:pt idx="3">
                  <c:v>1310.9705224564618</c:v>
                </c:pt>
                <c:pt idx="4">
                  <c:v>332.80064999999996</c:v>
                </c:pt>
              </c:numCache>
            </c:numRef>
          </c:val>
          <c:smooth val="0"/>
          <c:extLst>
            <c:ext xmlns:c16="http://schemas.microsoft.com/office/drawing/2014/chart" uri="{C3380CC4-5D6E-409C-BE32-E72D297353CC}">
              <c16:uniqueId val="{00000002-64A2-4642-B801-FB5789CA7D64}"/>
            </c:ext>
          </c:extLst>
        </c:ser>
        <c:dLbls>
          <c:showLegendKey val="0"/>
          <c:showVal val="0"/>
          <c:showCatName val="0"/>
          <c:showSerName val="0"/>
          <c:showPercent val="0"/>
          <c:showBubbleSize val="0"/>
        </c:dLbls>
        <c:marker val="1"/>
        <c:smooth val="0"/>
        <c:axId val="1387073632"/>
        <c:axId val="1387074112"/>
      </c:lineChart>
      <c:catAx>
        <c:axId val="1387073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BR"/>
          </a:p>
        </c:txPr>
        <c:crossAx val="1387074112"/>
        <c:crosses val="autoZero"/>
        <c:auto val="1"/>
        <c:lblAlgn val="ctr"/>
        <c:lblOffset val="100"/>
        <c:noMultiLvlLbl val="0"/>
      </c:catAx>
      <c:valAx>
        <c:axId val="1387074112"/>
        <c:scaling>
          <c:orientation val="minMax"/>
        </c:scaling>
        <c:delete val="0"/>
        <c:axPos val="l"/>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r>
                  <a:rPr lang="pt-BR"/>
                  <a:t>mil R$/MW (data-base fev/2024)</a:t>
                </a:r>
              </a:p>
            </c:rich>
          </c:tx>
          <c:layout>
            <c:manualLayout>
              <c:xMode val="edge"/>
              <c:yMode val="edge"/>
              <c:x val="2.0613667250936989E-3"/>
              <c:y val="0.11023080768803466"/>
            </c:manualLayout>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BR"/>
            </a:p>
          </c:txPr>
        </c:title>
        <c:numFmt formatCode="General"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BR"/>
          </a:p>
        </c:txPr>
        <c:crossAx val="13870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omments/modernComment_10C_E16E5CDE.xml><?xml version="1.0" encoding="utf-8"?>
<p188:cmLst xmlns:a="http://schemas.openxmlformats.org/drawingml/2006/main" xmlns:r="http://schemas.openxmlformats.org/officeDocument/2006/relationships" xmlns:p188="http://schemas.microsoft.com/office/powerpoint/2018/8/main">
  <p188:cm id="{501C507D-14AA-4BC8-A166-1BAF42B6AA33}" authorId="{0CFB9B71-204F-E56B-A86D-923F1C8AD833}" created="2024-09-19T19:55:58.547">
    <ac:deMkLst xmlns:ac="http://schemas.microsoft.com/office/drawing/2013/main/command">
      <pc:docMk xmlns:pc="http://schemas.microsoft.com/office/powerpoint/2013/main/command"/>
      <pc:sldMk xmlns:pc="http://schemas.microsoft.com/office/powerpoint/2013/main/command" cId="3782106334" sldId="268"/>
      <ac:graphicFrameMk id="21" creationId="{F0585F66-61ED-AC23-5609-0EC52EEE3905}"/>
    </ac:deMkLst>
    <p188:txBody>
      <a:bodyPr/>
      <a:lstStyle/>
      <a:p>
        <a:r>
          <a:rPr lang="en-US"/>
          <a:t>Teoricamente esse tipo de visulização não se enquadra nos padrões de formatação pedidos devido ao tamanho da fonte.</a:t>
        </a:r>
      </a:p>
    </p188:txBody>
  </p188:cm>
</p188:cmLst>
</file>

<file path=ppt/comments/modernComment_11B_3D562505.xml><?xml version="1.0" encoding="utf-8"?>
<p188:cmLst xmlns:a="http://schemas.openxmlformats.org/drawingml/2006/main" xmlns:r="http://schemas.openxmlformats.org/officeDocument/2006/relationships" xmlns:p188="http://schemas.microsoft.com/office/powerpoint/2018/8/main">
  <p188:cm id="{C0ED72D4-7885-4E37-938A-DD5540377CA8}" authorId="{0CFB9B71-204F-E56B-A86D-923F1C8AD833}" created="2024-09-19T19:56:45.548">
    <ac:deMkLst xmlns:ac="http://schemas.microsoft.com/office/drawing/2013/main/command">
      <pc:docMk xmlns:pc="http://schemas.microsoft.com/office/powerpoint/2013/main/command"/>
      <pc:sldMk xmlns:pc="http://schemas.microsoft.com/office/powerpoint/2013/main/command" cId="1029055749" sldId="283"/>
      <ac:graphicFrameMk id="14" creationId="{57ED834A-5674-77CA-ECE6-E349FC745231}"/>
    </ac:deMkLst>
    <p188:txBody>
      <a:bodyPr/>
      <a:lstStyle/>
      <a:p>
        <a:r>
          <a:rPr lang="en-US"/>
          <a:t>Testando maneiras de mostrar esquemas dos leilões que se enquadrem no padrão pedido</a:t>
        </a:r>
      </a:p>
    </p188:txBody>
  </p188:cm>
</p188:cmLst>
</file>

<file path=ppt/comments/modernComment_11D_4CFDD891.xml><?xml version="1.0" encoding="utf-8"?>
<p188:cmLst xmlns:a="http://schemas.openxmlformats.org/drawingml/2006/main" xmlns:r="http://schemas.openxmlformats.org/officeDocument/2006/relationships" xmlns:p188="http://schemas.microsoft.com/office/powerpoint/2018/8/main">
  <p188:cm id="{E5510C8B-8539-4DF0-988C-AF21D94A2277}" authorId="{0CFB9B71-204F-E56B-A86D-923F1C8AD833}" created="2024-09-23T19:51:49.837">
    <ac:deMkLst xmlns:ac="http://schemas.microsoft.com/office/drawing/2013/main/command">
      <pc:docMk xmlns:pc="http://schemas.microsoft.com/office/powerpoint/2013/main/command"/>
      <pc:sldMk xmlns:pc="http://schemas.microsoft.com/office/powerpoint/2013/main/command" cId="1291704465" sldId="285"/>
      <ac:graphicFrameMk id="5" creationId="{D1579F49-EE42-39B4-80CA-C126DC0E0420}"/>
    </ac:deMkLst>
    <p188:txBody>
      <a:bodyPr/>
      <a:lstStyle/>
      <a:p>
        <a:r>
          <a:rPr lang="en-US"/>
          <a:t>Restrição de formatação de tabela (medium 1)</a:t>
        </a:r>
      </a:p>
    </p188:txBody>
  </p188:cm>
</p188:cmLst>
</file>

<file path=ppt/comments/modernComment_124_641998FE.xml><?xml version="1.0" encoding="utf-8"?>
<p188:cmLst xmlns:a="http://schemas.openxmlformats.org/drawingml/2006/main" xmlns:r="http://schemas.openxmlformats.org/officeDocument/2006/relationships" xmlns:p188="http://schemas.microsoft.com/office/powerpoint/2018/8/main">
  <p188:cm id="{34B75252-69D7-48BB-8790-3D84A37179C2}" authorId="{0CFB9B71-204F-E56B-A86D-923F1C8AD833}" created="2024-09-19T19:55:58.547">
    <ac:deMkLst xmlns:ac="http://schemas.microsoft.com/office/drawing/2013/main/command">
      <pc:docMk xmlns:pc="http://schemas.microsoft.com/office/powerpoint/2013/main/command"/>
      <pc:sldMk xmlns:pc="http://schemas.microsoft.com/office/powerpoint/2013/main/command" cId="1679399166" sldId="292"/>
      <ac:graphicFrameMk id="21" creationId="{F0585F66-61ED-AC23-5609-0EC52EEE3905}"/>
    </ac:deMkLst>
    <p188:txBody>
      <a:bodyPr/>
      <a:lstStyle/>
      <a:p>
        <a:r>
          <a:rPr lang="en-US"/>
          <a:t>Teoricamente esse tipo de visulização não se enquadra nos padrões de formatação pedidos devido ao tamanho da fonte.</a:t>
        </a:r>
      </a:p>
    </p188:txBody>
  </p188:cm>
</p188:cmLst>
</file>

<file path=ppt/comments/modernComment_125_D20236CE.xml><?xml version="1.0" encoding="utf-8"?>
<p188:cmLst xmlns:a="http://schemas.openxmlformats.org/drawingml/2006/main" xmlns:r="http://schemas.openxmlformats.org/officeDocument/2006/relationships" xmlns:p188="http://schemas.microsoft.com/office/powerpoint/2018/8/main">
  <p188:cm id="{D8323FDD-BB4A-47EC-9406-C9CCFAB88227}" authorId="{0CFB9B71-204F-E56B-A86D-923F1C8AD833}" created="2024-09-19T19:55:58.547">
    <ac:deMkLst xmlns:ac="http://schemas.microsoft.com/office/drawing/2013/main/command">
      <pc:docMk xmlns:pc="http://schemas.microsoft.com/office/powerpoint/2013/main/command"/>
      <pc:sldMk xmlns:pc="http://schemas.microsoft.com/office/powerpoint/2013/main/command" cId="1679399166" sldId="292"/>
      <ac:graphicFrameMk id="21" creationId="{F0585F66-61ED-AC23-5609-0EC52EEE3905}"/>
    </ac:deMkLst>
    <p188:txBody>
      <a:bodyPr/>
      <a:lstStyle/>
      <a:p>
        <a:r>
          <a:rPr lang="en-US"/>
          <a:t>Teoricamente esse tipo de visulização não se enquadra nos padrões de formatação pedidos devido ao tamanho da fonte.</a:t>
        </a:r>
      </a:p>
    </p188:txBody>
  </p188:cm>
</p188:cmLst>
</file>

<file path=ppt/comments/modernComment_126_EF70BAC2.xml><?xml version="1.0" encoding="utf-8"?>
<p188:cmLst xmlns:a="http://schemas.openxmlformats.org/drawingml/2006/main" xmlns:r="http://schemas.openxmlformats.org/officeDocument/2006/relationships" xmlns:p188="http://schemas.microsoft.com/office/powerpoint/2018/8/main">
  <p188:cm id="{60BB4591-8082-4003-94C9-366D1F54A635}" authorId="{0CFB9B71-204F-E56B-A86D-923F1C8AD833}" created="2024-09-19T19:56:45.548">
    <ac:deMkLst xmlns:ac="http://schemas.microsoft.com/office/drawing/2013/main/command">
      <pc:docMk xmlns:pc="http://schemas.microsoft.com/office/powerpoint/2013/main/command"/>
      <pc:sldMk xmlns:pc="http://schemas.microsoft.com/office/powerpoint/2013/main/command" cId="4017142466" sldId="294"/>
      <ac:spMk id="14" creationId="{FE95DAAA-BE49-E84F-5F46-5A220051AE71}"/>
    </ac:deMkLst>
    <p188:txBody>
      <a:bodyPr/>
      <a:lstStyle/>
      <a:p>
        <a:r>
          <a:rPr lang="en-US"/>
          <a:t>Testando maneiras de mostrar esquemas dos leilões que se enquadrem no padrão pedido</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343477-B38D-49F8-9579-318A337AF8C2}" type="doc">
      <dgm:prSet loTypeId="urn:microsoft.com/office/officeart/2005/8/layout/hProcess11" loCatId="process" qsTypeId="urn:microsoft.com/office/officeart/2005/8/quickstyle/simple5" qsCatId="simple" csTypeId="urn:microsoft.com/office/officeart/2005/8/colors/colorful3" csCatId="colorful" phldr="1"/>
      <dgm:spPr/>
      <dgm:t>
        <a:bodyPr/>
        <a:lstStyle/>
        <a:p>
          <a:endParaRPr lang="pt-BR"/>
        </a:p>
      </dgm:t>
    </dgm:pt>
    <dgm:pt modelId="{A54233D6-DD5D-43DD-879D-66319297E799}">
      <dgm:prSet phldrT="[Texto]" custT="1"/>
      <dgm:spPr/>
      <dgm:t>
        <a:bodyPr/>
        <a:lstStyle/>
        <a:p>
          <a:r>
            <a:rPr lang="pt-BR" sz="1800" dirty="0"/>
            <a:t>Decreto 10.946/2022</a:t>
          </a:r>
          <a:endParaRPr lang="pt-BR" sz="1800" dirty="0">
            <a:latin typeface="Arial" panose="020B0604020202020204" pitchFamily="34" charset="0"/>
            <a:cs typeface="Arial" panose="020B0604020202020204" pitchFamily="34" charset="0"/>
          </a:endParaRPr>
        </a:p>
      </dgm:t>
    </dgm:pt>
    <dgm:pt modelId="{8FFF3FC4-2841-4862-8A57-B208B525C059}" type="parTrans" cxnId="{215D6741-4162-4884-80EB-2507E0991B69}">
      <dgm:prSet/>
      <dgm:spPr/>
      <dgm:t>
        <a:bodyPr/>
        <a:lstStyle/>
        <a:p>
          <a:endParaRPr lang="pt-BR" sz="1800">
            <a:latin typeface="Arial" panose="020B0604020202020204" pitchFamily="34" charset="0"/>
            <a:cs typeface="Arial" panose="020B0604020202020204" pitchFamily="34" charset="0"/>
          </a:endParaRPr>
        </a:p>
      </dgm:t>
    </dgm:pt>
    <dgm:pt modelId="{9463C04C-8107-4677-BC7F-242E76040833}" type="sibTrans" cxnId="{215D6741-4162-4884-80EB-2507E0991B69}">
      <dgm:prSet/>
      <dgm:spPr/>
      <dgm:t>
        <a:bodyPr/>
        <a:lstStyle/>
        <a:p>
          <a:endParaRPr lang="pt-BR" sz="1800">
            <a:latin typeface="Arial" panose="020B0604020202020204" pitchFamily="34" charset="0"/>
            <a:cs typeface="Arial" panose="020B0604020202020204" pitchFamily="34" charset="0"/>
          </a:endParaRPr>
        </a:p>
      </dgm:t>
    </dgm:pt>
    <dgm:pt modelId="{D7AF9AC5-3388-41FA-945D-2124029C1A80}">
      <dgm:prSet phldrT="[Texto]" custT="1"/>
      <dgm:spPr/>
      <dgm:t>
        <a:bodyPr/>
        <a:lstStyle/>
        <a:p>
          <a:r>
            <a:rPr lang="pt-BR" sz="1800" dirty="0"/>
            <a:t>Portaria Normativa nº 52/GM/MME/2022</a:t>
          </a:r>
          <a:endParaRPr lang="pt-BR" sz="1800" dirty="0">
            <a:latin typeface="Arial" panose="020B0604020202020204" pitchFamily="34" charset="0"/>
            <a:cs typeface="Arial" panose="020B0604020202020204" pitchFamily="34" charset="0"/>
          </a:endParaRPr>
        </a:p>
      </dgm:t>
    </dgm:pt>
    <dgm:pt modelId="{1AB1AB64-FFD3-4716-B973-D2062CEE8C99}" type="parTrans" cxnId="{65332B1E-615E-4713-84F2-4C8CB2FCAA47}">
      <dgm:prSet/>
      <dgm:spPr/>
      <dgm:t>
        <a:bodyPr/>
        <a:lstStyle/>
        <a:p>
          <a:endParaRPr lang="pt-BR" sz="1800">
            <a:latin typeface="Arial" panose="020B0604020202020204" pitchFamily="34" charset="0"/>
            <a:cs typeface="Arial" panose="020B0604020202020204" pitchFamily="34" charset="0"/>
          </a:endParaRPr>
        </a:p>
      </dgm:t>
    </dgm:pt>
    <dgm:pt modelId="{8BCFAFD5-DC8D-4B76-9AF4-28792FD4CB44}" type="sibTrans" cxnId="{65332B1E-615E-4713-84F2-4C8CB2FCAA47}">
      <dgm:prSet/>
      <dgm:spPr/>
      <dgm:t>
        <a:bodyPr/>
        <a:lstStyle/>
        <a:p>
          <a:endParaRPr lang="pt-BR" sz="1800">
            <a:latin typeface="Arial" panose="020B0604020202020204" pitchFamily="34" charset="0"/>
            <a:cs typeface="Arial" panose="020B0604020202020204" pitchFamily="34" charset="0"/>
          </a:endParaRPr>
        </a:p>
      </dgm:t>
    </dgm:pt>
    <dgm:pt modelId="{9DCA4090-0C12-46E9-846E-1BB0A332128A}">
      <dgm:prSet phldrT="[Texto]" custT="1"/>
      <dgm:spPr/>
      <dgm:t>
        <a:bodyPr/>
        <a:lstStyle/>
        <a:p>
          <a:r>
            <a:rPr lang="pt-BR" sz="1800" dirty="0"/>
            <a:t>Portaria Interministerial MME/MMA nº 03/2022</a:t>
          </a:r>
          <a:endParaRPr lang="pt-BR" sz="1800" dirty="0">
            <a:latin typeface="Arial" panose="020B0604020202020204" pitchFamily="34" charset="0"/>
            <a:cs typeface="Arial" panose="020B0604020202020204" pitchFamily="34" charset="0"/>
          </a:endParaRPr>
        </a:p>
      </dgm:t>
    </dgm:pt>
    <dgm:pt modelId="{1AC4A3EB-B3F6-4C36-BB64-FC5823AE39C9}" type="parTrans" cxnId="{5062C380-FD75-4528-B5E9-16D8232BA631}">
      <dgm:prSet/>
      <dgm:spPr/>
      <dgm:t>
        <a:bodyPr/>
        <a:lstStyle/>
        <a:p>
          <a:endParaRPr lang="pt-BR" sz="1800">
            <a:latin typeface="Arial" panose="020B0604020202020204" pitchFamily="34" charset="0"/>
            <a:cs typeface="Arial" panose="020B0604020202020204" pitchFamily="34" charset="0"/>
          </a:endParaRPr>
        </a:p>
      </dgm:t>
    </dgm:pt>
    <dgm:pt modelId="{74B76BEB-85AA-4948-BB70-560C8FA17092}" type="sibTrans" cxnId="{5062C380-FD75-4528-B5E9-16D8232BA631}">
      <dgm:prSet/>
      <dgm:spPr/>
      <dgm:t>
        <a:bodyPr/>
        <a:lstStyle/>
        <a:p>
          <a:endParaRPr lang="pt-BR" sz="1800">
            <a:latin typeface="Arial" panose="020B0604020202020204" pitchFamily="34" charset="0"/>
            <a:cs typeface="Arial" panose="020B0604020202020204" pitchFamily="34" charset="0"/>
          </a:endParaRPr>
        </a:p>
      </dgm:t>
    </dgm:pt>
    <dgm:pt modelId="{FA416824-B8F3-4EA2-84A6-0C7E62334CC6}">
      <dgm:prSet phldrT="[Texto]" custT="1"/>
      <dgm:spPr/>
      <dgm:t>
        <a:bodyPr/>
        <a:lstStyle/>
        <a:p>
          <a:r>
            <a:rPr lang="pt-BR" sz="1800"/>
            <a:t>Projeto de Lei 576/2021 </a:t>
          </a:r>
          <a:endParaRPr lang="pt-BR" sz="1800" dirty="0">
            <a:latin typeface="Arial" panose="020B0604020202020204" pitchFamily="34" charset="0"/>
            <a:cs typeface="Arial" panose="020B0604020202020204" pitchFamily="34" charset="0"/>
          </a:endParaRPr>
        </a:p>
      </dgm:t>
    </dgm:pt>
    <dgm:pt modelId="{C0C752BB-67BB-406E-96F4-1453C281061F}" type="parTrans" cxnId="{D8EF5D27-939C-4B6D-BE94-FDBBBAA20E3D}">
      <dgm:prSet/>
      <dgm:spPr/>
      <dgm:t>
        <a:bodyPr/>
        <a:lstStyle/>
        <a:p>
          <a:endParaRPr lang="pt-BR"/>
        </a:p>
      </dgm:t>
    </dgm:pt>
    <dgm:pt modelId="{1FDB0F7B-8A74-47B5-931F-F7704D394CC9}" type="sibTrans" cxnId="{D8EF5D27-939C-4B6D-BE94-FDBBBAA20E3D}">
      <dgm:prSet/>
      <dgm:spPr/>
      <dgm:t>
        <a:bodyPr/>
        <a:lstStyle/>
        <a:p>
          <a:endParaRPr lang="pt-BR"/>
        </a:p>
      </dgm:t>
    </dgm:pt>
    <dgm:pt modelId="{0ACBFEB8-CB0B-43BE-96A9-F380BC11160E}" type="pres">
      <dgm:prSet presAssocID="{57343477-B38D-49F8-9579-318A337AF8C2}" presName="Name0" presStyleCnt="0">
        <dgm:presLayoutVars>
          <dgm:dir/>
          <dgm:resizeHandles val="exact"/>
        </dgm:presLayoutVars>
      </dgm:prSet>
      <dgm:spPr/>
    </dgm:pt>
    <dgm:pt modelId="{0B15A2DE-74C5-46AF-8A86-5F16AD84B764}" type="pres">
      <dgm:prSet presAssocID="{57343477-B38D-49F8-9579-318A337AF8C2}" presName="arrow" presStyleLbl="bgShp" presStyleIdx="0" presStyleCnt="1"/>
      <dgm:spPr/>
    </dgm:pt>
    <dgm:pt modelId="{2C967213-6B0D-4066-ABA8-DB4752BEBCB3}" type="pres">
      <dgm:prSet presAssocID="{57343477-B38D-49F8-9579-318A337AF8C2}" presName="points" presStyleCnt="0"/>
      <dgm:spPr/>
    </dgm:pt>
    <dgm:pt modelId="{FA9CD028-D97F-45EE-848B-588083410C4B}" type="pres">
      <dgm:prSet presAssocID="{A54233D6-DD5D-43DD-879D-66319297E799}" presName="compositeA" presStyleCnt="0"/>
      <dgm:spPr/>
    </dgm:pt>
    <dgm:pt modelId="{D5D985EE-86DE-4C48-9101-EDE191266A71}" type="pres">
      <dgm:prSet presAssocID="{A54233D6-DD5D-43DD-879D-66319297E799}" presName="textA" presStyleLbl="revTx" presStyleIdx="0" presStyleCnt="4">
        <dgm:presLayoutVars>
          <dgm:bulletEnabled val="1"/>
        </dgm:presLayoutVars>
      </dgm:prSet>
      <dgm:spPr/>
    </dgm:pt>
    <dgm:pt modelId="{D9D8F6C1-9B06-4416-81D8-50E985CEB8E3}" type="pres">
      <dgm:prSet presAssocID="{A54233D6-DD5D-43DD-879D-66319297E799}" presName="circleA" presStyleLbl="node1" presStyleIdx="0" presStyleCnt="4"/>
      <dgm:spPr>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dgm:spPr>
    </dgm:pt>
    <dgm:pt modelId="{5F319CAF-80ED-473C-B674-96CE987504A9}" type="pres">
      <dgm:prSet presAssocID="{A54233D6-DD5D-43DD-879D-66319297E799}" presName="spaceA" presStyleCnt="0"/>
      <dgm:spPr/>
    </dgm:pt>
    <dgm:pt modelId="{182079B8-FAAA-463D-B808-086C71C2E9E6}" type="pres">
      <dgm:prSet presAssocID="{9463C04C-8107-4677-BC7F-242E76040833}" presName="space" presStyleCnt="0"/>
      <dgm:spPr/>
    </dgm:pt>
    <dgm:pt modelId="{917C4A5B-0C74-40CD-A51F-D22C72F3F49A}" type="pres">
      <dgm:prSet presAssocID="{D7AF9AC5-3388-41FA-945D-2124029C1A80}" presName="compositeB" presStyleCnt="0"/>
      <dgm:spPr/>
    </dgm:pt>
    <dgm:pt modelId="{D61ED47A-501B-4082-8B42-C5F461D58E50}" type="pres">
      <dgm:prSet presAssocID="{D7AF9AC5-3388-41FA-945D-2124029C1A80}" presName="textB" presStyleLbl="revTx" presStyleIdx="1" presStyleCnt="4" custScaleX="135887">
        <dgm:presLayoutVars>
          <dgm:bulletEnabled val="1"/>
        </dgm:presLayoutVars>
      </dgm:prSet>
      <dgm:spPr/>
    </dgm:pt>
    <dgm:pt modelId="{C7C98E34-3575-43A4-BAC2-F126348E25DC}" type="pres">
      <dgm:prSet presAssocID="{D7AF9AC5-3388-41FA-945D-2124029C1A80}" presName="circleB" presStyleLbl="node1" presStyleIdx="1" presStyleCnt="4"/>
      <dgm:spPr>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dgm:spPr>
    </dgm:pt>
    <dgm:pt modelId="{07D0553A-0F0E-4118-8946-0B00DCB2E992}" type="pres">
      <dgm:prSet presAssocID="{D7AF9AC5-3388-41FA-945D-2124029C1A80}" presName="spaceB" presStyleCnt="0"/>
      <dgm:spPr/>
    </dgm:pt>
    <dgm:pt modelId="{ABA1A09B-51DF-4C00-A1B8-D25A3743E30F}" type="pres">
      <dgm:prSet presAssocID="{8BCFAFD5-DC8D-4B76-9AF4-28792FD4CB44}" presName="space" presStyleCnt="0"/>
      <dgm:spPr/>
    </dgm:pt>
    <dgm:pt modelId="{ABED7ED0-4CF8-474B-B0D1-310F2C14A5EB}" type="pres">
      <dgm:prSet presAssocID="{9DCA4090-0C12-46E9-846E-1BB0A332128A}" presName="compositeA" presStyleCnt="0"/>
      <dgm:spPr/>
    </dgm:pt>
    <dgm:pt modelId="{49FCB0C5-4537-4D58-9F0F-226AF1334A84}" type="pres">
      <dgm:prSet presAssocID="{9DCA4090-0C12-46E9-846E-1BB0A332128A}" presName="textA" presStyleLbl="revTx" presStyleIdx="2" presStyleCnt="4" custScaleX="120356">
        <dgm:presLayoutVars>
          <dgm:bulletEnabled val="1"/>
        </dgm:presLayoutVars>
      </dgm:prSet>
      <dgm:spPr/>
    </dgm:pt>
    <dgm:pt modelId="{2F4FFCAB-F2D7-441A-BBA0-C646F927DBD3}" type="pres">
      <dgm:prSet presAssocID="{9DCA4090-0C12-46E9-846E-1BB0A332128A}" presName="circleA" presStyleLbl="node1" presStyleIdx="2" presStyleCnt="4"/>
      <dgm:spPr>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dgm:spPr>
    </dgm:pt>
    <dgm:pt modelId="{B412E350-8C39-4DBB-B659-C71C2F45B0EB}" type="pres">
      <dgm:prSet presAssocID="{9DCA4090-0C12-46E9-846E-1BB0A332128A}" presName="spaceA" presStyleCnt="0"/>
      <dgm:spPr/>
    </dgm:pt>
    <dgm:pt modelId="{E6503270-AC46-4BB3-924E-489CC75BAE56}" type="pres">
      <dgm:prSet presAssocID="{74B76BEB-85AA-4948-BB70-560C8FA17092}" presName="space" presStyleCnt="0"/>
      <dgm:spPr/>
    </dgm:pt>
    <dgm:pt modelId="{9638E52F-0ECE-4EC2-9E81-60B7AC622082}" type="pres">
      <dgm:prSet presAssocID="{FA416824-B8F3-4EA2-84A6-0C7E62334CC6}" presName="compositeB" presStyleCnt="0"/>
      <dgm:spPr/>
    </dgm:pt>
    <dgm:pt modelId="{04FE563E-F83E-480D-B989-9992CF869A79}" type="pres">
      <dgm:prSet presAssocID="{FA416824-B8F3-4EA2-84A6-0C7E62334CC6}" presName="textB" presStyleLbl="revTx" presStyleIdx="3" presStyleCnt="4">
        <dgm:presLayoutVars>
          <dgm:bulletEnabled val="1"/>
        </dgm:presLayoutVars>
      </dgm:prSet>
      <dgm:spPr/>
    </dgm:pt>
    <dgm:pt modelId="{2676A17A-8941-431F-A4DF-1C8F836DA27E}" type="pres">
      <dgm:prSet presAssocID="{FA416824-B8F3-4EA2-84A6-0C7E62334CC6}" presName="circleB" presStyleLbl="node1" presStyleIdx="3" presStyleCnt="4"/>
      <dgm:spPr>
        <a:gradFill flip="none" rotWithShape="0">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dgm:spPr>
    </dgm:pt>
    <dgm:pt modelId="{3F010B00-5DDF-4A3F-BEDB-1EA2C0C62558}" type="pres">
      <dgm:prSet presAssocID="{FA416824-B8F3-4EA2-84A6-0C7E62334CC6}" presName="spaceB" presStyleCnt="0"/>
      <dgm:spPr/>
    </dgm:pt>
  </dgm:ptLst>
  <dgm:cxnLst>
    <dgm:cxn modelId="{65332B1E-615E-4713-84F2-4C8CB2FCAA47}" srcId="{57343477-B38D-49F8-9579-318A337AF8C2}" destId="{D7AF9AC5-3388-41FA-945D-2124029C1A80}" srcOrd="1" destOrd="0" parTransId="{1AB1AB64-FFD3-4716-B973-D2062CEE8C99}" sibTransId="{8BCFAFD5-DC8D-4B76-9AF4-28792FD4CB44}"/>
    <dgm:cxn modelId="{D8EF5D27-939C-4B6D-BE94-FDBBBAA20E3D}" srcId="{57343477-B38D-49F8-9579-318A337AF8C2}" destId="{FA416824-B8F3-4EA2-84A6-0C7E62334CC6}" srcOrd="3" destOrd="0" parTransId="{C0C752BB-67BB-406E-96F4-1453C281061F}" sibTransId="{1FDB0F7B-8A74-47B5-931F-F7704D394CC9}"/>
    <dgm:cxn modelId="{215D6741-4162-4884-80EB-2507E0991B69}" srcId="{57343477-B38D-49F8-9579-318A337AF8C2}" destId="{A54233D6-DD5D-43DD-879D-66319297E799}" srcOrd="0" destOrd="0" parTransId="{8FFF3FC4-2841-4862-8A57-B208B525C059}" sibTransId="{9463C04C-8107-4677-BC7F-242E76040833}"/>
    <dgm:cxn modelId="{2E1FE668-A45B-4A38-9D60-2F6ECC2F5CF2}" type="presOf" srcId="{D7AF9AC5-3388-41FA-945D-2124029C1A80}" destId="{D61ED47A-501B-4082-8B42-C5F461D58E50}" srcOrd="0" destOrd="0" presId="urn:microsoft.com/office/officeart/2005/8/layout/hProcess11"/>
    <dgm:cxn modelId="{302DB374-6641-4A94-B29A-78D5B0FF721C}" type="presOf" srcId="{A54233D6-DD5D-43DD-879D-66319297E799}" destId="{D5D985EE-86DE-4C48-9101-EDE191266A71}" srcOrd="0" destOrd="0" presId="urn:microsoft.com/office/officeart/2005/8/layout/hProcess11"/>
    <dgm:cxn modelId="{5062C380-FD75-4528-B5E9-16D8232BA631}" srcId="{57343477-B38D-49F8-9579-318A337AF8C2}" destId="{9DCA4090-0C12-46E9-846E-1BB0A332128A}" srcOrd="2" destOrd="0" parTransId="{1AC4A3EB-B3F6-4C36-BB64-FC5823AE39C9}" sibTransId="{74B76BEB-85AA-4948-BB70-560C8FA17092}"/>
    <dgm:cxn modelId="{1A318E90-4DA5-46C9-9766-9E534B5B2A2E}" type="presOf" srcId="{9DCA4090-0C12-46E9-846E-1BB0A332128A}" destId="{49FCB0C5-4537-4D58-9F0F-226AF1334A84}" srcOrd="0" destOrd="0" presId="urn:microsoft.com/office/officeart/2005/8/layout/hProcess11"/>
    <dgm:cxn modelId="{B0530B93-63C7-429B-AED9-A2714D4D16E5}" type="presOf" srcId="{57343477-B38D-49F8-9579-318A337AF8C2}" destId="{0ACBFEB8-CB0B-43BE-96A9-F380BC11160E}" srcOrd="0" destOrd="0" presId="urn:microsoft.com/office/officeart/2005/8/layout/hProcess11"/>
    <dgm:cxn modelId="{34BC59EF-CED0-41D9-90B3-D0A064A2225B}" type="presOf" srcId="{FA416824-B8F3-4EA2-84A6-0C7E62334CC6}" destId="{04FE563E-F83E-480D-B989-9992CF869A79}" srcOrd="0" destOrd="0" presId="urn:microsoft.com/office/officeart/2005/8/layout/hProcess11"/>
    <dgm:cxn modelId="{666A3280-A1E8-441D-A113-31672F6AEB95}" type="presParOf" srcId="{0ACBFEB8-CB0B-43BE-96A9-F380BC11160E}" destId="{0B15A2DE-74C5-46AF-8A86-5F16AD84B764}" srcOrd="0" destOrd="0" presId="urn:microsoft.com/office/officeart/2005/8/layout/hProcess11"/>
    <dgm:cxn modelId="{47ACB729-BC6D-431F-B235-23E559BD6EE4}" type="presParOf" srcId="{0ACBFEB8-CB0B-43BE-96A9-F380BC11160E}" destId="{2C967213-6B0D-4066-ABA8-DB4752BEBCB3}" srcOrd="1" destOrd="0" presId="urn:microsoft.com/office/officeart/2005/8/layout/hProcess11"/>
    <dgm:cxn modelId="{9920C59F-BEFB-47BA-A0AB-4AECFD88214F}" type="presParOf" srcId="{2C967213-6B0D-4066-ABA8-DB4752BEBCB3}" destId="{FA9CD028-D97F-45EE-848B-588083410C4B}" srcOrd="0" destOrd="0" presId="urn:microsoft.com/office/officeart/2005/8/layout/hProcess11"/>
    <dgm:cxn modelId="{ECDCE7EE-612B-47CD-808A-9F83D885891F}" type="presParOf" srcId="{FA9CD028-D97F-45EE-848B-588083410C4B}" destId="{D5D985EE-86DE-4C48-9101-EDE191266A71}" srcOrd="0" destOrd="0" presId="urn:microsoft.com/office/officeart/2005/8/layout/hProcess11"/>
    <dgm:cxn modelId="{CBF09626-9526-4A19-A3E9-77B13348F2EC}" type="presParOf" srcId="{FA9CD028-D97F-45EE-848B-588083410C4B}" destId="{D9D8F6C1-9B06-4416-81D8-50E985CEB8E3}" srcOrd="1" destOrd="0" presId="urn:microsoft.com/office/officeart/2005/8/layout/hProcess11"/>
    <dgm:cxn modelId="{D74DBD05-0CF3-47C6-A8DA-68A8825E2B2A}" type="presParOf" srcId="{FA9CD028-D97F-45EE-848B-588083410C4B}" destId="{5F319CAF-80ED-473C-B674-96CE987504A9}" srcOrd="2" destOrd="0" presId="urn:microsoft.com/office/officeart/2005/8/layout/hProcess11"/>
    <dgm:cxn modelId="{371B98A0-8602-4782-9F02-D79F7E8C53F9}" type="presParOf" srcId="{2C967213-6B0D-4066-ABA8-DB4752BEBCB3}" destId="{182079B8-FAAA-463D-B808-086C71C2E9E6}" srcOrd="1" destOrd="0" presId="urn:microsoft.com/office/officeart/2005/8/layout/hProcess11"/>
    <dgm:cxn modelId="{BD36BC97-79C9-4684-83F7-D5BAD17E4B2F}" type="presParOf" srcId="{2C967213-6B0D-4066-ABA8-DB4752BEBCB3}" destId="{917C4A5B-0C74-40CD-A51F-D22C72F3F49A}" srcOrd="2" destOrd="0" presId="urn:microsoft.com/office/officeart/2005/8/layout/hProcess11"/>
    <dgm:cxn modelId="{131D74A2-3EBA-43ED-B91E-DF628DA9453F}" type="presParOf" srcId="{917C4A5B-0C74-40CD-A51F-D22C72F3F49A}" destId="{D61ED47A-501B-4082-8B42-C5F461D58E50}" srcOrd="0" destOrd="0" presId="urn:microsoft.com/office/officeart/2005/8/layout/hProcess11"/>
    <dgm:cxn modelId="{90E25D6D-20A4-40F5-93C1-7501EE1FA1F0}" type="presParOf" srcId="{917C4A5B-0C74-40CD-A51F-D22C72F3F49A}" destId="{C7C98E34-3575-43A4-BAC2-F126348E25DC}" srcOrd="1" destOrd="0" presId="urn:microsoft.com/office/officeart/2005/8/layout/hProcess11"/>
    <dgm:cxn modelId="{A0C847CB-7FA7-4BF6-8CA2-945C31C36C1E}" type="presParOf" srcId="{917C4A5B-0C74-40CD-A51F-D22C72F3F49A}" destId="{07D0553A-0F0E-4118-8946-0B00DCB2E992}" srcOrd="2" destOrd="0" presId="urn:microsoft.com/office/officeart/2005/8/layout/hProcess11"/>
    <dgm:cxn modelId="{A4D1446B-B8DB-4049-A435-5805AD1BBFBD}" type="presParOf" srcId="{2C967213-6B0D-4066-ABA8-DB4752BEBCB3}" destId="{ABA1A09B-51DF-4C00-A1B8-D25A3743E30F}" srcOrd="3" destOrd="0" presId="urn:microsoft.com/office/officeart/2005/8/layout/hProcess11"/>
    <dgm:cxn modelId="{C4ADED97-61E7-4E44-A17B-A0C0D80E870A}" type="presParOf" srcId="{2C967213-6B0D-4066-ABA8-DB4752BEBCB3}" destId="{ABED7ED0-4CF8-474B-B0D1-310F2C14A5EB}" srcOrd="4" destOrd="0" presId="urn:microsoft.com/office/officeart/2005/8/layout/hProcess11"/>
    <dgm:cxn modelId="{124480D5-EBC3-43B1-8E97-E268B9BBD671}" type="presParOf" srcId="{ABED7ED0-4CF8-474B-B0D1-310F2C14A5EB}" destId="{49FCB0C5-4537-4D58-9F0F-226AF1334A84}" srcOrd="0" destOrd="0" presId="urn:microsoft.com/office/officeart/2005/8/layout/hProcess11"/>
    <dgm:cxn modelId="{A5253E58-ED08-49CC-A706-9E36577E35AF}" type="presParOf" srcId="{ABED7ED0-4CF8-474B-B0D1-310F2C14A5EB}" destId="{2F4FFCAB-F2D7-441A-BBA0-C646F927DBD3}" srcOrd="1" destOrd="0" presId="urn:microsoft.com/office/officeart/2005/8/layout/hProcess11"/>
    <dgm:cxn modelId="{FB201AE3-2520-48F3-B3E3-D76C3137B5D7}" type="presParOf" srcId="{ABED7ED0-4CF8-474B-B0D1-310F2C14A5EB}" destId="{B412E350-8C39-4DBB-B659-C71C2F45B0EB}" srcOrd="2" destOrd="0" presId="urn:microsoft.com/office/officeart/2005/8/layout/hProcess11"/>
    <dgm:cxn modelId="{ED466E1B-F6C3-47B3-AE87-7F1D5153BEA1}" type="presParOf" srcId="{2C967213-6B0D-4066-ABA8-DB4752BEBCB3}" destId="{E6503270-AC46-4BB3-924E-489CC75BAE56}" srcOrd="5" destOrd="0" presId="urn:microsoft.com/office/officeart/2005/8/layout/hProcess11"/>
    <dgm:cxn modelId="{4630AC8A-59A2-4B5E-A3D7-5650FD8A0896}" type="presParOf" srcId="{2C967213-6B0D-4066-ABA8-DB4752BEBCB3}" destId="{9638E52F-0ECE-4EC2-9E81-60B7AC622082}" srcOrd="6" destOrd="0" presId="urn:microsoft.com/office/officeart/2005/8/layout/hProcess11"/>
    <dgm:cxn modelId="{0FB269A2-D28F-4850-AC3E-799C12FEF6CA}" type="presParOf" srcId="{9638E52F-0ECE-4EC2-9E81-60B7AC622082}" destId="{04FE563E-F83E-480D-B989-9992CF869A79}" srcOrd="0" destOrd="0" presId="urn:microsoft.com/office/officeart/2005/8/layout/hProcess11"/>
    <dgm:cxn modelId="{ACADE12D-92D5-4EFB-AFD6-8ADAE07BB29B}" type="presParOf" srcId="{9638E52F-0ECE-4EC2-9E81-60B7AC622082}" destId="{2676A17A-8941-431F-A4DF-1C8F836DA27E}" srcOrd="1" destOrd="0" presId="urn:microsoft.com/office/officeart/2005/8/layout/hProcess11"/>
    <dgm:cxn modelId="{B32E7508-2785-47EF-B741-FBED986B447B}" type="presParOf" srcId="{9638E52F-0ECE-4EC2-9E81-60B7AC622082}" destId="{3F010B00-5DDF-4A3F-BEDB-1EA2C0C62558}"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ECAEA8-F0E6-471A-B4F0-F35DDCA2048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A9ADE80-0FB7-4DE4-8AB2-B7D9EDA2CE1A}">
      <dgm:prSet custT="1">
        <dgm:style>
          <a:lnRef idx="0">
            <a:scrgbClr r="0" g="0" b="0"/>
          </a:lnRef>
          <a:fillRef idx="0">
            <a:scrgbClr r="0" g="0" b="0"/>
          </a:fillRef>
          <a:effectRef idx="0">
            <a:scrgbClr r="0" g="0" b="0"/>
          </a:effectRef>
          <a:fontRef idx="minor">
            <a:schemeClr val="lt1"/>
          </a:fontRef>
        </dgm:style>
      </dgm:prSet>
      <dgm:spPr>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dgm:spPr>
      <dgm:t>
        <a:bodyPr/>
        <a:lstStyle/>
        <a:p>
          <a:r>
            <a:rPr lang="pt-BR" sz="1800" b="0" dirty="0">
              <a:solidFill>
                <a:schemeClr val="bg1"/>
              </a:solidFill>
              <a:latin typeface="Arial" panose="020B0604020202020204" pitchFamily="34" charset="0"/>
              <a:cs typeface="Arial" panose="020B0604020202020204" pitchFamily="34" charset="0"/>
            </a:rPr>
            <a:t>Estados Unidos </a:t>
          </a:r>
          <a:endParaRPr lang="en-US" sz="1800" b="0" dirty="0">
            <a:solidFill>
              <a:schemeClr val="bg1"/>
            </a:solidFill>
            <a:latin typeface="Arial" panose="020B0604020202020204" pitchFamily="34" charset="0"/>
            <a:cs typeface="Arial" panose="020B0604020202020204" pitchFamily="34" charset="0"/>
          </a:endParaRPr>
        </a:p>
      </dgm:t>
    </dgm:pt>
    <dgm:pt modelId="{342D9F7D-F411-41CD-9FFB-11E209B2C098}" type="parTrans" cxnId="{1BADED8C-11AB-4AEF-801D-7FD05CFC9B4E}">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5FEB7F3D-C041-4CC4-888F-809D40C3D602}" type="sibTrans" cxnId="{1BADED8C-11AB-4AEF-801D-7FD05CFC9B4E}">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8B43B930-14F6-4FEC-83CC-9FBCE723567F}">
      <dgm:prSet custT="1">
        <dgm:style>
          <a:lnRef idx="0">
            <a:scrgbClr r="0" g="0" b="0"/>
          </a:lnRef>
          <a:fillRef idx="0">
            <a:scrgbClr r="0" g="0" b="0"/>
          </a:fillRef>
          <a:effectRef idx="0">
            <a:scrgbClr r="0" g="0" b="0"/>
          </a:effectRef>
          <a:fontRef idx="minor">
            <a:schemeClr val="lt1"/>
          </a:fontRef>
        </dgm:style>
      </dgm:prSet>
      <dgm:spPr>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dgm:spPr>
      <dgm:t>
        <a:bodyPr/>
        <a:lstStyle/>
        <a:p>
          <a:r>
            <a:rPr lang="en-US" sz="1800" b="0" dirty="0" err="1">
              <a:solidFill>
                <a:schemeClr val="bg1"/>
              </a:solidFill>
              <a:latin typeface="Arial" panose="020B0604020202020204" pitchFamily="34" charset="0"/>
              <a:cs typeface="Arial" panose="020B0604020202020204" pitchFamily="34" charset="0"/>
            </a:rPr>
            <a:t>Reino</a:t>
          </a:r>
          <a:r>
            <a:rPr lang="en-US" sz="1800" b="0" baseline="0" dirty="0">
              <a:solidFill>
                <a:schemeClr val="bg1"/>
              </a:solidFill>
              <a:latin typeface="Arial" panose="020B0604020202020204" pitchFamily="34" charset="0"/>
              <a:cs typeface="Arial" panose="020B0604020202020204" pitchFamily="34" charset="0"/>
            </a:rPr>
            <a:t> Unido/Escócia</a:t>
          </a:r>
          <a:endParaRPr lang="en-US" sz="1800" b="0" dirty="0">
            <a:solidFill>
              <a:schemeClr val="bg1"/>
            </a:solidFill>
            <a:latin typeface="Arial" panose="020B0604020202020204" pitchFamily="34" charset="0"/>
            <a:cs typeface="Arial" panose="020B0604020202020204" pitchFamily="34" charset="0"/>
          </a:endParaRPr>
        </a:p>
      </dgm:t>
    </dgm:pt>
    <dgm:pt modelId="{B2960D7A-758F-4DF5-B663-612D1ADD6B83}" type="parTrans" cxnId="{C2E88462-4047-4025-8986-24E6C6C7C154}">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64500198-7765-4482-97FD-267DA4F9D75F}" type="sibTrans" cxnId="{C2E88462-4047-4025-8986-24E6C6C7C154}">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17A5923A-4FA4-4AC8-85BE-11DB7CA8DA52}">
      <dgm:prSet custT="1">
        <dgm:style>
          <a:lnRef idx="0">
            <a:scrgbClr r="0" g="0" b="0"/>
          </a:lnRef>
          <a:fillRef idx="0">
            <a:scrgbClr r="0" g="0" b="0"/>
          </a:fillRef>
          <a:effectRef idx="0">
            <a:scrgbClr r="0" g="0" b="0"/>
          </a:effectRef>
          <a:fontRef idx="minor">
            <a:schemeClr val="lt1"/>
          </a:fontRef>
        </dgm:style>
      </dgm:prSet>
      <dgm:spPr>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dgm:spPr>
      <dgm:t>
        <a:bodyPr/>
        <a:lstStyle/>
        <a:p>
          <a:r>
            <a:rPr lang="en-US" sz="1800" b="0" dirty="0" err="1">
              <a:solidFill>
                <a:schemeClr val="bg1"/>
              </a:solidFill>
              <a:latin typeface="Arial" panose="020B0604020202020204" pitchFamily="34" charset="0"/>
              <a:cs typeface="Arial" panose="020B0604020202020204" pitchFamily="34" charset="0"/>
            </a:rPr>
            <a:t>Alemanha</a:t>
          </a:r>
          <a:endParaRPr lang="en-US" sz="1800" b="0" dirty="0">
            <a:solidFill>
              <a:schemeClr val="bg1"/>
            </a:solidFill>
            <a:latin typeface="Arial" panose="020B0604020202020204" pitchFamily="34" charset="0"/>
            <a:cs typeface="Arial" panose="020B0604020202020204" pitchFamily="34" charset="0"/>
          </a:endParaRPr>
        </a:p>
      </dgm:t>
    </dgm:pt>
    <dgm:pt modelId="{78FC8772-024E-4B61-9019-E2709E4D398A}" type="sibTrans" cxnId="{C771ABFC-F5A6-45B3-B8AC-E8E49C87D8C4}">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B9D8F1D4-8DC2-402D-B0CD-93CDF74320AD}" type="parTrans" cxnId="{C771ABFC-F5A6-45B3-B8AC-E8E49C87D8C4}">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11BEDD30-19B5-41F8-A04E-075586C4F8A0}">
      <dgm:prSet custT="1"/>
      <dgm:spPr>
        <a:noFill/>
        <a:ln>
          <a:solidFill>
            <a:srgbClr val="0065AC"/>
          </a:solidFill>
        </a:ln>
      </dgm:spPr>
      <dgm:t>
        <a:bodyPr/>
        <a:lstStyle/>
        <a:p>
          <a:pPr>
            <a:buFont typeface="Arial" panose="020B0604020202020204" pitchFamily="34" charset="0"/>
            <a:buChar char="•"/>
          </a:pPr>
          <a:r>
            <a:rPr lang="pt-BR" sz="1800" b="0" dirty="0">
              <a:solidFill>
                <a:schemeClr val="tx1">
                  <a:lumMod val="65000"/>
                  <a:lumOff val="35000"/>
                </a:schemeClr>
              </a:solidFill>
              <a:latin typeface="Arial" panose="020B0604020202020204" pitchFamily="34" charset="0"/>
              <a:cs typeface="Arial" panose="020B0604020202020204" pitchFamily="34" charset="0"/>
            </a:rPr>
            <a:t>Experiência mais semelhante ao contexto nacional.</a:t>
          </a:r>
        </a:p>
      </dgm:t>
    </dgm:pt>
    <dgm:pt modelId="{2A9109D9-0AE3-4D7C-9272-C30479CEA5B6}" type="parTrans" cxnId="{AC0C3894-EB04-4164-ADFE-088B319A33C5}">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6A47B5B1-098D-46FD-AA58-7D5C042B8464}" type="sibTrans" cxnId="{AC0C3894-EB04-4164-ADFE-088B319A33C5}">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D12426D8-4E7C-44F0-8C80-3C4D473910F7}">
      <dgm:prSet custT="1"/>
      <dgm:spPr>
        <a:noFill/>
        <a:ln>
          <a:solidFill>
            <a:srgbClr val="0065AC"/>
          </a:solidFill>
        </a:ln>
      </dgm:spPr>
      <dgm:t>
        <a:bodyPr/>
        <a:lstStyle/>
        <a:p>
          <a:pPr>
            <a:buFont typeface="Arial" panose="020B0604020202020204" pitchFamily="34" charset="0"/>
            <a:buChar char="•"/>
          </a:pPr>
          <a:r>
            <a:rPr lang="pt-BR" sz="1800" b="0" dirty="0">
              <a:solidFill>
                <a:schemeClr val="tx1">
                  <a:lumMod val="65000"/>
                  <a:lumOff val="35000"/>
                </a:schemeClr>
              </a:solidFill>
              <a:latin typeface="Arial" panose="020B0604020202020204" pitchFamily="34" charset="0"/>
              <a:cs typeface="Arial" panose="020B0604020202020204" pitchFamily="34" charset="0"/>
            </a:rPr>
            <a:t>No leilão de NY, valores de </a:t>
          </a:r>
          <a:r>
            <a:rPr lang="pt-BR" sz="1800" b="0" i="1" dirty="0">
              <a:solidFill>
                <a:schemeClr val="tx1">
                  <a:lumMod val="65000"/>
                  <a:lumOff val="35000"/>
                </a:schemeClr>
              </a:solidFill>
              <a:latin typeface="Arial" panose="020B0604020202020204" pitchFamily="34" charset="0"/>
              <a:cs typeface="Arial" panose="020B0604020202020204" pitchFamily="34" charset="0"/>
            </a:rPr>
            <a:t>bids</a:t>
          </a:r>
          <a:r>
            <a:rPr lang="pt-BR" sz="1800" b="0" dirty="0">
              <a:solidFill>
                <a:schemeClr val="tx1">
                  <a:lumMod val="65000"/>
                  <a:lumOff val="35000"/>
                </a:schemeClr>
              </a:solidFill>
              <a:latin typeface="Arial" panose="020B0604020202020204" pitchFamily="34" charset="0"/>
              <a:cs typeface="Arial" panose="020B0604020202020204" pitchFamily="34" charset="0"/>
            </a:rPr>
            <a:t>, em média, 3,8 vezes superior aos bids dos leilões mais recentes.</a:t>
          </a:r>
        </a:p>
      </dgm:t>
    </dgm:pt>
    <dgm:pt modelId="{DE2E915B-176B-4915-ABF5-C080776B8A58}" type="parTrans" cxnId="{32D53BAB-8ADE-4B49-B5BE-5E4078CCAAC2}">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881F699D-88FD-4447-86D1-7832504D4238}" type="sibTrans" cxnId="{32D53BAB-8ADE-4B49-B5BE-5E4078CCAAC2}">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DC06B9CD-BABB-4A58-85A3-C08457E0837C}">
      <dgm:prSet custT="1"/>
      <dgm:spPr>
        <a:noFill/>
        <a:ln>
          <a:solidFill>
            <a:srgbClr val="0065AC"/>
          </a:solidFill>
        </a:ln>
      </dgm:spPr>
      <dgm:t>
        <a:bodyPr/>
        <a:lstStyle/>
        <a:p>
          <a:r>
            <a:rPr lang="pt-BR" sz="1800" b="0" dirty="0">
              <a:solidFill>
                <a:schemeClr val="tx1">
                  <a:lumMod val="65000"/>
                  <a:lumOff val="35000"/>
                </a:schemeClr>
              </a:solidFill>
              <a:latin typeface="Arial" panose="020B0604020202020204" pitchFamily="34" charset="0"/>
              <a:cs typeface="Arial" panose="020B0604020202020204" pitchFamily="34" charset="0"/>
            </a:rPr>
            <a:t>Consideramos 10% do valor dos bids apresentados.</a:t>
          </a:r>
          <a:endParaRPr lang="en-US" sz="1800" b="0" dirty="0">
            <a:solidFill>
              <a:schemeClr val="tx1">
                <a:lumMod val="65000"/>
                <a:lumOff val="35000"/>
              </a:schemeClr>
            </a:solidFill>
            <a:latin typeface="Arial" panose="020B0604020202020204" pitchFamily="34" charset="0"/>
            <a:cs typeface="Arial" panose="020B0604020202020204" pitchFamily="34" charset="0"/>
          </a:endParaRPr>
        </a:p>
      </dgm:t>
    </dgm:pt>
    <dgm:pt modelId="{677FFF71-A0AA-42D2-997D-627A78B0AD71}" type="parTrans" cxnId="{399C61AF-B3BA-48C8-97EF-DEE972A4C706}">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4EEC2C51-FA2C-4693-A9FA-337F94C0C38A}" type="sibTrans" cxnId="{399C61AF-B3BA-48C8-97EF-DEE972A4C706}">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8E94B07C-9023-4276-AA79-B3819C294013}">
      <dgm:prSet custT="1"/>
      <dgm:spPr>
        <a:noFill/>
        <a:ln>
          <a:solidFill>
            <a:srgbClr val="0065AC"/>
          </a:solidFill>
        </a:ln>
      </dgm:spPr>
      <dgm:t>
        <a:bodyPr/>
        <a:lstStyle/>
        <a:p>
          <a:r>
            <a:rPr lang="pt-BR" sz="1800" b="0" dirty="0">
              <a:solidFill>
                <a:schemeClr val="tx1">
                  <a:lumMod val="65000"/>
                  <a:lumOff val="35000"/>
                </a:schemeClr>
              </a:solidFill>
              <a:latin typeface="Arial" panose="020B0604020202020204" pitchFamily="34" charset="0"/>
              <a:cs typeface="Arial" panose="020B0604020202020204" pitchFamily="34" charset="0"/>
            </a:rPr>
            <a:t>Experiências mais distantes. </a:t>
          </a:r>
          <a:endParaRPr lang="en-US" sz="1800" b="0" dirty="0">
            <a:solidFill>
              <a:schemeClr val="tx1">
                <a:lumMod val="65000"/>
                <a:lumOff val="35000"/>
              </a:schemeClr>
            </a:solidFill>
            <a:latin typeface="Arial" panose="020B0604020202020204" pitchFamily="34" charset="0"/>
            <a:cs typeface="Arial" panose="020B0604020202020204" pitchFamily="34" charset="0"/>
          </a:endParaRPr>
        </a:p>
      </dgm:t>
    </dgm:pt>
    <dgm:pt modelId="{A7519D19-0F42-4007-9A75-35A0B788920D}" type="parTrans" cxnId="{BAC191BF-B925-46D2-93D3-51D70FAC99FB}">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461744FA-D82A-4C70-B71C-52B79DFFFBF2}" type="sibTrans" cxnId="{BAC191BF-B925-46D2-93D3-51D70FAC99FB}">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BBA5F066-9D75-4F5F-9804-3FCFD2D9283F}">
      <dgm:prSet custT="1"/>
      <dgm:spPr>
        <a:noFill/>
        <a:ln>
          <a:solidFill>
            <a:srgbClr val="0065AC"/>
          </a:solidFill>
        </a:ln>
      </dgm:spPr>
      <dgm:t>
        <a:bodyPr/>
        <a:lstStyle/>
        <a:p>
          <a:r>
            <a:rPr lang="pt-BR" sz="1800" b="0" dirty="0">
              <a:solidFill>
                <a:schemeClr val="tx1">
                  <a:lumMod val="65000"/>
                  <a:lumOff val="35000"/>
                </a:schemeClr>
              </a:solidFill>
              <a:latin typeface="Arial" panose="020B0604020202020204" pitchFamily="34" charset="0"/>
              <a:cs typeface="Arial" panose="020B0604020202020204" pitchFamily="34" charset="0"/>
            </a:rPr>
            <a:t>Os valores ofertados devem ser pagos durante três anos a dez anos.</a:t>
          </a:r>
          <a:endParaRPr lang="en-US" sz="1800" b="0" dirty="0">
            <a:solidFill>
              <a:schemeClr val="tx1">
                <a:lumMod val="65000"/>
                <a:lumOff val="35000"/>
              </a:schemeClr>
            </a:solidFill>
            <a:latin typeface="Arial" panose="020B0604020202020204" pitchFamily="34" charset="0"/>
            <a:cs typeface="Arial" panose="020B0604020202020204" pitchFamily="34" charset="0"/>
          </a:endParaRPr>
        </a:p>
      </dgm:t>
    </dgm:pt>
    <dgm:pt modelId="{58D9EA43-E11E-4B72-8B3A-13F8D7E407DE}" type="parTrans" cxnId="{A3F29C8F-3A43-47F8-9C10-0BCDC142E702}">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C3DB5E2A-7C50-4357-9F9E-4241DD523B86}" type="sibTrans" cxnId="{A3F29C8F-3A43-47F8-9C10-0BCDC142E702}">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1FCC97F5-7370-4BD5-8DDC-ED4B51BE4425}">
      <dgm:prSet custT="1"/>
      <dgm:spPr>
        <a:noFill/>
        <a:ln>
          <a:solidFill>
            <a:srgbClr val="0065AC"/>
          </a:solidFill>
        </a:ln>
      </dgm:spPr>
      <dgm:t>
        <a:bodyPr/>
        <a:lstStyle/>
        <a:p>
          <a:r>
            <a:rPr lang="pt-BR" sz="1800" b="0" dirty="0">
              <a:solidFill>
                <a:schemeClr val="tx1">
                  <a:lumMod val="65000"/>
                  <a:lumOff val="35000"/>
                </a:schemeClr>
              </a:solidFill>
              <a:latin typeface="Arial" panose="020B0604020202020204" pitchFamily="34" charset="0"/>
              <a:cs typeface="Arial" panose="020B0604020202020204" pitchFamily="34" charset="0"/>
            </a:rPr>
            <a:t>Leilão combinado -  área e energia.</a:t>
          </a:r>
          <a:endParaRPr lang="en-US" sz="1800" b="0" dirty="0">
            <a:solidFill>
              <a:schemeClr val="tx1">
                <a:lumMod val="65000"/>
                <a:lumOff val="35000"/>
              </a:schemeClr>
            </a:solidFill>
            <a:latin typeface="Arial" panose="020B0604020202020204" pitchFamily="34" charset="0"/>
            <a:cs typeface="Arial" panose="020B0604020202020204" pitchFamily="34" charset="0"/>
          </a:endParaRPr>
        </a:p>
      </dgm:t>
    </dgm:pt>
    <dgm:pt modelId="{F5272B2E-E8D9-47E0-89CE-29CEE0748273}" type="parTrans" cxnId="{CD0D0A1F-A643-4002-8120-A440CD95250D}">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E914BF79-7BC9-41FC-88EB-F10BB97CE6FF}" type="sibTrans" cxnId="{CD0D0A1F-A643-4002-8120-A440CD95250D}">
      <dgm:prSet/>
      <dgm:spPr/>
      <dgm:t>
        <a:bodyPr/>
        <a:lstStyle/>
        <a:p>
          <a:endParaRPr lang="en-US" sz="1800" b="0">
            <a:solidFill>
              <a:schemeClr val="bg1"/>
            </a:solidFill>
            <a:latin typeface="Arial" panose="020B0604020202020204" pitchFamily="34" charset="0"/>
            <a:cs typeface="Arial" panose="020B0604020202020204" pitchFamily="34" charset="0"/>
          </a:endParaRPr>
        </a:p>
      </dgm:t>
    </dgm:pt>
    <dgm:pt modelId="{EBA98D9B-09CB-4131-995A-21DC7D98F12F}">
      <dgm:prSet custT="1"/>
      <dgm:spPr>
        <a:noFill/>
        <a:ln>
          <a:solidFill>
            <a:srgbClr val="0065AC"/>
          </a:solidFill>
        </a:ln>
      </dgm:spPr>
      <dgm:t>
        <a:bodyPr/>
        <a:lstStyle/>
        <a:p>
          <a:r>
            <a:rPr lang="pt-BR" sz="1800" b="0" dirty="0">
              <a:solidFill>
                <a:schemeClr val="tx1">
                  <a:lumMod val="65000"/>
                  <a:lumOff val="35000"/>
                </a:schemeClr>
              </a:solidFill>
              <a:latin typeface="Arial" panose="020B0604020202020204" pitchFamily="34" charset="0"/>
              <a:cs typeface="Arial" panose="020B0604020202020204" pitchFamily="34" charset="0"/>
            </a:rPr>
            <a:t>Valor seria pago em uma única parcela no momento da assinatura.</a:t>
          </a:r>
          <a:endParaRPr lang="en-US" sz="1800" b="0" dirty="0">
            <a:solidFill>
              <a:schemeClr val="tx1">
                <a:lumMod val="65000"/>
                <a:lumOff val="35000"/>
              </a:schemeClr>
            </a:solidFill>
            <a:latin typeface="Arial" panose="020B0604020202020204" pitchFamily="34" charset="0"/>
            <a:cs typeface="Arial" panose="020B0604020202020204" pitchFamily="34" charset="0"/>
          </a:endParaRPr>
        </a:p>
      </dgm:t>
    </dgm:pt>
    <dgm:pt modelId="{F569C63D-2B15-415B-AB17-EBB09DF36192}" type="parTrans" cxnId="{6403BA92-B523-413B-9799-9C5126E65297}">
      <dgm:prSet/>
      <dgm:spPr/>
      <dgm:t>
        <a:bodyPr/>
        <a:lstStyle/>
        <a:p>
          <a:endParaRPr lang="en-US" sz="1800" b="0">
            <a:latin typeface="Arial" panose="020B0604020202020204" pitchFamily="34" charset="0"/>
            <a:cs typeface="Arial" panose="020B0604020202020204" pitchFamily="34" charset="0"/>
          </a:endParaRPr>
        </a:p>
      </dgm:t>
    </dgm:pt>
    <dgm:pt modelId="{7FAFEA8C-528A-4FE2-A675-0192E31E81A2}" type="sibTrans" cxnId="{6403BA92-B523-413B-9799-9C5126E65297}">
      <dgm:prSet/>
      <dgm:spPr/>
      <dgm:t>
        <a:bodyPr/>
        <a:lstStyle/>
        <a:p>
          <a:endParaRPr lang="en-US" sz="1800" b="0">
            <a:latin typeface="Arial" panose="020B0604020202020204" pitchFamily="34" charset="0"/>
            <a:cs typeface="Arial" panose="020B0604020202020204" pitchFamily="34" charset="0"/>
          </a:endParaRPr>
        </a:p>
      </dgm:t>
    </dgm:pt>
    <dgm:pt modelId="{C2C8A272-3942-4B8C-9A23-25ADEF2F3390}" type="pres">
      <dgm:prSet presAssocID="{5AECAEA8-F0E6-471A-B4F0-F35DDCA20482}" presName="Name0" presStyleCnt="0">
        <dgm:presLayoutVars>
          <dgm:dir/>
          <dgm:animLvl val="lvl"/>
          <dgm:resizeHandles val="exact"/>
        </dgm:presLayoutVars>
      </dgm:prSet>
      <dgm:spPr/>
    </dgm:pt>
    <dgm:pt modelId="{0D9E8DE0-EB9F-4818-8DB3-E43A30CEFE03}" type="pres">
      <dgm:prSet presAssocID="{9A9ADE80-0FB7-4DE4-8AB2-B7D9EDA2CE1A}" presName="composite" presStyleCnt="0"/>
      <dgm:spPr/>
    </dgm:pt>
    <dgm:pt modelId="{F6E19683-BA5D-41F5-B13A-231B066E2E81}" type="pres">
      <dgm:prSet presAssocID="{9A9ADE80-0FB7-4DE4-8AB2-B7D9EDA2CE1A}" presName="parTx" presStyleLbl="alignNode1" presStyleIdx="0" presStyleCnt="3">
        <dgm:presLayoutVars>
          <dgm:chMax val="0"/>
          <dgm:chPref val="0"/>
          <dgm:bulletEnabled val="1"/>
        </dgm:presLayoutVars>
      </dgm:prSet>
      <dgm:spPr/>
    </dgm:pt>
    <dgm:pt modelId="{A922E189-5294-4FBE-95EC-1A0657D8DE0A}" type="pres">
      <dgm:prSet presAssocID="{9A9ADE80-0FB7-4DE4-8AB2-B7D9EDA2CE1A}" presName="desTx" presStyleLbl="alignAccFollowNode1" presStyleIdx="0" presStyleCnt="3" custScaleY="100000">
        <dgm:presLayoutVars>
          <dgm:bulletEnabled val="1"/>
        </dgm:presLayoutVars>
      </dgm:prSet>
      <dgm:spPr/>
    </dgm:pt>
    <dgm:pt modelId="{169132C9-7B18-426F-8A95-9FDE0606AC64}" type="pres">
      <dgm:prSet presAssocID="{5FEB7F3D-C041-4CC4-888F-809D40C3D602}" presName="space" presStyleCnt="0"/>
      <dgm:spPr/>
    </dgm:pt>
    <dgm:pt modelId="{21EA9FA4-EC69-4BBE-8AF6-94709FD904B7}" type="pres">
      <dgm:prSet presAssocID="{17A5923A-4FA4-4AC8-85BE-11DB7CA8DA52}" presName="composite" presStyleCnt="0"/>
      <dgm:spPr/>
    </dgm:pt>
    <dgm:pt modelId="{A19C5BC1-181F-4DD5-BE9F-D301C92E22A1}" type="pres">
      <dgm:prSet presAssocID="{17A5923A-4FA4-4AC8-85BE-11DB7CA8DA52}" presName="parTx" presStyleLbl="alignNode1" presStyleIdx="1" presStyleCnt="3">
        <dgm:presLayoutVars>
          <dgm:chMax val="0"/>
          <dgm:chPref val="0"/>
          <dgm:bulletEnabled val="1"/>
        </dgm:presLayoutVars>
      </dgm:prSet>
      <dgm:spPr/>
    </dgm:pt>
    <dgm:pt modelId="{308160A9-45DD-4D6B-9DC7-09AACA2F050A}" type="pres">
      <dgm:prSet presAssocID="{17A5923A-4FA4-4AC8-85BE-11DB7CA8DA52}" presName="desTx" presStyleLbl="alignAccFollowNode1" presStyleIdx="1" presStyleCnt="3" custScaleY="100000">
        <dgm:presLayoutVars>
          <dgm:bulletEnabled val="1"/>
        </dgm:presLayoutVars>
      </dgm:prSet>
      <dgm:spPr/>
    </dgm:pt>
    <dgm:pt modelId="{B0C018CA-6346-4FAE-A753-3C14D7E9A12D}" type="pres">
      <dgm:prSet presAssocID="{78FC8772-024E-4B61-9019-E2709E4D398A}" presName="space" presStyleCnt="0"/>
      <dgm:spPr/>
    </dgm:pt>
    <dgm:pt modelId="{80E6DF05-A1D9-46E1-A275-8EFEBBA5BFA9}" type="pres">
      <dgm:prSet presAssocID="{8B43B930-14F6-4FEC-83CC-9FBCE723567F}" presName="composite" presStyleCnt="0"/>
      <dgm:spPr/>
    </dgm:pt>
    <dgm:pt modelId="{0CFAEAC9-73BB-469C-B654-41B90F6254AB}" type="pres">
      <dgm:prSet presAssocID="{8B43B930-14F6-4FEC-83CC-9FBCE723567F}" presName="parTx" presStyleLbl="alignNode1" presStyleIdx="2" presStyleCnt="3">
        <dgm:presLayoutVars>
          <dgm:chMax val="0"/>
          <dgm:chPref val="0"/>
          <dgm:bulletEnabled val="1"/>
        </dgm:presLayoutVars>
      </dgm:prSet>
      <dgm:spPr/>
    </dgm:pt>
    <dgm:pt modelId="{25DA4630-9D6B-44C0-B2E9-3BC862ECDF07}" type="pres">
      <dgm:prSet presAssocID="{8B43B930-14F6-4FEC-83CC-9FBCE723567F}" presName="desTx" presStyleLbl="alignAccFollowNode1" presStyleIdx="2" presStyleCnt="3" custScaleY="100000">
        <dgm:presLayoutVars>
          <dgm:bulletEnabled val="1"/>
        </dgm:presLayoutVars>
      </dgm:prSet>
      <dgm:spPr/>
    </dgm:pt>
  </dgm:ptLst>
  <dgm:cxnLst>
    <dgm:cxn modelId="{68F4B104-793E-4B0C-9DCF-B1FA681D3435}" type="presOf" srcId="{11BEDD30-19B5-41F8-A04E-075586C4F8A0}" destId="{A922E189-5294-4FBE-95EC-1A0657D8DE0A}" srcOrd="0" destOrd="0" presId="urn:microsoft.com/office/officeart/2005/8/layout/hList1"/>
    <dgm:cxn modelId="{CD0D0A1F-A643-4002-8120-A440CD95250D}" srcId="{8B43B930-14F6-4FEC-83CC-9FBCE723567F}" destId="{1FCC97F5-7370-4BD5-8DDC-ED4B51BE4425}" srcOrd="2" destOrd="0" parTransId="{F5272B2E-E8D9-47E0-89CE-29CEE0748273}" sibTransId="{E914BF79-7BC9-41FC-88EB-F10BB97CE6FF}"/>
    <dgm:cxn modelId="{01895434-F8C2-4FBD-A7B4-A9C1BF6744BD}" type="presOf" srcId="{BBA5F066-9D75-4F5F-9804-3FCFD2D9283F}" destId="{25DA4630-9D6B-44C0-B2E9-3BC862ECDF07}" srcOrd="0" destOrd="1" presId="urn:microsoft.com/office/officeart/2005/8/layout/hList1"/>
    <dgm:cxn modelId="{0D674A3E-EDE1-4EBE-8887-E70D367A7251}" type="presOf" srcId="{9A9ADE80-0FB7-4DE4-8AB2-B7D9EDA2CE1A}" destId="{F6E19683-BA5D-41F5-B13A-231B066E2E81}" srcOrd="0" destOrd="0" presId="urn:microsoft.com/office/officeart/2005/8/layout/hList1"/>
    <dgm:cxn modelId="{3DA6A35B-8C8F-43F8-A4E4-384AFFDC30AD}" type="presOf" srcId="{EBA98D9B-09CB-4131-995A-21DC7D98F12F}" destId="{308160A9-45DD-4D6B-9DC7-09AACA2F050A}" srcOrd="0" destOrd="1" presId="urn:microsoft.com/office/officeart/2005/8/layout/hList1"/>
    <dgm:cxn modelId="{C2E88462-4047-4025-8986-24E6C6C7C154}" srcId="{5AECAEA8-F0E6-471A-B4F0-F35DDCA20482}" destId="{8B43B930-14F6-4FEC-83CC-9FBCE723567F}" srcOrd="2" destOrd="0" parTransId="{B2960D7A-758F-4DF5-B663-612D1ADD6B83}" sibTransId="{64500198-7765-4482-97FD-267DA4F9D75F}"/>
    <dgm:cxn modelId="{DD0FE942-70AF-422B-9173-E77C06364396}" type="presOf" srcId="{5AECAEA8-F0E6-471A-B4F0-F35DDCA20482}" destId="{C2C8A272-3942-4B8C-9A23-25ADEF2F3390}" srcOrd="0" destOrd="0" presId="urn:microsoft.com/office/officeart/2005/8/layout/hList1"/>
    <dgm:cxn modelId="{7B827665-649D-4B82-A534-947B98C670AD}" type="presOf" srcId="{8E94B07C-9023-4276-AA79-B3819C294013}" destId="{25DA4630-9D6B-44C0-B2E9-3BC862ECDF07}" srcOrd="0" destOrd="0" presId="urn:microsoft.com/office/officeart/2005/8/layout/hList1"/>
    <dgm:cxn modelId="{2A1DFA49-AE73-48A8-85A8-26620842C6E7}" type="presOf" srcId="{DC06B9CD-BABB-4A58-85A3-C08457E0837C}" destId="{308160A9-45DD-4D6B-9DC7-09AACA2F050A}" srcOrd="0" destOrd="0" presId="urn:microsoft.com/office/officeart/2005/8/layout/hList1"/>
    <dgm:cxn modelId="{362CE877-67B2-48D6-89FE-04A9FABA9B71}" type="presOf" srcId="{17A5923A-4FA4-4AC8-85BE-11DB7CA8DA52}" destId="{A19C5BC1-181F-4DD5-BE9F-D301C92E22A1}" srcOrd="0" destOrd="0" presId="urn:microsoft.com/office/officeart/2005/8/layout/hList1"/>
    <dgm:cxn modelId="{1BADED8C-11AB-4AEF-801D-7FD05CFC9B4E}" srcId="{5AECAEA8-F0E6-471A-B4F0-F35DDCA20482}" destId="{9A9ADE80-0FB7-4DE4-8AB2-B7D9EDA2CE1A}" srcOrd="0" destOrd="0" parTransId="{342D9F7D-F411-41CD-9FFB-11E209B2C098}" sibTransId="{5FEB7F3D-C041-4CC4-888F-809D40C3D602}"/>
    <dgm:cxn modelId="{A3F29C8F-3A43-47F8-9C10-0BCDC142E702}" srcId="{8B43B930-14F6-4FEC-83CC-9FBCE723567F}" destId="{BBA5F066-9D75-4F5F-9804-3FCFD2D9283F}" srcOrd="1" destOrd="0" parTransId="{58D9EA43-E11E-4B72-8B3A-13F8D7E407DE}" sibTransId="{C3DB5E2A-7C50-4357-9F9E-4241DD523B86}"/>
    <dgm:cxn modelId="{6403BA92-B523-413B-9799-9C5126E65297}" srcId="{17A5923A-4FA4-4AC8-85BE-11DB7CA8DA52}" destId="{EBA98D9B-09CB-4131-995A-21DC7D98F12F}" srcOrd="1" destOrd="0" parTransId="{F569C63D-2B15-415B-AB17-EBB09DF36192}" sibTransId="{7FAFEA8C-528A-4FE2-A675-0192E31E81A2}"/>
    <dgm:cxn modelId="{AC0C3894-EB04-4164-ADFE-088B319A33C5}" srcId="{9A9ADE80-0FB7-4DE4-8AB2-B7D9EDA2CE1A}" destId="{11BEDD30-19B5-41F8-A04E-075586C4F8A0}" srcOrd="0" destOrd="0" parTransId="{2A9109D9-0AE3-4D7C-9272-C30479CEA5B6}" sibTransId="{6A47B5B1-098D-46FD-AA58-7D5C042B8464}"/>
    <dgm:cxn modelId="{5D3DE5A0-8894-483C-B6AF-E83AB6336AA6}" type="presOf" srcId="{D12426D8-4E7C-44F0-8C80-3C4D473910F7}" destId="{A922E189-5294-4FBE-95EC-1A0657D8DE0A}" srcOrd="0" destOrd="1" presId="urn:microsoft.com/office/officeart/2005/8/layout/hList1"/>
    <dgm:cxn modelId="{32D53BAB-8ADE-4B49-B5BE-5E4078CCAAC2}" srcId="{9A9ADE80-0FB7-4DE4-8AB2-B7D9EDA2CE1A}" destId="{D12426D8-4E7C-44F0-8C80-3C4D473910F7}" srcOrd="1" destOrd="0" parTransId="{DE2E915B-176B-4915-ABF5-C080776B8A58}" sibTransId="{881F699D-88FD-4447-86D1-7832504D4238}"/>
    <dgm:cxn modelId="{399C61AF-B3BA-48C8-97EF-DEE972A4C706}" srcId="{17A5923A-4FA4-4AC8-85BE-11DB7CA8DA52}" destId="{DC06B9CD-BABB-4A58-85A3-C08457E0837C}" srcOrd="0" destOrd="0" parTransId="{677FFF71-A0AA-42D2-997D-627A78B0AD71}" sibTransId="{4EEC2C51-FA2C-4693-A9FA-337F94C0C38A}"/>
    <dgm:cxn modelId="{BAC191BF-B925-46D2-93D3-51D70FAC99FB}" srcId="{8B43B930-14F6-4FEC-83CC-9FBCE723567F}" destId="{8E94B07C-9023-4276-AA79-B3819C294013}" srcOrd="0" destOrd="0" parTransId="{A7519D19-0F42-4007-9A75-35A0B788920D}" sibTransId="{461744FA-D82A-4C70-B71C-52B79DFFFBF2}"/>
    <dgm:cxn modelId="{12C8CEDD-1617-4789-AEDE-0170065E3BA0}" type="presOf" srcId="{1FCC97F5-7370-4BD5-8DDC-ED4B51BE4425}" destId="{25DA4630-9D6B-44C0-B2E9-3BC862ECDF07}" srcOrd="0" destOrd="2" presId="urn:microsoft.com/office/officeart/2005/8/layout/hList1"/>
    <dgm:cxn modelId="{6E36E6E8-50D9-4BA3-91E2-894B7D5435C7}" type="presOf" srcId="{8B43B930-14F6-4FEC-83CC-9FBCE723567F}" destId="{0CFAEAC9-73BB-469C-B654-41B90F6254AB}" srcOrd="0" destOrd="0" presId="urn:microsoft.com/office/officeart/2005/8/layout/hList1"/>
    <dgm:cxn modelId="{C771ABFC-F5A6-45B3-B8AC-E8E49C87D8C4}" srcId="{5AECAEA8-F0E6-471A-B4F0-F35DDCA20482}" destId="{17A5923A-4FA4-4AC8-85BE-11DB7CA8DA52}" srcOrd="1" destOrd="0" parTransId="{B9D8F1D4-8DC2-402D-B0CD-93CDF74320AD}" sibTransId="{78FC8772-024E-4B61-9019-E2709E4D398A}"/>
    <dgm:cxn modelId="{0CB93410-37F8-4F45-853F-516AB1DCA5AA}" type="presParOf" srcId="{C2C8A272-3942-4B8C-9A23-25ADEF2F3390}" destId="{0D9E8DE0-EB9F-4818-8DB3-E43A30CEFE03}" srcOrd="0" destOrd="0" presId="urn:microsoft.com/office/officeart/2005/8/layout/hList1"/>
    <dgm:cxn modelId="{F069CFCD-6815-4C1F-B988-4C03C381A318}" type="presParOf" srcId="{0D9E8DE0-EB9F-4818-8DB3-E43A30CEFE03}" destId="{F6E19683-BA5D-41F5-B13A-231B066E2E81}" srcOrd="0" destOrd="0" presId="urn:microsoft.com/office/officeart/2005/8/layout/hList1"/>
    <dgm:cxn modelId="{30E5A036-9AF4-4F7B-8CCE-E922DA09E029}" type="presParOf" srcId="{0D9E8DE0-EB9F-4818-8DB3-E43A30CEFE03}" destId="{A922E189-5294-4FBE-95EC-1A0657D8DE0A}" srcOrd="1" destOrd="0" presId="urn:microsoft.com/office/officeart/2005/8/layout/hList1"/>
    <dgm:cxn modelId="{8011F65B-4D36-4A39-BE20-3DE3B279A4F1}" type="presParOf" srcId="{C2C8A272-3942-4B8C-9A23-25ADEF2F3390}" destId="{169132C9-7B18-426F-8A95-9FDE0606AC64}" srcOrd="1" destOrd="0" presId="urn:microsoft.com/office/officeart/2005/8/layout/hList1"/>
    <dgm:cxn modelId="{20E8DBEF-C010-4377-814E-3570119C0CD5}" type="presParOf" srcId="{C2C8A272-3942-4B8C-9A23-25ADEF2F3390}" destId="{21EA9FA4-EC69-4BBE-8AF6-94709FD904B7}" srcOrd="2" destOrd="0" presId="urn:microsoft.com/office/officeart/2005/8/layout/hList1"/>
    <dgm:cxn modelId="{7C6FF469-F4AF-4CF7-ADA0-60A5779ABB2B}" type="presParOf" srcId="{21EA9FA4-EC69-4BBE-8AF6-94709FD904B7}" destId="{A19C5BC1-181F-4DD5-BE9F-D301C92E22A1}" srcOrd="0" destOrd="0" presId="urn:microsoft.com/office/officeart/2005/8/layout/hList1"/>
    <dgm:cxn modelId="{B987DE3C-6A96-4D5D-9F45-D3CD14E14F78}" type="presParOf" srcId="{21EA9FA4-EC69-4BBE-8AF6-94709FD904B7}" destId="{308160A9-45DD-4D6B-9DC7-09AACA2F050A}" srcOrd="1" destOrd="0" presId="urn:microsoft.com/office/officeart/2005/8/layout/hList1"/>
    <dgm:cxn modelId="{A2B36D9B-EE71-45DE-AB27-0396FB159019}" type="presParOf" srcId="{C2C8A272-3942-4B8C-9A23-25ADEF2F3390}" destId="{B0C018CA-6346-4FAE-A753-3C14D7E9A12D}" srcOrd="3" destOrd="0" presId="urn:microsoft.com/office/officeart/2005/8/layout/hList1"/>
    <dgm:cxn modelId="{E5AA3D8F-07A8-4764-97EF-C238E8CF2801}" type="presParOf" srcId="{C2C8A272-3942-4B8C-9A23-25ADEF2F3390}" destId="{80E6DF05-A1D9-46E1-A275-8EFEBBA5BFA9}" srcOrd="4" destOrd="0" presId="urn:microsoft.com/office/officeart/2005/8/layout/hList1"/>
    <dgm:cxn modelId="{AA236777-0B68-4176-BCB8-7D4DDA420D1A}" type="presParOf" srcId="{80E6DF05-A1D9-46E1-A275-8EFEBBA5BFA9}" destId="{0CFAEAC9-73BB-469C-B654-41B90F6254AB}" srcOrd="0" destOrd="0" presId="urn:microsoft.com/office/officeart/2005/8/layout/hList1"/>
    <dgm:cxn modelId="{40143D5A-FE47-4DC5-9EB0-A84DCE69CFDA}" type="presParOf" srcId="{80E6DF05-A1D9-46E1-A275-8EFEBBA5BFA9}" destId="{25DA4630-9D6B-44C0-B2E9-3BC862ECDF07}" srcOrd="1" destOrd="0" presId="urn:microsoft.com/office/officeart/2005/8/layout/hList1"/>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5A2DE-74C5-46AF-8A86-5F16AD84B764}">
      <dsp:nvSpPr>
        <dsp:cNvPr id="0" name=""/>
        <dsp:cNvSpPr/>
      </dsp:nvSpPr>
      <dsp:spPr>
        <a:xfrm>
          <a:off x="0" y="629786"/>
          <a:ext cx="7920880" cy="839715"/>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5D985EE-86DE-4C48-9101-EDE191266A71}">
      <dsp:nvSpPr>
        <dsp:cNvPr id="0" name=""/>
        <dsp:cNvSpPr/>
      </dsp:nvSpPr>
      <dsp:spPr>
        <a:xfrm>
          <a:off x="781" y="0"/>
          <a:ext cx="1512431" cy="83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pt-BR" sz="1800" kern="1200" dirty="0"/>
            <a:t>Decreto 10.946/2022</a:t>
          </a:r>
          <a:endParaRPr lang="pt-BR" sz="1800" kern="1200" dirty="0">
            <a:latin typeface="Arial" panose="020B0604020202020204" pitchFamily="34" charset="0"/>
            <a:cs typeface="Arial" panose="020B0604020202020204" pitchFamily="34" charset="0"/>
          </a:endParaRPr>
        </a:p>
      </dsp:txBody>
      <dsp:txXfrm>
        <a:off x="781" y="0"/>
        <a:ext cx="1512431" cy="839715"/>
      </dsp:txXfrm>
    </dsp:sp>
    <dsp:sp modelId="{D9D8F6C1-9B06-4416-81D8-50E985CEB8E3}">
      <dsp:nvSpPr>
        <dsp:cNvPr id="0" name=""/>
        <dsp:cNvSpPr/>
      </dsp:nvSpPr>
      <dsp:spPr>
        <a:xfrm>
          <a:off x="652033" y="944679"/>
          <a:ext cx="209928" cy="209928"/>
        </a:xfrm>
        <a:prstGeom prst="ellipse">
          <a:avLst/>
        </a:prstGeom>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61ED47A-501B-4082-8B42-C5F461D58E50}">
      <dsp:nvSpPr>
        <dsp:cNvPr id="0" name=""/>
        <dsp:cNvSpPr/>
      </dsp:nvSpPr>
      <dsp:spPr>
        <a:xfrm>
          <a:off x="1588835" y="1259572"/>
          <a:ext cx="2055198" cy="83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pt-BR" sz="1800" kern="1200" dirty="0"/>
            <a:t>Portaria Normativa nº 52/GM/MME/2022</a:t>
          </a:r>
          <a:endParaRPr lang="pt-BR" sz="1800" kern="1200" dirty="0">
            <a:latin typeface="Arial" panose="020B0604020202020204" pitchFamily="34" charset="0"/>
            <a:cs typeface="Arial" panose="020B0604020202020204" pitchFamily="34" charset="0"/>
          </a:endParaRPr>
        </a:p>
      </dsp:txBody>
      <dsp:txXfrm>
        <a:off x="1588835" y="1259572"/>
        <a:ext cx="2055198" cy="839715"/>
      </dsp:txXfrm>
    </dsp:sp>
    <dsp:sp modelId="{C7C98E34-3575-43A4-BAC2-F126348E25DC}">
      <dsp:nvSpPr>
        <dsp:cNvPr id="0" name=""/>
        <dsp:cNvSpPr/>
      </dsp:nvSpPr>
      <dsp:spPr>
        <a:xfrm>
          <a:off x="2511469" y="944679"/>
          <a:ext cx="209928" cy="209928"/>
        </a:xfrm>
        <a:prstGeom prst="ellipse">
          <a:avLst/>
        </a:prstGeom>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9FCB0C5-4537-4D58-9F0F-226AF1334A84}">
      <dsp:nvSpPr>
        <dsp:cNvPr id="0" name=""/>
        <dsp:cNvSpPr/>
      </dsp:nvSpPr>
      <dsp:spPr>
        <a:xfrm>
          <a:off x="3719654" y="0"/>
          <a:ext cx="1820302" cy="83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pt-BR" sz="1800" kern="1200" dirty="0"/>
            <a:t>Portaria Interministerial MME/MMA nº 03/2022</a:t>
          </a:r>
          <a:endParaRPr lang="pt-BR" sz="1800" kern="1200" dirty="0">
            <a:latin typeface="Arial" panose="020B0604020202020204" pitchFamily="34" charset="0"/>
            <a:cs typeface="Arial" panose="020B0604020202020204" pitchFamily="34" charset="0"/>
          </a:endParaRPr>
        </a:p>
      </dsp:txBody>
      <dsp:txXfrm>
        <a:off x="3719654" y="0"/>
        <a:ext cx="1820302" cy="839715"/>
      </dsp:txXfrm>
    </dsp:sp>
    <dsp:sp modelId="{2F4FFCAB-F2D7-441A-BBA0-C646F927DBD3}">
      <dsp:nvSpPr>
        <dsp:cNvPr id="0" name=""/>
        <dsp:cNvSpPr/>
      </dsp:nvSpPr>
      <dsp:spPr>
        <a:xfrm>
          <a:off x="4524841" y="944679"/>
          <a:ext cx="209928" cy="209928"/>
        </a:xfrm>
        <a:prstGeom prst="ellipse">
          <a:avLst/>
        </a:prstGeom>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4FE563E-F83E-480D-B989-9992CF869A79}">
      <dsp:nvSpPr>
        <dsp:cNvPr id="0" name=""/>
        <dsp:cNvSpPr/>
      </dsp:nvSpPr>
      <dsp:spPr>
        <a:xfrm>
          <a:off x="5615578" y="1259572"/>
          <a:ext cx="1512431" cy="83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pt-BR" sz="1800" kern="1200"/>
            <a:t>Projeto de Lei 576/2021 </a:t>
          </a:r>
          <a:endParaRPr lang="pt-BR" sz="1800" kern="1200" dirty="0">
            <a:latin typeface="Arial" panose="020B0604020202020204" pitchFamily="34" charset="0"/>
            <a:cs typeface="Arial" panose="020B0604020202020204" pitchFamily="34" charset="0"/>
          </a:endParaRPr>
        </a:p>
      </dsp:txBody>
      <dsp:txXfrm>
        <a:off x="5615578" y="1259572"/>
        <a:ext cx="1512431" cy="839715"/>
      </dsp:txXfrm>
    </dsp:sp>
    <dsp:sp modelId="{2676A17A-8941-431F-A4DF-1C8F836DA27E}">
      <dsp:nvSpPr>
        <dsp:cNvPr id="0" name=""/>
        <dsp:cNvSpPr/>
      </dsp:nvSpPr>
      <dsp:spPr>
        <a:xfrm>
          <a:off x="6266830" y="944679"/>
          <a:ext cx="209928" cy="209928"/>
        </a:xfrm>
        <a:prstGeom prst="ellipse">
          <a:avLst/>
        </a:prstGeom>
        <a:gradFill flip="none" rotWithShape="0">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19683-BA5D-41F5-B13A-231B066E2E81}">
      <dsp:nvSpPr>
        <dsp:cNvPr id="0" name=""/>
        <dsp:cNvSpPr/>
      </dsp:nvSpPr>
      <dsp:spPr>
        <a:xfrm>
          <a:off x="7276" y="-199844"/>
          <a:ext cx="2630221" cy="399689"/>
        </a:xfrm>
        <a:prstGeom prst="rect">
          <a:avLst/>
        </a:prstGeom>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pt-BR" sz="1800" b="0" kern="1200" dirty="0">
              <a:solidFill>
                <a:schemeClr val="bg1"/>
              </a:solidFill>
              <a:latin typeface="Arial" panose="020B0604020202020204" pitchFamily="34" charset="0"/>
              <a:cs typeface="Arial" panose="020B0604020202020204" pitchFamily="34" charset="0"/>
            </a:rPr>
            <a:t>Estados Unidos </a:t>
          </a:r>
          <a:endParaRPr lang="en-US" sz="1800" b="0" kern="1200" dirty="0">
            <a:solidFill>
              <a:schemeClr val="bg1"/>
            </a:solidFill>
            <a:latin typeface="Arial" panose="020B0604020202020204" pitchFamily="34" charset="0"/>
            <a:cs typeface="Arial" panose="020B0604020202020204" pitchFamily="34" charset="0"/>
          </a:endParaRPr>
        </a:p>
      </dsp:txBody>
      <dsp:txXfrm>
        <a:off x="7276" y="-199844"/>
        <a:ext cx="2630221" cy="399689"/>
      </dsp:txXfrm>
    </dsp:sp>
    <dsp:sp modelId="{A922E189-5294-4FBE-95EC-1A0657D8DE0A}">
      <dsp:nvSpPr>
        <dsp:cNvPr id="0" name=""/>
        <dsp:cNvSpPr/>
      </dsp:nvSpPr>
      <dsp:spPr>
        <a:xfrm>
          <a:off x="7276" y="199844"/>
          <a:ext cx="2630221" cy="2160240"/>
        </a:xfrm>
        <a:prstGeom prst="rect">
          <a:avLst/>
        </a:prstGeom>
        <a:noFill/>
        <a:ln w="19050" cap="flat" cmpd="sng" algn="ctr">
          <a:solidFill>
            <a:srgbClr val="0065A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Experiência mais semelhante ao contexto nacional.</a:t>
          </a:r>
        </a:p>
        <a:p>
          <a:pPr marL="171450" lvl="1" indent="-171450" algn="l" defTabSz="800100">
            <a:lnSpc>
              <a:spcPct val="90000"/>
            </a:lnSpc>
            <a:spcBef>
              <a:spcPct val="0"/>
            </a:spcBef>
            <a:spcAft>
              <a:spcPct val="15000"/>
            </a:spcAft>
            <a:buFont typeface="Arial" panose="020B0604020202020204" pitchFamily="34" charset="0"/>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No leilão de NY, valores de </a:t>
          </a:r>
          <a:r>
            <a:rPr lang="pt-BR" sz="1800" b="0" i="1" kern="1200" dirty="0">
              <a:solidFill>
                <a:schemeClr val="tx1">
                  <a:lumMod val="65000"/>
                  <a:lumOff val="35000"/>
                </a:schemeClr>
              </a:solidFill>
              <a:latin typeface="Arial" panose="020B0604020202020204" pitchFamily="34" charset="0"/>
              <a:cs typeface="Arial" panose="020B0604020202020204" pitchFamily="34" charset="0"/>
            </a:rPr>
            <a:t>bids</a:t>
          </a:r>
          <a:r>
            <a:rPr lang="pt-BR" sz="1800" b="0" kern="1200" dirty="0">
              <a:solidFill>
                <a:schemeClr val="tx1">
                  <a:lumMod val="65000"/>
                  <a:lumOff val="35000"/>
                </a:schemeClr>
              </a:solidFill>
              <a:latin typeface="Arial" panose="020B0604020202020204" pitchFamily="34" charset="0"/>
              <a:cs typeface="Arial" panose="020B0604020202020204" pitchFamily="34" charset="0"/>
            </a:rPr>
            <a:t>, em média, 3,8 vezes superior aos bids dos leilões mais recentes.</a:t>
          </a:r>
        </a:p>
      </dsp:txBody>
      <dsp:txXfrm>
        <a:off x="7276" y="199844"/>
        <a:ext cx="2630221" cy="2160240"/>
      </dsp:txXfrm>
    </dsp:sp>
    <dsp:sp modelId="{A19C5BC1-181F-4DD5-BE9F-D301C92E22A1}">
      <dsp:nvSpPr>
        <dsp:cNvPr id="0" name=""/>
        <dsp:cNvSpPr/>
      </dsp:nvSpPr>
      <dsp:spPr>
        <a:xfrm>
          <a:off x="3005369" y="-199844"/>
          <a:ext cx="2630221" cy="399689"/>
        </a:xfrm>
        <a:prstGeom prst="rect">
          <a:avLst/>
        </a:prstGeom>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kern="1200" dirty="0" err="1">
              <a:solidFill>
                <a:schemeClr val="bg1"/>
              </a:solidFill>
              <a:latin typeface="Arial" panose="020B0604020202020204" pitchFamily="34" charset="0"/>
              <a:cs typeface="Arial" panose="020B0604020202020204" pitchFamily="34" charset="0"/>
            </a:rPr>
            <a:t>Alemanha</a:t>
          </a:r>
          <a:endParaRPr lang="en-US" sz="1800" b="0" kern="1200" dirty="0">
            <a:solidFill>
              <a:schemeClr val="bg1"/>
            </a:solidFill>
            <a:latin typeface="Arial" panose="020B0604020202020204" pitchFamily="34" charset="0"/>
            <a:cs typeface="Arial" panose="020B0604020202020204" pitchFamily="34" charset="0"/>
          </a:endParaRPr>
        </a:p>
      </dsp:txBody>
      <dsp:txXfrm>
        <a:off x="3005369" y="-199844"/>
        <a:ext cx="2630221" cy="399689"/>
      </dsp:txXfrm>
    </dsp:sp>
    <dsp:sp modelId="{308160A9-45DD-4D6B-9DC7-09AACA2F050A}">
      <dsp:nvSpPr>
        <dsp:cNvPr id="0" name=""/>
        <dsp:cNvSpPr/>
      </dsp:nvSpPr>
      <dsp:spPr>
        <a:xfrm>
          <a:off x="3005369" y="199844"/>
          <a:ext cx="2630221" cy="2160240"/>
        </a:xfrm>
        <a:prstGeom prst="rect">
          <a:avLst/>
        </a:prstGeom>
        <a:noFill/>
        <a:ln w="19050" cap="flat" cmpd="sng" algn="ctr">
          <a:solidFill>
            <a:srgbClr val="0065A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Consideramos 10% do valor dos bids apresentados.</a:t>
          </a:r>
          <a:endParaRPr lang="en-US" sz="1800" b="0" kern="1200" dirty="0">
            <a:solidFill>
              <a:schemeClr val="tx1">
                <a:lumMod val="65000"/>
                <a:lumOff val="35000"/>
              </a:schemeClr>
            </a:solidFill>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Valor seria pago em uma única parcela no momento da assinatura.</a:t>
          </a:r>
          <a:endParaRPr lang="en-US" sz="1800" b="0" kern="1200" dirty="0">
            <a:solidFill>
              <a:schemeClr val="tx1">
                <a:lumMod val="65000"/>
                <a:lumOff val="35000"/>
              </a:schemeClr>
            </a:solidFill>
            <a:latin typeface="Arial" panose="020B0604020202020204" pitchFamily="34" charset="0"/>
            <a:cs typeface="Arial" panose="020B0604020202020204" pitchFamily="34" charset="0"/>
          </a:endParaRPr>
        </a:p>
      </dsp:txBody>
      <dsp:txXfrm>
        <a:off x="3005369" y="199844"/>
        <a:ext cx="2630221" cy="2160240"/>
      </dsp:txXfrm>
    </dsp:sp>
    <dsp:sp modelId="{0CFAEAC9-73BB-469C-B654-41B90F6254AB}">
      <dsp:nvSpPr>
        <dsp:cNvPr id="0" name=""/>
        <dsp:cNvSpPr/>
      </dsp:nvSpPr>
      <dsp:spPr>
        <a:xfrm>
          <a:off x="6003462" y="-199844"/>
          <a:ext cx="2630221" cy="399689"/>
        </a:xfrm>
        <a:prstGeom prst="rect">
          <a:avLst/>
        </a:prstGeom>
        <a:gradFill flip="none" rotWithShape="0">
          <a:gsLst>
            <a:gs pos="0">
              <a:srgbClr val="0070B6">
                <a:shade val="30000"/>
                <a:satMod val="115000"/>
              </a:srgbClr>
            </a:gs>
            <a:gs pos="50000">
              <a:srgbClr val="0070B6">
                <a:shade val="67500"/>
                <a:satMod val="115000"/>
              </a:srgbClr>
            </a:gs>
            <a:gs pos="100000">
              <a:srgbClr val="0070B6">
                <a:shade val="100000"/>
                <a:satMod val="115000"/>
              </a:srgbClr>
            </a:gs>
          </a:gsLst>
          <a:lin ang="5400000" scaled="1"/>
          <a:tileRect/>
        </a:gradFill>
        <a:ln>
          <a:solidFill>
            <a:srgbClr val="0065AC"/>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kern="1200" dirty="0" err="1">
              <a:solidFill>
                <a:schemeClr val="bg1"/>
              </a:solidFill>
              <a:latin typeface="Arial" panose="020B0604020202020204" pitchFamily="34" charset="0"/>
              <a:cs typeface="Arial" panose="020B0604020202020204" pitchFamily="34" charset="0"/>
            </a:rPr>
            <a:t>Reino</a:t>
          </a:r>
          <a:r>
            <a:rPr lang="en-US" sz="1800" b="0" kern="1200" baseline="0" dirty="0">
              <a:solidFill>
                <a:schemeClr val="bg1"/>
              </a:solidFill>
              <a:latin typeface="Arial" panose="020B0604020202020204" pitchFamily="34" charset="0"/>
              <a:cs typeface="Arial" panose="020B0604020202020204" pitchFamily="34" charset="0"/>
            </a:rPr>
            <a:t> Unido/Escócia</a:t>
          </a:r>
          <a:endParaRPr lang="en-US" sz="1800" b="0" kern="1200" dirty="0">
            <a:solidFill>
              <a:schemeClr val="bg1"/>
            </a:solidFill>
            <a:latin typeface="Arial" panose="020B0604020202020204" pitchFamily="34" charset="0"/>
            <a:cs typeface="Arial" panose="020B0604020202020204" pitchFamily="34" charset="0"/>
          </a:endParaRPr>
        </a:p>
      </dsp:txBody>
      <dsp:txXfrm>
        <a:off x="6003462" y="-199844"/>
        <a:ext cx="2630221" cy="399689"/>
      </dsp:txXfrm>
    </dsp:sp>
    <dsp:sp modelId="{25DA4630-9D6B-44C0-B2E9-3BC862ECDF07}">
      <dsp:nvSpPr>
        <dsp:cNvPr id="0" name=""/>
        <dsp:cNvSpPr/>
      </dsp:nvSpPr>
      <dsp:spPr>
        <a:xfrm>
          <a:off x="6003462" y="199844"/>
          <a:ext cx="2630221" cy="2160240"/>
        </a:xfrm>
        <a:prstGeom prst="rect">
          <a:avLst/>
        </a:prstGeom>
        <a:noFill/>
        <a:ln w="19050" cap="flat" cmpd="sng" algn="ctr">
          <a:solidFill>
            <a:srgbClr val="0065A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Experiências mais distantes. </a:t>
          </a:r>
          <a:endParaRPr lang="en-US" sz="1800" b="0" kern="1200" dirty="0">
            <a:solidFill>
              <a:schemeClr val="tx1">
                <a:lumMod val="65000"/>
                <a:lumOff val="35000"/>
              </a:schemeClr>
            </a:solidFill>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Os valores ofertados devem ser pagos durante três anos a dez anos.</a:t>
          </a:r>
          <a:endParaRPr lang="en-US" sz="1800" b="0" kern="1200" dirty="0">
            <a:solidFill>
              <a:schemeClr val="tx1">
                <a:lumMod val="65000"/>
                <a:lumOff val="35000"/>
              </a:schemeClr>
            </a:solidFill>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pt-BR" sz="1800" b="0" kern="1200" dirty="0">
              <a:solidFill>
                <a:schemeClr val="tx1">
                  <a:lumMod val="65000"/>
                  <a:lumOff val="35000"/>
                </a:schemeClr>
              </a:solidFill>
              <a:latin typeface="Arial" panose="020B0604020202020204" pitchFamily="34" charset="0"/>
              <a:cs typeface="Arial" panose="020B0604020202020204" pitchFamily="34" charset="0"/>
            </a:rPr>
            <a:t>Leilão combinado -  área e energia.</a:t>
          </a:r>
          <a:endParaRPr lang="en-US" sz="1800" b="0" kern="1200" dirty="0">
            <a:solidFill>
              <a:schemeClr val="tx1">
                <a:lumMod val="65000"/>
                <a:lumOff val="35000"/>
              </a:schemeClr>
            </a:solidFill>
            <a:latin typeface="Arial" panose="020B0604020202020204" pitchFamily="34" charset="0"/>
            <a:cs typeface="Arial" panose="020B0604020202020204" pitchFamily="34" charset="0"/>
          </a:endParaRPr>
        </a:p>
      </dsp:txBody>
      <dsp:txXfrm>
        <a:off x="6003462" y="199844"/>
        <a:ext cx="2630221" cy="21602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2AA6A1EC-DBC8-2147-92D0-3AAABE72CB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6CFA802C-FF31-DB2A-85DE-4E4EF719BF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10D347-102C-C14F-8CBE-4CDE7B25A7BC}" type="datetimeFigureOut">
              <a:rPr lang="pt-BR" smtClean="0"/>
              <a:t>25/09/2024</a:t>
            </a:fld>
            <a:endParaRPr lang="pt-BR"/>
          </a:p>
        </p:txBody>
      </p:sp>
      <p:sp>
        <p:nvSpPr>
          <p:cNvPr id="4" name="Espaço Reservado para Rodapé 3">
            <a:extLst>
              <a:ext uri="{FF2B5EF4-FFF2-40B4-BE49-F238E27FC236}">
                <a16:creationId xmlns:a16="http://schemas.microsoft.com/office/drawing/2014/main" id="{C4B49A55-9CE4-9455-72B0-434EB89AD3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A0C29549-68F7-2FDC-4892-E19312C3C8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1D9380-7D62-1143-B33D-0D903C5809F4}" type="slidenum">
              <a:rPr lang="pt-BR" smtClean="0"/>
              <a:t>‹nº›</a:t>
            </a:fld>
            <a:endParaRPr lang="pt-BR"/>
          </a:p>
        </p:txBody>
      </p:sp>
    </p:spTree>
    <p:extLst>
      <p:ext uri="{BB962C8B-B14F-4D97-AF65-F5344CB8AC3E}">
        <p14:creationId xmlns:p14="http://schemas.microsoft.com/office/powerpoint/2010/main" val="2510769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8611C-D07F-44B6-98BD-E1D37F97279F}"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808C4C-BF65-46C4-BA8E-AF5E589EFC2A}" type="slidenum">
              <a:rPr lang="en-US" smtClean="0"/>
              <a:t>‹nº›</a:t>
            </a:fld>
            <a:endParaRPr lang="en-US"/>
          </a:p>
        </p:txBody>
      </p:sp>
    </p:spTree>
    <p:extLst>
      <p:ext uri="{BB962C8B-B14F-4D97-AF65-F5344CB8AC3E}">
        <p14:creationId xmlns:p14="http://schemas.microsoft.com/office/powerpoint/2010/main" val="239142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a:t>
            </a:fld>
            <a:endParaRPr lang="en-US"/>
          </a:p>
        </p:txBody>
      </p:sp>
    </p:spTree>
    <p:extLst>
      <p:ext uri="{BB962C8B-B14F-4D97-AF65-F5344CB8AC3E}">
        <p14:creationId xmlns:p14="http://schemas.microsoft.com/office/powerpoint/2010/main" val="678421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altLang="pt-BR" sz="1200" dirty="0">
                <a:solidFill>
                  <a:schemeClr val="tx1">
                    <a:lumMod val="65000"/>
                    <a:lumOff val="35000"/>
                  </a:schemeClr>
                </a:solidFill>
              </a:rPr>
              <a:t>Três parcelas previstas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altLang="pt-BR" sz="1200" dirty="0">
                <a:solidFill>
                  <a:schemeClr val="tx1">
                    <a:lumMod val="65000"/>
                    <a:lumOff val="35000"/>
                  </a:schemeClr>
                </a:solidFill>
              </a:rPr>
              <a:t>Contempla uma maior incerteza e maior impacto potencial ao empreendedor.</a:t>
            </a: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3</a:t>
            </a:fld>
            <a:endParaRPr lang="en-US"/>
          </a:p>
        </p:txBody>
      </p:sp>
    </p:spTree>
    <p:extLst>
      <p:ext uri="{BB962C8B-B14F-4D97-AF65-F5344CB8AC3E}">
        <p14:creationId xmlns:p14="http://schemas.microsoft.com/office/powerpoint/2010/main" val="322442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Definidos: </a:t>
            </a:r>
            <a:r>
              <a:rPr lang="pt-BR" sz="1800" kern="0" dirty="0">
                <a:effectLst/>
                <a:latin typeface="Arial" panose="020B0604020202020204" pitchFamily="34" charset="0"/>
                <a:ea typeface="Times New Roman" panose="02020603050405020304" pitchFamily="18" charset="0"/>
              </a:rPr>
              <a:t>regramento para a cessão de áreas no mar para geração de energia elétrica, podendo ser na forma </a:t>
            </a:r>
            <a:r>
              <a:rPr lang="pt-PT" sz="1800" kern="0" dirty="0">
                <a:effectLst/>
                <a:latin typeface="Arial" panose="020B0604020202020204" pitchFamily="34" charset="0"/>
                <a:ea typeface="Times New Roman" panose="02020603050405020304" pitchFamily="18" charset="0"/>
              </a:rPr>
              <a:t>planejada ou independente. </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800" kern="0" dirty="0">
                <a:effectLst/>
                <a:latin typeface="Arial" panose="020B0604020202020204" pitchFamily="34" charset="0"/>
              </a:rPr>
              <a:t>Em discussão: </a:t>
            </a:r>
            <a:r>
              <a:rPr lang="pt-BR" sz="1800" kern="0" dirty="0">
                <a:effectLst/>
                <a:latin typeface="Arial" panose="020B0604020202020204" pitchFamily="34" charset="0"/>
                <a:ea typeface="Times New Roman" panose="02020603050405020304" pitchFamily="18" charset="0"/>
              </a:rPr>
              <a:t>Projeto de Lei 576/2021 (PL 576/2021), em discussão mais avançada no momento, com objetivo de disciplinar sobre o aproveitamento de potencial energético offshore. </a:t>
            </a:r>
            <a:r>
              <a:rPr lang="pt-BR" sz="1800" dirty="0">
                <a:effectLst/>
                <a:latin typeface="Arial" panose="020B0604020202020204" pitchFamily="34" charset="0"/>
                <a:ea typeface="Times New Roman" panose="02020603050405020304" pitchFamily="18" charset="0"/>
              </a:rPr>
              <a:t>Com a mudança de governo no início de 2023, o avanço da regulação infralegal foi pausado e o mercado passou a aguardar a tramitação do projeto de lei, que trará maior segurança jurídica para o processo de cessão de área para projetos eólicos offshore.</a:t>
            </a: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5</a:t>
            </a:fld>
            <a:endParaRPr lang="en-US"/>
          </a:p>
        </p:txBody>
      </p:sp>
    </p:spTree>
    <p:extLst>
      <p:ext uri="{BB962C8B-B14F-4D97-AF65-F5344CB8AC3E}">
        <p14:creationId xmlns:p14="http://schemas.microsoft.com/office/powerpoint/2010/main" val="2943140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 Receita: 1,5% em versão anterior do PL</a:t>
            </a:r>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6</a:t>
            </a:fld>
            <a:endParaRPr lang="en-US"/>
          </a:p>
        </p:txBody>
      </p:sp>
    </p:spTree>
    <p:extLst>
      <p:ext uri="{BB962C8B-B14F-4D97-AF65-F5344CB8AC3E}">
        <p14:creationId xmlns:p14="http://schemas.microsoft.com/office/powerpoint/2010/main" val="2164677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 Receita: 1,5% em versão anterior do PL</a:t>
            </a:r>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7</a:t>
            </a:fld>
            <a:endParaRPr lang="en-US"/>
          </a:p>
        </p:txBody>
      </p:sp>
    </p:spTree>
    <p:extLst>
      <p:ext uri="{BB962C8B-B14F-4D97-AF65-F5344CB8AC3E}">
        <p14:creationId xmlns:p14="http://schemas.microsoft.com/office/powerpoint/2010/main" val="3898220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lnSpc>
                <a:spcPct val="107000"/>
              </a:lnSpc>
              <a:spcAft>
                <a:spcPts val="800"/>
              </a:spcAft>
            </a:pPr>
            <a:r>
              <a:rPr lang="pt-BR" dirty="0"/>
              <a:t>1- </a:t>
            </a:r>
            <a:r>
              <a:rPr lang="pt-BR" sz="1800" dirty="0">
                <a:effectLst/>
                <a:latin typeface="Arial" panose="020B0604020202020204" pitchFamily="34" charset="0"/>
                <a:ea typeface="Arial" panose="020B0604020202020204" pitchFamily="34" charset="0"/>
              </a:rPr>
              <a:t>bonificação por outorga é um dos critérios de julgamento previstos na Lei 8.987/1995 para a escolha de um licitante vencedor em uma concessão pública. Trata-se de um pagamento comum no setor elétrico, principalmente para as usinas hidrelétricas (UHEs), quando há pagamento de um montante </a:t>
            </a:r>
            <a:r>
              <a:rPr lang="pt-BR" sz="1800" dirty="0">
                <a:effectLst/>
                <a:latin typeface="Arial" panose="020B0604020202020204" pitchFamily="34" charset="0"/>
                <a:ea typeface="Calibri" panose="020F0502020204030204" pitchFamily="34" charset="0"/>
              </a:rPr>
              <a:t>no ato de assinatura em caso de prorrogação e nova licitação.</a:t>
            </a:r>
            <a:r>
              <a:rPr lang="pt-BR" sz="1800" dirty="0">
                <a:effectLst/>
                <a:latin typeface="Arial" panose="020B0604020202020204" pitchFamily="34" charset="0"/>
                <a:ea typeface="Arial" panose="020B0604020202020204" pitchFamily="34" charset="0"/>
              </a:rPr>
              <a:t> Dessa forma, considerando o </a:t>
            </a:r>
            <a:r>
              <a:rPr lang="pt-BR" sz="1800" dirty="0">
                <a:effectLst/>
                <a:latin typeface="Arial" panose="020B0604020202020204" pitchFamily="34" charset="0"/>
                <a:ea typeface="Calibri" panose="020F0502020204030204" pitchFamily="34" charset="0"/>
              </a:rPr>
              <a:t>contexto nacional, é possível traçar um paralelo entre o </a:t>
            </a:r>
            <a:r>
              <a:rPr lang="pt-BR" sz="1800" b="1" dirty="0">
                <a:effectLst/>
                <a:latin typeface="Arial" panose="020B0604020202020204" pitchFamily="34" charset="0"/>
                <a:ea typeface="Calibri" panose="020F0502020204030204" pitchFamily="34" charset="0"/>
              </a:rPr>
              <a:t>Bônus de Outorga</a:t>
            </a:r>
            <a:r>
              <a:rPr lang="pt-BR" sz="1800" dirty="0">
                <a:effectLst/>
                <a:latin typeface="Arial" panose="020B0604020202020204" pitchFamily="34" charset="0"/>
                <a:ea typeface="Calibri" panose="020F0502020204030204" pitchFamily="34" charset="0"/>
              </a:rPr>
              <a:t> e a parcela denominada de </a:t>
            </a:r>
            <a:r>
              <a:rPr lang="pt-BR" sz="1800" b="1" dirty="0">
                <a:effectLst/>
                <a:latin typeface="Arial" panose="020B0604020202020204" pitchFamily="34" charset="0"/>
                <a:ea typeface="Calibri" panose="020F0502020204030204" pitchFamily="34" charset="0"/>
              </a:rPr>
              <a:t>Bônus de Assinatura</a:t>
            </a:r>
            <a:r>
              <a:rPr lang="pt-BR" sz="1800" dirty="0">
                <a:effectLst/>
                <a:latin typeface="Arial" panose="020B0604020202020204" pitchFamily="34" charset="0"/>
                <a:ea typeface="Calibri" panose="020F0502020204030204" pitchFamily="34" charset="0"/>
              </a:rPr>
              <a:t>.</a:t>
            </a:r>
            <a:endParaRPr lang="pt-BR"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2- </a:t>
            </a:r>
            <a:r>
              <a:rPr lang="pt-BR" sz="1800" dirty="0">
                <a:effectLst/>
                <a:latin typeface="Arial" panose="020B0604020202020204" pitchFamily="34" charset="0"/>
                <a:ea typeface="Calibri" panose="020F0502020204030204" pitchFamily="34" charset="0"/>
              </a:rPr>
              <a:t>bônus de assinatura do regime de concessão para exploração e produção de petróleo e gás natural. Trata-se de um pagamento previsto na Lei nº 9.487/1997, cujo montante mínimo é definido pela ANP no edital da licitação e deve ser pago integralmente no ato de assinatura do contrato.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Calibri" panose="020F0502020204030204" pitchFamily="34" charset="0"/>
              </a:rPr>
              <a:t>- </a:t>
            </a:r>
            <a:r>
              <a:rPr lang="pt-BR" sz="1800" dirty="0">
                <a:solidFill>
                  <a:schemeClr val="tx1">
                    <a:lumMod val="65000"/>
                    <a:lumOff val="35000"/>
                  </a:schemeClr>
                </a:solidFill>
              </a:rPr>
              <a:t>Assim, é fundamental considerar as características específicas das </a:t>
            </a:r>
            <a:r>
              <a:rPr lang="pt-BR" sz="1800" dirty="0" err="1">
                <a:solidFill>
                  <a:schemeClr val="tx1">
                    <a:lumMod val="65000"/>
                    <a:lumOff val="35000"/>
                  </a:schemeClr>
                </a:solidFill>
              </a:rPr>
              <a:t>OFWs</a:t>
            </a:r>
            <a:r>
              <a:rPr lang="pt-BR" sz="1800" dirty="0">
                <a:solidFill>
                  <a:schemeClr val="tx1">
                    <a:lumMod val="65000"/>
                    <a:lumOff val="35000"/>
                  </a:schemeClr>
                </a:solidFill>
              </a:rPr>
              <a:t>.</a:t>
            </a:r>
            <a:endParaRPr lang="en-US" sz="1800"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8</a:t>
            </a:fld>
            <a:endParaRPr lang="en-US"/>
          </a:p>
        </p:txBody>
      </p:sp>
    </p:spTree>
    <p:extLst>
      <p:ext uri="{BB962C8B-B14F-4D97-AF65-F5344CB8AC3E}">
        <p14:creationId xmlns:p14="http://schemas.microsoft.com/office/powerpoint/2010/main" val="4294308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Times New Roman" panose="02020603050405020304" pitchFamily="18" charset="0"/>
              </a:rPr>
              <a:t>No leilão mais recente, em todos os lotes houve uma empresa que renunciou ao apoio federal (</a:t>
            </a:r>
            <a:r>
              <a:rPr lang="pt-BR" sz="1800" i="1" dirty="0">
                <a:effectLst/>
                <a:latin typeface="Arial" panose="020B0604020202020204" pitchFamily="34" charset="0"/>
                <a:ea typeface="Times New Roman" panose="02020603050405020304" pitchFamily="18" charset="0"/>
              </a:rPr>
              <a:t>feed-in </a:t>
            </a:r>
            <a:r>
              <a:rPr lang="pt-BR" sz="1800" i="1" dirty="0" err="1">
                <a:effectLst/>
                <a:latin typeface="Arial" panose="020B0604020202020204" pitchFamily="34" charset="0"/>
                <a:ea typeface="Times New Roman" panose="02020603050405020304" pitchFamily="18" charset="0"/>
              </a:rPr>
              <a:t>tariff</a:t>
            </a:r>
            <a:r>
              <a:rPr lang="pt-BR" sz="1800" dirty="0">
                <a:effectLst/>
                <a:latin typeface="Arial" panose="020B0604020202020204" pitchFamily="34" charset="0"/>
                <a:ea typeface="Times New Roman" panose="02020603050405020304" pitchFamily="18" charset="0"/>
              </a:rPr>
              <a:t>), com valor teto de € 0,062/kWh, sendo assim, a segunda etapa foi acionada, com lances a partir de €2.000.000,00, conforme tabela a seguir.  </a:t>
            </a:r>
            <a:endParaRPr lang="pt-BR" sz="1800" dirty="0">
              <a:effectLst/>
              <a:latin typeface="Calibri" panose="020F0502020204030204" pitchFamily="34" charset="0"/>
              <a:ea typeface="Calibri" panose="020F0502020204030204" pitchFamily="34" charset="0"/>
            </a:endParaRPr>
          </a:p>
          <a:p>
            <a:r>
              <a:rPr lang="pt-BR" sz="1800" kern="0" dirty="0">
                <a:effectLst/>
                <a:latin typeface="Arial" panose="020B0604020202020204" pitchFamily="34" charset="0"/>
                <a:ea typeface="Times New Roman" panose="02020603050405020304" pitchFamily="18" charset="0"/>
              </a:rPr>
              <a:t>No caso da Alemanha, por exemplo, estima-se que os projetos necessitarão de uma receita entre 70 e 80  €/MWh, pelo menos, para serem economicamente viáveis. Considerando que a média de preços no mercado spot foi de 40 €/MWh entre 2006 e 2020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Times New Roman" panose="02020603050405020304" pitchFamily="18" charset="0"/>
              </a:rPr>
              <a:t>um pagamento tão expressivo pelas licenças aumenta consideravelmente o desafio de rentabilizar os projetos com a venda de energia no mercado spot ou em contratos bilaterais – os </a:t>
            </a:r>
            <a:r>
              <a:rPr lang="pt-BR" sz="1800" dirty="0" err="1">
                <a:effectLst/>
                <a:latin typeface="Arial" panose="020B0604020202020204" pitchFamily="34" charset="0"/>
                <a:ea typeface="Times New Roman" panose="02020603050405020304" pitchFamily="18" charset="0"/>
              </a:rPr>
              <a:t>PPAs</a:t>
            </a:r>
            <a:r>
              <a:rPr lang="pt-BR" sz="1800" dirty="0">
                <a:effectLst/>
                <a:latin typeface="Arial" panose="020B0604020202020204" pitchFamily="34" charset="0"/>
                <a:ea typeface="Times New Roman" panose="02020603050405020304" pitchFamily="18" charset="0"/>
              </a:rPr>
              <a:t>.</a:t>
            </a: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10</a:t>
            </a:fld>
            <a:endParaRPr lang="en-US"/>
          </a:p>
        </p:txBody>
      </p:sp>
    </p:spTree>
    <p:extLst>
      <p:ext uri="{BB962C8B-B14F-4D97-AF65-F5344CB8AC3E}">
        <p14:creationId xmlns:p14="http://schemas.microsoft.com/office/powerpoint/2010/main" val="3901494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1- </a:t>
            </a:r>
            <a:r>
              <a:rPr lang="pt-BR" sz="1800" kern="0" dirty="0">
                <a:effectLst/>
                <a:latin typeface="Arial" panose="020B0604020202020204" pitchFamily="34" charset="0"/>
                <a:ea typeface="Times New Roman" panose="02020603050405020304" pitchFamily="18" charset="0"/>
              </a:rPr>
              <a:t>Assim, quanto mais rápida for a tomada de decisão de investimento por parte do empreendedor, menor será o montante total a ser pago. </a:t>
            </a:r>
          </a:p>
          <a:p>
            <a:endParaRPr lang="pt-BR" dirty="0"/>
          </a:p>
          <a:p>
            <a:pPr algn="just">
              <a:lnSpc>
                <a:spcPct val="107000"/>
              </a:lnSpc>
              <a:spcAft>
                <a:spcPts val="800"/>
              </a:spcAft>
            </a:pPr>
            <a:r>
              <a:rPr lang="pt-BR" sz="1000" dirty="0">
                <a:effectLst/>
                <a:latin typeface="Arial" panose="020B0604020202020204" pitchFamily="34" charset="0"/>
                <a:ea typeface="Times New Roman" panose="02020603050405020304" pitchFamily="18" charset="0"/>
              </a:rPr>
              <a:t>Em fevereiro de 2023 teve início o Round 5, no entanto, não foram recebidas ofertas. Este resultado é decorrente do somatório de dois fatores:</a:t>
            </a:r>
            <a:endParaRPr lang="pt-BR" sz="11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mj-lt"/>
              <a:buAutoNum type="romanLcParenBoth"/>
            </a:pPr>
            <a:r>
              <a:rPr lang="pt-BR" sz="1000" kern="100" dirty="0">
                <a:effectLst/>
                <a:latin typeface="Arial" panose="020B0604020202020204" pitchFamily="34" charset="0"/>
                <a:ea typeface="Times New Roman" panose="02020603050405020304" pitchFamily="18" charset="0"/>
                <a:cs typeface="Arial" panose="020B0604020202020204" pitchFamily="34" charset="0"/>
              </a:rPr>
              <a:t>O aumento de custos de investimento na indústria de offshore:</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800"/>
              </a:spcAft>
              <a:buFont typeface="Courier New" panose="02070309020205020404" pitchFamily="49" charset="0"/>
              <a:buChar char="o"/>
            </a:pPr>
            <a:r>
              <a:rPr lang="pt-BR" sz="1000" kern="100" dirty="0">
                <a:effectLst/>
                <a:latin typeface="Arial" panose="020B0604020202020204" pitchFamily="34" charset="0"/>
                <a:ea typeface="Times New Roman" panose="02020603050405020304" pitchFamily="18" charset="0"/>
                <a:cs typeface="Times New Roman" panose="02020603050405020304" pitchFamily="18" charset="0"/>
              </a:rPr>
              <a:t>Os desenvolvedores apontaram um aumento substancial dos custos da indústria, decorrente principalmente do crescimento acelerado da inflação, com o custo dos componentes aumentando em cerca de 40% [11]; e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romanLcParenBoth"/>
            </a:pPr>
            <a:r>
              <a:rPr lang="pt-BR" sz="1000" kern="100" dirty="0">
                <a:effectLst/>
                <a:latin typeface="Arial" panose="020B0604020202020204" pitchFamily="34" charset="0"/>
                <a:ea typeface="Times New Roman" panose="02020603050405020304" pitchFamily="18" charset="0"/>
                <a:cs typeface="Arial" panose="020B0604020202020204" pitchFamily="34" charset="0"/>
              </a:rPr>
              <a:t>A redução do limite de preços garantido pela eletricidade produzida através de empreendimentos eólicos offshore:</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800"/>
              </a:spcAft>
              <a:buFont typeface="Courier New" panose="02070309020205020404" pitchFamily="49" charset="0"/>
              <a:buChar char="o"/>
            </a:pPr>
            <a:r>
              <a:rPr lang="pt-BR" sz="1000" kern="100" dirty="0">
                <a:effectLst/>
                <a:latin typeface="Arial" panose="020B0604020202020204" pitchFamily="34" charset="0"/>
                <a:ea typeface="Times New Roman" panose="02020603050405020304" pitchFamily="18" charset="0"/>
                <a:cs typeface="Times New Roman" panose="02020603050405020304" pitchFamily="18" charset="0"/>
              </a:rPr>
              <a:t>O mecanismo britânico de “contrato por diferença”, lançado em 2014, oferece aos empreendedores de energia renovável um preço garantido pela eletricidade produzida. Contudo, foi imposto um limite para licitações eólicas offshore de £ 44/MWh, abaixo das £ 46/MWh no Round 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000" dirty="0">
                <a:effectLst/>
                <a:latin typeface="Arial" panose="020B0604020202020204" pitchFamily="34" charset="0"/>
                <a:ea typeface="Times New Roman" panose="02020603050405020304" pitchFamily="18" charset="0"/>
              </a:rPr>
              <a:t>Como consequência, em fevereiro de 2024, o The Crown </a:t>
            </a:r>
            <a:r>
              <a:rPr lang="pt-BR" sz="1000" dirty="0" err="1">
                <a:effectLst/>
                <a:latin typeface="Arial" panose="020B0604020202020204" pitchFamily="34" charset="0"/>
                <a:ea typeface="Times New Roman" panose="02020603050405020304" pitchFamily="18" charset="0"/>
              </a:rPr>
              <a:t>Estate</a:t>
            </a:r>
            <a:r>
              <a:rPr lang="pt-BR" sz="1000" dirty="0">
                <a:effectLst/>
                <a:latin typeface="Arial" panose="020B0604020202020204" pitchFamily="34" charset="0"/>
                <a:ea typeface="Times New Roman" panose="02020603050405020304" pitchFamily="18" charset="0"/>
              </a:rPr>
              <a:t> reiniciou a realização do Round 5, adotando importantes alterações. Com o objetivo de viabilizar os projetos, foi definida uma nova estrutura para a Taxa de Opção, mantendo o </a:t>
            </a:r>
            <a:r>
              <a:rPr lang="pt-BR" sz="1000" dirty="0">
                <a:effectLst/>
                <a:latin typeface="Arial" panose="020B0604020202020204" pitchFamily="34" charset="0"/>
                <a:ea typeface="Arial" panose="020B0604020202020204" pitchFamily="34" charset="0"/>
              </a:rPr>
              <a:t>incentivo para entregar projetos no prazo, recompensa a entrega mais rápida, mas, incluindo </a:t>
            </a:r>
            <a:r>
              <a:rPr lang="pt-BR" sz="1000" dirty="0">
                <a:effectLst/>
                <a:latin typeface="Arial" panose="020B0604020202020204" pitchFamily="34" charset="0"/>
                <a:ea typeface="Times New Roman" panose="02020603050405020304" pitchFamily="18" charset="0"/>
              </a:rPr>
              <a:t>um compartilhamento de riscos com o The Crown </a:t>
            </a:r>
            <a:r>
              <a:rPr lang="pt-BR" sz="1000" dirty="0" err="1">
                <a:effectLst/>
                <a:latin typeface="Arial" panose="020B0604020202020204" pitchFamily="34" charset="0"/>
                <a:ea typeface="Times New Roman" panose="02020603050405020304" pitchFamily="18" charset="0"/>
              </a:rPr>
              <a:t>Estate</a:t>
            </a:r>
            <a:r>
              <a:rPr lang="pt-BR" sz="1000" dirty="0">
                <a:effectLst/>
                <a:latin typeface="Arial" panose="020B0604020202020204" pitchFamily="34" charset="0"/>
                <a:ea typeface="Times New Roman" panose="02020603050405020304" pitchFamily="18" charset="0"/>
              </a:rPr>
              <a:t> em caso </a:t>
            </a:r>
            <a:r>
              <a:rPr lang="pt-BR" sz="1000" dirty="0">
                <a:effectLst/>
                <a:latin typeface="Arial" panose="020B0604020202020204" pitchFamily="34" charset="0"/>
                <a:ea typeface="Arial" panose="020B0604020202020204" pitchFamily="34" charset="0"/>
              </a:rPr>
              <a:t>de atrasos que estão além do controle dos licitantes. </a:t>
            </a:r>
            <a:r>
              <a:rPr lang="pt-BR" sz="1000" dirty="0">
                <a:effectLst/>
                <a:latin typeface="Arial" panose="020B0604020202020204" pitchFamily="34" charset="0"/>
                <a:ea typeface="Times New Roman" panose="02020603050405020304" pitchFamily="18" charset="0"/>
              </a:rPr>
              <a:t>O </a:t>
            </a:r>
            <a:r>
              <a:rPr lang="pt-BR" sz="1000" dirty="0">
                <a:effectLst/>
                <a:latin typeface="Arial" panose="020B0604020202020204" pitchFamily="34" charset="0"/>
                <a:ea typeface="Arial" panose="020B0604020202020204" pitchFamily="34" charset="0"/>
              </a:rPr>
              <a:t>compartilhamento ocorre a partir do sexto ano do Período de Opção, sendo oferecido um desconto de 50% na taxa de opção, caso seja </a:t>
            </a:r>
            <a:r>
              <a:rPr lang="pt-BR" sz="1000" dirty="0">
                <a:effectLst/>
                <a:latin typeface="Arial" panose="020B0604020202020204" pitchFamily="34" charset="0"/>
                <a:ea typeface="Times New Roman" panose="02020603050405020304" pitchFamily="18" charset="0"/>
              </a:rPr>
              <a:t>comprovada a ausência de responsabilidade do empreendedor no atraso. </a:t>
            </a:r>
            <a:endParaRPr lang="pt-BR" sz="1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000" dirty="0">
                <a:effectLst/>
                <a:latin typeface="Arial" panose="020B0604020202020204" pitchFamily="34" charset="0"/>
                <a:ea typeface="Times New Roman" panose="02020603050405020304" pitchFamily="18" charset="0"/>
              </a:rPr>
              <a:t>Em relação ao caso brasileiro, a taxa de opção é a parcela que mais se assemelha ao bônus de assinatura. Contudo, importa ressaltar que esta deve ser paga pelo prazo mínimo de 3 anos, podendo se estender até 10 anos. Por outro lado, o PL 576/2021 define que o bônus de outorga no caso nacional deverá ser pago integralmente no ato da assinatura do termo de outorga. </a:t>
            </a:r>
            <a:endParaRPr lang="pt-BR" sz="1100" dirty="0">
              <a:effectLst/>
              <a:latin typeface="Calibri" panose="020F0502020204030204" pitchFamily="34" charset="0"/>
              <a:ea typeface="Calibri" panose="020F0502020204030204" pitchFamily="34" charset="0"/>
            </a:endParaRPr>
          </a:p>
          <a:p>
            <a:r>
              <a:rPr lang="pt-BR" sz="1000" dirty="0">
                <a:effectLst/>
                <a:latin typeface="Calibri" panose="020F0502020204030204" pitchFamily="34" charset="0"/>
                <a:ea typeface="Calibri" panose="020F0502020204030204" pitchFamily="34" charset="0"/>
              </a:rPr>
              <a:t>Esse mecanismo define que, caso os preços de eletricidade estiverem acima do preço definido, as empresas pagam o excesso de volta aos fornecedores de energia, o que deve ajudar a reduzir as contas. Se os preços caírem abaixo do preço garantido, os fornecedores de energia – e os clientes – pagam à empresa a diferença.</a:t>
            </a: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11</a:t>
            </a:fld>
            <a:endParaRPr lang="en-US"/>
          </a:p>
        </p:txBody>
      </p:sp>
    </p:spTree>
    <p:extLst>
      <p:ext uri="{BB962C8B-B14F-4D97-AF65-F5344CB8AC3E}">
        <p14:creationId xmlns:p14="http://schemas.microsoft.com/office/powerpoint/2010/main" val="2311691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12</a:t>
            </a:fld>
            <a:endParaRPr lang="en-US"/>
          </a:p>
        </p:txBody>
      </p:sp>
    </p:spTree>
    <p:extLst>
      <p:ext uri="{BB962C8B-B14F-4D97-AF65-F5344CB8AC3E}">
        <p14:creationId xmlns:p14="http://schemas.microsoft.com/office/powerpoint/2010/main" val="1537045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Estados</a:t>
            </a:r>
            <a:r>
              <a:rPr lang="en-US" dirty="0"/>
              <a:t> Unidos: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Alemanha</a:t>
            </a:r>
            <a:r>
              <a:rPr lang="en-US" dirty="0"/>
              <a:t>: </a:t>
            </a:r>
            <a:r>
              <a:rPr lang="pt-BR" sz="1200" dirty="0">
                <a:effectLst/>
                <a:latin typeface="Arial" panose="020B0604020202020204" pitchFamily="34" charset="0"/>
                <a:ea typeface="Times New Roman" panose="02020603050405020304" pitchFamily="18" charset="0"/>
              </a:rPr>
              <a:t>Apesar de no caso alemão não haver separação do montante a ser pago em diferentes parcelas, como é o proposto pelo PL 576/2021 no Brasil, podemos fazer um paralelo entre a parcela a ser paga nos primeiros 12 meses do projeto no caso alemão (10% do montante total) com o bônus de assinatura a ser pago no caso brasileiro, montante que também será desembolsado no início do desenvolvimento do projeto, visando discutir a ordem de grandeza que essa parcela poderá assumir.</a:t>
            </a:r>
            <a:endParaRPr lang="pt-BR"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A808C4C-BF65-46C4-BA8E-AF5E589EFC2A}" type="slidenum">
              <a:rPr lang="en-US" smtClean="0"/>
              <a:t>13</a:t>
            </a:fld>
            <a:endParaRPr lang="en-US"/>
          </a:p>
        </p:txBody>
      </p:sp>
    </p:spTree>
    <p:extLst>
      <p:ext uri="{BB962C8B-B14F-4D97-AF65-F5344CB8AC3E}">
        <p14:creationId xmlns:p14="http://schemas.microsoft.com/office/powerpoint/2010/main" val="3709254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Estados</a:t>
            </a:r>
            <a:r>
              <a:rPr lang="en-US" dirty="0"/>
              <a:t> Unidos: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Alemanha</a:t>
            </a:r>
            <a:r>
              <a:rPr lang="en-US" dirty="0"/>
              <a:t>: </a:t>
            </a:r>
            <a:r>
              <a:rPr lang="pt-BR" sz="1200" dirty="0">
                <a:effectLst/>
                <a:latin typeface="Arial" panose="020B0604020202020204" pitchFamily="34" charset="0"/>
                <a:ea typeface="Times New Roman" panose="02020603050405020304" pitchFamily="18" charset="0"/>
              </a:rPr>
              <a:t>Apesar de no caso alemão não haver separação do montante a ser pago em diferentes parcelas, como é o proposto pelo PL 576/2021 no Brasil, podemos fazer um paralelo entre a parcela a ser paga nos primeiros 12 meses do projeto no caso alemão (10% do montante total) com o bônus de assinatura a ser pago no caso brasileiro, montante que também será desembolsado no início do desenvolvimento do projeto, visando discutir a ordem de grandeza que essa parcela poderá assumir.</a:t>
            </a:r>
            <a:endParaRPr lang="pt-BR"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A808C4C-BF65-46C4-BA8E-AF5E589EFC2A}" type="slidenum">
              <a:rPr lang="en-US" smtClean="0"/>
              <a:t>14</a:t>
            </a:fld>
            <a:endParaRPr lang="en-US"/>
          </a:p>
        </p:txBody>
      </p:sp>
    </p:spTree>
    <p:extLst>
      <p:ext uri="{BB962C8B-B14F-4D97-AF65-F5344CB8AC3E}">
        <p14:creationId xmlns:p14="http://schemas.microsoft.com/office/powerpoint/2010/main" val="4031556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Times New Roman" panose="02020603050405020304" pitchFamily="18" charset="0"/>
              </a:rPr>
              <a:t>Um dos principais pontos de atenção ressaltados na seção anterior é em relação aos elevados </a:t>
            </a:r>
            <a:r>
              <a:rPr lang="pt-BR" sz="1800" i="1" dirty="0" err="1">
                <a:effectLst/>
                <a:latin typeface="Arial" panose="020B0604020202020204" pitchFamily="34" charset="0"/>
                <a:ea typeface="Times New Roman" panose="02020603050405020304" pitchFamily="18" charset="0"/>
              </a:rPr>
              <a:t>bids</a:t>
            </a:r>
            <a:r>
              <a:rPr lang="pt-BR" sz="1800" dirty="0">
                <a:effectLst/>
                <a:latin typeface="Arial" panose="020B0604020202020204" pitchFamily="34" charset="0"/>
                <a:ea typeface="Times New Roman" panose="02020603050405020304" pitchFamily="18" charset="0"/>
              </a:rPr>
              <a:t> que têm sido ofertados pelos empreendedores. Quanto maior esse valor, mais elevados os custos do projeto. Contudo, custos de projeto muito elevados podem inviabilizar o atendimento aos contratos firmados na licitação, e até mesmo, no limite, resultar em tarifas muito elevadas, onerando o consumidor ou criando uma dependência de subsídios por parte do Poder Concedente.</a:t>
            </a:r>
            <a:endParaRPr lang="pt-BR" sz="1800" dirty="0">
              <a:effectLst/>
              <a:latin typeface="Calibri" panose="020F0502020204030204" pitchFamily="34" charset="0"/>
              <a:ea typeface="Calibri" panose="020F0502020204030204" pitchFamily="34" charset="0"/>
            </a:endParaRPr>
          </a:p>
          <a:p>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Times New Roman" panose="02020603050405020304" pitchFamily="18" charset="0"/>
              </a:rPr>
              <a:t>Uma forma simplificada para testar o impacto potencial no consumidor de diferentes premissas na composição do bônus de assinatura é estimando o impacto desses cenários no Custo Nivelado de Energia (LCOE) da eólica offshore, como é apresentado no exercício a seguir.</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panose="020B0604020202020204" pitchFamily="34" charset="0"/>
                <a:ea typeface="Times New Roman" panose="02020603050405020304" pitchFamily="18" charset="0"/>
              </a:rPr>
              <a:t>O LCOE de um projeto de geração de energia corresponde à receita média, em R$/MWh, que cobre todos os custos do projeto (investimento e operação) e garante uma taxa interna de retorno (TIR) para o acionista igual à taxa mínima de atratividade. </a:t>
            </a:r>
            <a:endParaRPr lang="pt-BR" sz="1800" dirty="0">
              <a:effectLst/>
              <a:latin typeface="Calibri" panose="020F0502020204030204" pitchFamily="34" charset="0"/>
              <a:ea typeface="Calibri" panose="020F0502020204030204" pitchFamily="34" charset="0"/>
            </a:endParaRPr>
          </a:p>
          <a:p>
            <a:r>
              <a:rPr lang="pt-BR" sz="1800" dirty="0">
                <a:effectLst/>
                <a:latin typeface="Arial" panose="020B0604020202020204" pitchFamily="34" charset="0"/>
                <a:ea typeface="Calibri" panose="020F0502020204030204" pitchFamily="34" charset="0"/>
              </a:rPr>
              <a:t>Esta taxa pode variar conforme os objetivos do empreendedor dado que representa o mínimo que o investidor se propõe a ganhar para aplicar seus recursos em determinado negócio.</a:t>
            </a:r>
          </a:p>
          <a:p>
            <a:endParaRPr lang="pt-BR"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Arial" panose="020B0604020202020204" pitchFamily="34" charset="0"/>
                <a:ea typeface="Times New Roman" panose="02020603050405020304" pitchFamily="18" charset="0"/>
              </a:rPr>
              <a:t>Por fim, é importante ressaltar que esse exercício estima o impacto apenas da parcela de bônus de assinatura. As parcelas de taxa de ocupação e de participação na receita também devem ser incluídas pelos agentes no fluxo de caixa, resultando em um LCOE ainda maior.</a:t>
            </a:r>
            <a:endParaRPr lang="pt-BR" sz="1800" dirty="0">
              <a:effectLst/>
              <a:latin typeface="Calibri" panose="020F0502020204030204" pitchFamily="34" charset="0"/>
              <a:ea typeface="Calibri" panose="020F0502020204030204" pitchFamily="34" charset="0"/>
            </a:endParaRPr>
          </a:p>
          <a:p>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15</a:t>
            </a:fld>
            <a:endParaRPr lang="en-US"/>
          </a:p>
        </p:txBody>
      </p:sp>
    </p:spTree>
    <p:extLst>
      <p:ext uri="{BB962C8B-B14F-4D97-AF65-F5344CB8AC3E}">
        <p14:creationId xmlns:p14="http://schemas.microsoft.com/office/powerpoint/2010/main" val="2160963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1 - </a:t>
            </a:r>
            <a:r>
              <a:rPr lang="pt-BR" sz="1800" kern="0" dirty="0">
                <a:effectLst/>
                <a:latin typeface="Arial" panose="020B0604020202020204" pitchFamily="34" charset="0"/>
                <a:ea typeface="Times New Roman" panose="02020603050405020304" pitchFamily="18" charset="0"/>
              </a:rPr>
              <a:t>de acordo com estimativas do PDE 2031, o CAPEX da eólica offshore é cerca de 2,3 vezes maior que o da </a:t>
            </a:r>
            <a:r>
              <a:rPr lang="pt-BR" sz="1800" kern="0" dirty="0" err="1">
                <a:effectLst/>
                <a:latin typeface="Arial" panose="020B0604020202020204" pitchFamily="34" charset="0"/>
                <a:ea typeface="Times New Roman" panose="02020603050405020304" pitchFamily="18" charset="0"/>
              </a:rPr>
              <a:t>onshore</a:t>
            </a:r>
            <a:r>
              <a:rPr lang="pt-BR" sz="1800" kern="0" dirty="0">
                <a:effectLst/>
                <a:latin typeface="Arial" panose="020B0604020202020204" pitchFamily="34" charset="0"/>
                <a:ea typeface="Times New Roman" panose="02020603050405020304" pitchFamily="18" charset="0"/>
              </a:rPr>
              <a:t> - preocupação de que, ao se cobrar pelo uso da área nesses empreendimentos, não haja </a:t>
            </a:r>
            <a:r>
              <a:rPr lang="pt-BR" sz="1800" kern="0" dirty="0" err="1">
                <a:effectLst/>
                <a:latin typeface="Arial" panose="020B0604020202020204" pitchFamily="34" charset="0"/>
                <a:ea typeface="Times New Roman" panose="02020603050405020304" pitchFamily="18" charset="0"/>
              </a:rPr>
              <a:t>sobreoneração</a:t>
            </a:r>
            <a:r>
              <a:rPr lang="pt-BR" sz="1800" kern="0" dirty="0">
                <a:effectLst/>
                <a:latin typeface="Arial" panose="020B0604020202020204" pitchFamily="34" charset="0"/>
                <a:ea typeface="Times New Roman" panose="02020603050405020304" pitchFamily="18" charset="0"/>
              </a:rPr>
              <a:t> que aumente consideravelmente os custos dos agentes e acabe por ser repassado para a tarifa dos consumidores de energia</a:t>
            </a:r>
          </a:p>
          <a:p>
            <a:r>
              <a:rPr lang="pt-BR" sz="1800" kern="0" dirty="0">
                <a:effectLst/>
                <a:latin typeface="Arial" panose="020B0604020202020204" pitchFamily="34" charset="0"/>
              </a:rPr>
              <a:t>2 – </a:t>
            </a:r>
          </a:p>
          <a:p>
            <a:r>
              <a:rPr lang="pt-BR" sz="1800" kern="0" dirty="0">
                <a:effectLst/>
                <a:latin typeface="Arial" panose="020B0604020202020204" pitchFamily="34" charset="0"/>
              </a:rPr>
              <a:t>3 –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kern="0" dirty="0">
                <a:effectLst/>
                <a:latin typeface="Arial" panose="020B0604020202020204" pitchFamily="34" charset="0"/>
              </a:rPr>
              <a:t>4 - </a:t>
            </a:r>
            <a:r>
              <a:rPr lang="pt-PT" sz="1800" dirty="0">
                <a:effectLst/>
                <a:latin typeface="Arial" panose="020B0604020202020204" pitchFamily="34" charset="0"/>
                <a:ea typeface="Times New Roman" panose="02020603050405020304" pitchFamily="18" charset="0"/>
              </a:rPr>
              <a:t>preços de mercado sejam insuficientes para viabilizar os projetos, os empreendedores podem acabar por rescindir contratos, postergar decisões de investimento, abandonar projetos ou buscar novas receitas junto ao governo. Nos Estados Unidos, o contexto de alta inflação, elevadas taxas de juros e gargalos na cadeia de suprimentos impactou o mercado eólico offshore em 2023, com contratos de venda de energia cancelados em Massachusetts, Connecticut e Nova Jersey [16]. A Avangrid, em julho de 2023, pagou US$49 milhões ao estado de Massachussets para rescindir um PPA, embora não tenha desistido do projeto Commonwealth Wind. Já a dinamarquesa Orsted, em março de 2023, declarou que precisará de mais apoio do governo para concluir o projeto Hornsea 3, no Reino Unido [8].</a:t>
            </a: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p:cNvSpPr>
            <a:spLocks noGrp="1"/>
          </p:cNvSpPr>
          <p:nvPr>
            <p:ph type="sldNum" sz="quarter" idx="5"/>
          </p:nvPr>
        </p:nvSpPr>
        <p:spPr/>
        <p:txBody>
          <a:bodyPr/>
          <a:lstStyle/>
          <a:p>
            <a:fld id="{CA808C4C-BF65-46C4-BA8E-AF5E589EFC2A}" type="slidenum">
              <a:rPr lang="en-US" smtClean="0"/>
              <a:t>16</a:t>
            </a:fld>
            <a:endParaRPr lang="en-US"/>
          </a:p>
        </p:txBody>
      </p:sp>
    </p:spTree>
    <p:extLst>
      <p:ext uri="{BB962C8B-B14F-4D97-AF65-F5344CB8AC3E}">
        <p14:creationId xmlns:p14="http://schemas.microsoft.com/office/powerpoint/2010/main" val="3423428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pt-BR"/>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Click to edit Master subtitle style</a:t>
            </a:r>
            <a:endParaRPr lang="en-US"/>
          </a:p>
        </p:txBody>
      </p:sp>
      <p:sp>
        <p:nvSpPr>
          <p:cNvPr id="4" name="Rectangle 4">
            <a:extLst>
              <a:ext uri="{FF2B5EF4-FFF2-40B4-BE49-F238E27FC236}">
                <a16:creationId xmlns:a16="http://schemas.microsoft.com/office/drawing/2014/main" id="{CA1A66EB-46D9-CB61-19E4-5B06930F9F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C6EBCD6-AA8D-0464-ABEF-0932B54DE1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EE4DE3D-6176-CB55-525F-506EFD40FE75}"/>
              </a:ext>
            </a:extLst>
          </p:cNvPr>
          <p:cNvSpPr>
            <a:spLocks noGrp="1" noChangeArrowheads="1"/>
          </p:cNvSpPr>
          <p:nvPr>
            <p:ph type="sldNum" sz="quarter" idx="12"/>
          </p:nvPr>
        </p:nvSpPr>
        <p:spPr>
          <a:ln/>
        </p:spPr>
        <p:txBody>
          <a:bodyPr/>
          <a:lstStyle>
            <a:lvl1pPr>
              <a:defRPr/>
            </a:lvl1pPr>
          </a:lstStyle>
          <a:p>
            <a:pPr>
              <a:defRPr/>
            </a:pPr>
            <a:fld id="{3A2667F7-E23E-8645-A0CF-6BDB45853D63}" type="slidenum">
              <a:rPr lang="en-US" altLang="pt-BR"/>
              <a:pPr>
                <a:defRPr/>
              </a:pPr>
              <a:t>‹nº›</a:t>
            </a:fld>
            <a:endParaRPr lang="en-US" altLang="pt-BR"/>
          </a:p>
        </p:txBody>
      </p:sp>
    </p:spTree>
    <p:extLst>
      <p:ext uri="{BB962C8B-B14F-4D97-AF65-F5344CB8AC3E}">
        <p14:creationId xmlns:p14="http://schemas.microsoft.com/office/powerpoint/2010/main" val="398066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idx="1"/>
          </p:nvPr>
        </p:nvSpPr>
        <p:spPr/>
        <p:txBody>
          <a:body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5C9F3C73-F7C6-8A7B-313A-C55A02A190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E11CF2-9392-AA01-BB4A-0DBB88ED0E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F2B452-AD23-7623-B316-000CF9B87793}"/>
              </a:ext>
            </a:extLst>
          </p:cNvPr>
          <p:cNvSpPr>
            <a:spLocks noGrp="1" noChangeArrowheads="1"/>
          </p:cNvSpPr>
          <p:nvPr>
            <p:ph type="sldNum" sz="quarter" idx="12"/>
          </p:nvPr>
        </p:nvSpPr>
        <p:spPr>
          <a:ln/>
        </p:spPr>
        <p:txBody>
          <a:bodyPr/>
          <a:lstStyle>
            <a:lvl1pPr>
              <a:defRPr/>
            </a:lvl1pPr>
          </a:lstStyle>
          <a:p>
            <a:pPr>
              <a:defRPr/>
            </a:pPr>
            <a:fld id="{B6D1F735-7D47-8641-827B-4886CC8522A4}" type="slidenum">
              <a:rPr lang="en-US" altLang="pt-BR"/>
              <a:pPr>
                <a:defRPr/>
              </a:pPr>
              <a:t>‹nº›</a:t>
            </a:fld>
            <a:endParaRPr lang="en-US" altLang="pt-BR"/>
          </a:p>
        </p:txBody>
      </p:sp>
    </p:spTree>
    <p:extLst>
      <p:ext uri="{BB962C8B-B14F-4D97-AF65-F5344CB8AC3E}">
        <p14:creationId xmlns:p14="http://schemas.microsoft.com/office/powerpoint/2010/main" val="178129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pt-BR"/>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Click to edit Master text styles</a:t>
            </a:r>
          </a:p>
        </p:txBody>
      </p:sp>
      <p:sp>
        <p:nvSpPr>
          <p:cNvPr id="4" name="Rectangle 4">
            <a:extLst>
              <a:ext uri="{FF2B5EF4-FFF2-40B4-BE49-F238E27FC236}">
                <a16:creationId xmlns:a16="http://schemas.microsoft.com/office/drawing/2014/main" id="{E87D061F-44D3-9C0B-B806-36B445C208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650D0B-3012-1A7B-95CB-551406517D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C843E4F-1005-B93D-57CD-F18C038A8957}"/>
              </a:ext>
            </a:extLst>
          </p:cNvPr>
          <p:cNvSpPr>
            <a:spLocks noGrp="1" noChangeArrowheads="1"/>
          </p:cNvSpPr>
          <p:nvPr>
            <p:ph type="sldNum" sz="quarter" idx="12"/>
          </p:nvPr>
        </p:nvSpPr>
        <p:spPr>
          <a:ln/>
        </p:spPr>
        <p:txBody>
          <a:bodyPr/>
          <a:lstStyle>
            <a:lvl1pPr>
              <a:defRPr/>
            </a:lvl1pPr>
          </a:lstStyle>
          <a:p>
            <a:pPr>
              <a:defRPr/>
            </a:pPr>
            <a:fld id="{9C247650-DC6B-BD4D-9EBC-27572AA560A1}" type="slidenum">
              <a:rPr lang="en-US" altLang="pt-BR"/>
              <a:pPr>
                <a:defRPr/>
              </a:pPr>
              <a:t>‹nº›</a:t>
            </a:fld>
            <a:endParaRPr lang="en-US" altLang="pt-BR"/>
          </a:p>
        </p:txBody>
      </p:sp>
    </p:spTree>
    <p:extLst>
      <p:ext uri="{BB962C8B-B14F-4D97-AF65-F5344CB8AC3E}">
        <p14:creationId xmlns:p14="http://schemas.microsoft.com/office/powerpoint/2010/main" val="207697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sz="half" idx="1"/>
          </p:nvPr>
        </p:nvSpPr>
        <p:spPr>
          <a:xfrm>
            <a:off x="6858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Content Placeholder 3"/>
          <p:cNvSpPr>
            <a:spLocks noGrp="1"/>
          </p:cNvSpPr>
          <p:nvPr>
            <p:ph sz="half" idx="2"/>
          </p:nvPr>
        </p:nvSpPr>
        <p:spPr>
          <a:xfrm>
            <a:off x="46482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Rectangle 4">
            <a:extLst>
              <a:ext uri="{FF2B5EF4-FFF2-40B4-BE49-F238E27FC236}">
                <a16:creationId xmlns:a16="http://schemas.microsoft.com/office/drawing/2014/main" id="{9C7EF77F-3DC7-E91E-7989-88726873CC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8F3237-8994-DCA2-3131-3C330FB27B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FD0C62-7726-A00A-2E1E-1332D35E5D04}"/>
              </a:ext>
            </a:extLst>
          </p:cNvPr>
          <p:cNvSpPr>
            <a:spLocks noGrp="1" noChangeArrowheads="1"/>
          </p:cNvSpPr>
          <p:nvPr>
            <p:ph type="sldNum" sz="quarter" idx="12"/>
          </p:nvPr>
        </p:nvSpPr>
        <p:spPr>
          <a:ln/>
        </p:spPr>
        <p:txBody>
          <a:bodyPr/>
          <a:lstStyle>
            <a:lvl1pPr>
              <a:defRPr/>
            </a:lvl1pPr>
          </a:lstStyle>
          <a:p>
            <a:pPr>
              <a:defRPr/>
            </a:pPr>
            <a:fld id="{E9A69EA4-45C3-364B-BF1C-52A1674FA58F}" type="slidenum">
              <a:rPr lang="en-US" altLang="pt-BR"/>
              <a:pPr>
                <a:defRPr/>
              </a:pPr>
              <a:t>‹nº›</a:t>
            </a:fld>
            <a:endParaRPr lang="en-US" altLang="pt-BR"/>
          </a:p>
        </p:txBody>
      </p:sp>
    </p:spTree>
    <p:extLst>
      <p:ext uri="{BB962C8B-B14F-4D97-AF65-F5344CB8AC3E}">
        <p14:creationId xmlns:p14="http://schemas.microsoft.com/office/powerpoint/2010/main" val="267454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pt-BR"/>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7" name="Rectangle 4">
            <a:extLst>
              <a:ext uri="{FF2B5EF4-FFF2-40B4-BE49-F238E27FC236}">
                <a16:creationId xmlns:a16="http://schemas.microsoft.com/office/drawing/2014/main" id="{128E3D43-3EAB-F345-7839-8B75BE4F73F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7BF36A-EC37-F58D-04AA-818568AC61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0AC6F86-9D30-339A-2441-7475D9CDA3C6}"/>
              </a:ext>
            </a:extLst>
          </p:cNvPr>
          <p:cNvSpPr>
            <a:spLocks noGrp="1" noChangeArrowheads="1"/>
          </p:cNvSpPr>
          <p:nvPr>
            <p:ph type="sldNum" sz="quarter" idx="12"/>
          </p:nvPr>
        </p:nvSpPr>
        <p:spPr>
          <a:ln/>
        </p:spPr>
        <p:txBody>
          <a:bodyPr/>
          <a:lstStyle>
            <a:lvl1pPr>
              <a:defRPr/>
            </a:lvl1pPr>
          </a:lstStyle>
          <a:p>
            <a:pPr>
              <a:defRPr/>
            </a:pPr>
            <a:fld id="{A1801986-3A93-4F49-BCDF-E268541B7405}" type="slidenum">
              <a:rPr lang="en-US" altLang="pt-BR"/>
              <a:pPr>
                <a:defRPr/>
              </a:pPr>
              <a:t>‹nº›</a:t>
            </a:fld>
            <a:endParaRPr lang="en-US" altLang="pt-BR"/>
          </a:p>
        </p:txBody>
      </p:sp>
    </p:spTree>
    <p:extLst>
      <p:ext uri="{BB962C8B-B14F-4D97-AF65-F5344CB8AC3E}">
        <p14:creationId xmlns:p14="http://schemas.microsoft.com/office/powerpoint/2010/main" val="424785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Rectangle 4">
            <a:extLst>
              <a:ext uri="{FF2B5EF4-FFF2-40B4-BE49-F238E27FC236}">
                <a16:creationId xmlns:a16="http://schemas.microsoft.com/office/drawing/2014/main" id="{4BECCA3A-A14C-5814-070D-EC662B8B6EA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3271591-6E81-DE68-FF9C-EDFAEEC3B4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3B35E6C-7FBB-EAF2-325B-73EC8A21BB4F}"/>
              </a:ext>
            </a:extLst>
          </p:cNvPr>
          <p:cNvSpPr>
            <a:spLocks noGrp="1" noChangeArrowheads="1"/>
          </p:cNvSpPr>
          <p:nvPr>
            <p:ph type="sldNum" sz="quarter" idx="12"/>
          </p:nvPr>
        </p:nvSpPr>
        <p:spPr>
          <a:ln/>
        </p:spPr>
        <p:txBody>
          <a:bodyPr/>
          <a:lstStyle>
            <a:lvl1pPr>
              <a:defRPr/>
            </a:lvl1pPr>
          </a:lstStyle>
          <a:p>
            <a:pPr>
              <a:defRPr/>
            </a:pPr>
            <a:fld id="{E4B3B685-C2E2-844C-8413-7CEE2F70DD75}" type="slidenum">
              <a:rPr lang="en-US" altLang="pt-BR"/>
              <a:pPr>
                <a:defRPr/>
              </a:pPr>
              <a:t>‹nº›</a:t>
            </a:fld>
            <a:endParaRPr lang="en-US" altLang="pt-BR"/>
          </a:p>
        </p:txBody>
      </p:sp>
    </p:spTree>
    <p:extLst>
      <p:ext uri="{BB962C8B-B14F-4D97-AF65-F5344CB8AC3E}">
        <p14:creationId xmlns:p14="http://schemas.microsoft.com/office/powerpoint/2010/main" val="730280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2E09ECD-953E-E84A-1F87-A6D84494023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DF2ED2E-574A-928A-F478-C10C04974E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BC8EA92-030A-28C1-0A16-2B67F3A84DE9}"/>
              </a:ext>
            </a:extLst>
          </p:cNvPr>
          <p:cNvSpPr>
            <a:spLocks noGrp="1" noChangeArrowheads="1"/>
          </p:cNvSpPr>
          <p:nvPr>
            <p:ph type="sldNum" sz="quarter" idx="12"/>
          </p:nvPr>
        </p:nvSpPr>
        <p:spPr>
          <a:ln/>
        </p:spPr>
        <p:txBody>
          <a:bodyPr/>
          <a:lstStyle>
            <a:lvl1pPr>
              <a:defRPr/>
            </a:lvl1pPr>
          </a:lstStyle>
          <a:p>
            <a:pPr>
              <a:defRPr/>
            </a:pPr>
            <a:fld id="{B22D8A0C-B258-A243-9D72-5E52E74A1B2D}" type="slidenum">
              <a:rPr lang="en-US" altLang="pt-BR"/>
              <a:pPr>
                <a:defRPr/>
              </a:pPr>
              <a:t>‹nº›</a:t>
            </a:fld>
            <a:endParaRPr lang="en-US" altLang="pt-BR"/>
          </a:p>
        </p:txBody>
      </p:sp>
    </p:spTree>
    <p:extLst>
      <p:ext uri="{BB962C8B-B14F-4D97-AF65-F5344CB8AC3E}">
        <p14:creationId xmlns:p14="http://schemas.microsoft.com/office/powerpoint/2010/main" val="16194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pt-BR"/>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299AC71E-8015-8B2B-DA41-FB8F1157F5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C5E0DD-F18E-CA4E-647C-6A2DA79D80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70B49F-6D90-35BD-A7D9-A487EAB3E18B}"/>
              </a:ext>
            </a:extLst>
          </p:cNvPr>
          <p:cNvSpPr>
            <a:spLocks noGrp="1" noChangeArrowheads="1"/>
          </p:cNvSpPr>
          <p:nvPr>
            <p:ph type="sldNum" sz="quarter" idx="12"/>
          </p:nvPr>
        </p:nvSpPr>
        <p:spPr>
          <a:ln/>
        </p:spPr>
        <p:txBody>
          <a:bodyPr/>
          <a:lstStyle>
            <a:lvl1pPr>
              <a:defRPr/>
            </a:lvl1pPr>
          </a:lstStyle>
          <a:p>
            <a:pPr>
              <a:defRPr/>
            </a:pPr>
            <a:fld id="{1086FA24-C739-3548-9F06-C4CD28EF3A18}" type="slidenum">
              <a:rPr lang="en-US" altLang="pt-BR"/>
              <a:pPr>
                <a:defRPr/>
              </a:pPr>
              <a:t>‹nº›</a:t>
            </a:fld>
            <a:endParaRPr lang="en-US" altLang="pt-BR"/>
          </a:p>
        </p:txBody>
      </p:sp>
    </p:spTree>
    <p:extLst>
      <p:ext uri="{BB962C8B-B14F-4D97-AF65-F5344CB8AC3E}">
        <p14:creationId xmlns:p14="http://schemas.microsoft.com/office/powerpoint/2010/main" val="252390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pt-BR"/>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7FAAEA66-DE6B-9FC8-EAA0-56B0A55445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F0AE2A-E006-EDB9-7147-DED6854118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56040A-47C9-3BE1-7787-CF2146570B62}"/>
              </a:ext>
            </a:extLst>
          </p:cNvPr>
          <p:cNvSpPr>
            <a:spLocks noGrp="1" noChangeArrowheads="1"/>
          </p:cNvSpPr>
          <p:nvPr>
            <p:ph type="sldNum" sz="quarter" idx="12"/>
          </p:nvPr>
        </p:nvSpPr>
        <p:spPr>
          <a:ln/>
        </p:spPr>
        <p:txBody>
          <a:bodyPr/>
          <a:lstStyle>
            <a:lvl1pPr>
              <a:defRPr/>
            </a:lvl1pPr>
          </a:lstStyle>
          <a:p>
            <a:pPr>
              <a:defRPr/>
            </a:pPr>
            <a:fld id="{0F5A7F70-B6E5-4941-885C-FAAD7DB3707E}" type="slidenum">
              <a:rPr lang="en-US" altLang="pt-BR"/>
              <a:pPr>
                <a:defRPr/>
              </a:pPr>
              <a:t>‹nº›</a:t>
            </a:fld>
            <a:endParaRPr lang="en-US" altLang="pt-BR"/>
          </a:p>
        </p:txBody>
      </p:sp>
    </p:spTree>
    <p:extLst>
      <p:ext uri="{BB962C8B-B14F-4D97-AF65-F5344CB8AC3E}">
        <p14:creationId xmlns:p14="http://schemas.microsoft.com/office/powerpoint/2010/main" val="26949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3A547333-1D9E-4082-9348-CB6B3EE7F6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0F5FFC9-082D-9EE1-23BF-62379B7923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1E43C1E-9BDF-B115-C6CE-37064CC4158F}"/>
              </a:ext>
            </a:extLst>
          </p:cNvPr>
          <p:cNvSpPr>
            <a:spLocks noGrp="1" noChangeArrowheads="1"/>
          </p:cNvSpPr>
          <p:nvPr>
            <p:ph type="sldNum" sz="quarter" idx="12"/>
          </p:nvPr>
        </p:nvSpPr>
        <p:spPr>
          <a:ln/>
        </p:spPr>
        <p:txBody>
          <a:bodyPr/>
          <a:lstStyle>
            <a:lvl1pPr>
              <a:defRPr/>
            </a:lvl1pPr>
          </a:lstStyle>
          <a:p>
            <a:pPr>
              <a:defRPr/>
            </a:pPr>
            <a:fld id="{2A1617FD-3F29-A043-A61D-F4E2228D69D0}" type="slidenum">
              <a:rPr lang="en-US" altLang="pt-BR"/>
              <a:pPr>
                <a:defRPr/>
              </a:pPr>
              <a:t>‹nº›</a:t>
            </a:fld>
            <a:endParaRPr lang="en-US" altLang="pt-BR"/>
          </a:p>
        </p:txBody>
      </p:sp>
    </p:spTree>
    <p:extLst>
      <p:ext uri="{BB962C8B-B14F-4D97-AF65-F5344CB8AC3E}">
        <p14:creationId xmlns:p14="http://schemas.microsoft.com/office/powerpoint/2010/main" val="287360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71500"/>
            <a:ext cx="2171700" cy="3771900"/>
          </a:xfrm>
        </p:spPr>
        <p:txBody>
          <a:bodyPr vert="eaVert"/>
          <a:lstStyle/>
          <a:p>
            <a:r>
              <a:rPr lang="pt-BR"/>
              <a:t>Click to edit Master title style</a:t>
            </a:r>
            <a:endParaRPr lang="en-US"/>
          </a:p>
        </p:txBody>
      </p:sp>
      <p:sp>
        <p:nvSpPr>
          <p:cNvPr id="3" name="Vertical Text Placeholder 2"/>
          <p:cNvSpPr>
            <a:spLocks noGrp="1"/>
          </p:cNvSpPr>
          <p:nvPr>
            <p:ph type="body" orient="vert" idx="1"/>
          </p:nvPr>
        </p:nvSpPr>
        <p:spPr>
          <a:xfrm>
            <a:off x="152400" y="571500"/>
            <a:ext cx="6362700" cy="3771900"/>
          </a:xfrm>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995CC66A-1A7D-ED87-02F2-C67AFDAE40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BD91F4-EFD9-EBCF-E790-7450B4691F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B61BAD6-A625-6461-971D-B62AE7FBC863}"/>
              </a:ext>
            </a:extLst>
          </p:cNvPr>
          <p:cNvSpPr>
            <a:spLocks noGrp="1" noChangeArrowheads="1"/>
          </p:cNvSpPr>
          <p:nvPr>
            <p:ph type="sldNum" sz="quarter" idx="12"/>
          </p:nvPr>
        </p:nvSpPr>
        <p:spPr>
          <a:ln/>
        </p:spPr>
        <p:txBody>
          <a:bodyPr/>
          <a:lstStyle>
            <a:lvl1pPr>
              <a:defRPr/>
            </a:lvl1pPr>
          </a:lstStyle>
          <a:p>
            <a:pPr>
              <a:defRPr/>
            </a:pPr>
            <a:fld id="{3E001F82-AC9C-ED46-9804-043B57EDA04D}" type="slidenum">
              <a:rPr lang="en-US" altLang="pt-BR"/>
              <a:pPr>
                <a:defRPr/>
              </a:pPr>
              <a:t>‹nº›</a:t>
            </a:fld>
            <a:endParaRPr lang="en-US" altLang="pt-BR"/>
          </a:p>
        </p:txBody>
      </p:sp>
    </p:spTree>
    <p:extLst>
      <p:ext uri="{BB962C8B-B14F-4D97-AF65-F5344CB8AC3E}">
        <p14:creationId xmlns:p14="http://schemas.microsoft.com/office/powerpoint/2010/main" val="3475755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7BBBF155-52B4-428D-CD42-26A09BA5CB26}"/>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1228601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1D15AD1-890C-1793-27F6-F269801319AD}"/>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2407000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E8BDE-3782-577F-60E8-092849B4B428}"/>
              </a:ext>
            </a:extLst>
          </p:cNvPr>
          <p:cNvSpPr>
            <a:spLocks noGrp="1"/>
          </p:cNvSpPr>
          <p:nvPr>
            <p:ph type="title"/>
          </p:nvPr>
        </p:nvSpPr>
        <p:spPr>
          <a:xfrm>
            <a:off x="623888" y="1282700"/>
            <a:ext cx="7886700" cy="2139950"/>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8AB956F-1A71-98E6-A41A-1AC5A48AE4B9}"/>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C8EF906-1F1B-7186-2123-7DC0EF2D07A7}"/>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5" name="Espaço Reservado para Rodapé 4">
            <a:extLst>
              <a:ext uri="{FF2B5EF4-FFF2-40B4-BE49-F238E27FC236}">
                <a16:creationId xmlns:a16="http://schemas.microsoft.com/office/drawing/2014/main" id="{D119119C-D390-55DE-E3DC-41DC03F1761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0AA3FE-06E8-CBCA-4037-E49C041EB2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628523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5884F-2EDA-17D6-F530-585C996C313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7A55E1B-6E4E-0109-C0B9-8EDD7F724D36}"/>
              </a:ext>
            </a:extLst>
          </p:cNvPr>
          <p:cNvSpPr>
            <a:spLocks noGrp="1"/>
          </p:cNvSpPr>
          <p:nvPr>
            <p:ph sz="half" idx="1"/>
          </p:nvPr>
        </p:nvSpPr>
        <p:spPr>
          <a:xfrm>
            <a:off x="62865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8C746E4-968A-8D96-575E-8CC79095875E}"/>
              </a:ext>
            </a:extLst>
          </p:cNvPr>
          <p:cNvSpPr>
            <a:spLocks noGrp="1"/>
          </p:cNvSpPr>
          <p:nvPr>
            <p:ph sz="half" idx="2"/>
          </p:nvPr>
        </p:nvSpPr>
        <p:spPr>
          <a:xfrm>
            <a:off x="464820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F9B658A-EF88-A3E7-D91C-322678C74B40}"/>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6" name="Espaço Reservado para Rodapé 5">
            <a:extLst>
              <a:ext uri="{FF2B5EF4-FFF2-40B4-BE49-F238E27FC236}">
                <a16:creationId xmlns:a16="http://schemas.microsoft.com/office/drawing/2014/main" id="{668B4316-386C-4048-780C-3F2D814A81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89750D9-757F-ADAC-9E01-47EF2039D3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73510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79FE3-5D86-3DCF-966C-0DB2AA6B4BBB}"/>
              </a:ext>
            </a:extLst>
          </p:cNvPr>
          <p:cNvSpPr>
            <a:spLocks noGrp="1"/>
          </p:cNvSpPr>
          <p:nvPr>
            <p:ph type="title"/>
          </p:nvPr>
        </p:nvSpPr>
        <p:spPr>
          <a:xfrm>
            <a:off x="630238" y="274638"/>
            <a:ext cx="7886700" cy="993775"/>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0B17C99-BAEF-8180-3DD9-1BFBC6AE0C71}"/>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0B47F63-EFA2-9292-DA51-20EEA0F62DA3}"/>
              </a:ext>
            </a:extLst>
          </p:cNvPr>
          <p:cNvSpPr>
            <a:spLocks noGrp="1"/>
          </p:cNvSpPr>
          <p:nvPr>
            <p:ph sz="half" idx="2"/>
          </p:nvPr>
        </p:nvSpPr>
        <p:spPr>
          <a:xfrm>
            <a:off x="630238" y="1879600"/>
            <a:ext cx="3868737"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D507BAC-5BC2-B011-303B-B7A6C1692597}"/>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4B09019-B909-C41D-ABD1-3E84712DB276}"/>
              </a:ext>
            </a:extLst>
          </p:cNvPr>
          <p:cNvSpPr>
            <a:spLocks noGrp="1"/>
          </p:cNvSpPr>
          <p:nvPr>
            <p:ph sz="quarter" idx="4"/>
          </p:nvPr>
        </p:nvSpPr>
        <p:spPr>
          <a:xfrm>
            <a:off x="4629150" y="1879600"/>
            <a:ext cx="3887788"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6493A16-D216-667E-D231-612832857281}"/>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8" name="Espaço Reservado para Rodapé 7">
            <a:extLst>
              <a:ext uri="{FF2B5EF4-FFF2-40B4-BE49-F238E27FC236}">
                <a16:creationId xmlns:a16="http://schemas.microsoft.com/office/drawing/2014/main" id="{A1201F8E-EF72-C562-6B1F-06E7DA89BFB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6F82A67-7E49-38FC-2123-E58F44F9EDBC}"/>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46186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51A47-3C28-B539-4C33-51F4A0B288B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95911C2-F11E-B7FD-1B60-CC7EFEA26CED}"/>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4" name="Espaço Reservado para Rodapé 3">
            <a:extLst>
              <a:ext uri="{FF2B5EF4-FFF2-40B4-BE49-F238E27FC236}">
                <a16:creationId xmlns:a16="http://schemas.microsoft.com/office/drawing/2014/main" id="{96F37BF7-6CC7-E1E6-694B-FA39FCFD94D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5885F4C-B940-DE8F-D947-2D4A4710C41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498563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05BAAFA-11B5-1B06-63DD-6F188CA9A3CC}"/>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3" name="Espaço Reservado para Rodapé 2">
            <a:extLst>
              <a:ext uri="{FF2B5EF4-FFF2-40B4-BE49-F238E27FC236}">
                <a16:creationId xmlns:a16="http://schemas.microsoft.com/office/drawing/2014/main" id="{BC393014-8471-5902-1C2A-5DD53C8FCAE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9520C77-393A-D13A-096E-62C63AD0D37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47666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F2237-89F8-4366-B437-17CD71B3E9A1}"/>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CAA5A78-EF48-E430-FC21-4ED8BB582BBC}"/>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CF8646E-9E21-9781-EF97-AB104B1C88D9}"/>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F9AD866-B734-B56C-E027-47D895433F85}"/>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6" name="Espaço Reservado para Rodapé 5">
            <a:extLst>
              <a:ext uri="{FF2B5EF4-FFF2-40B4-BE49-F238E27FC236}">
                <a16:creationId xmlns:a16="http://schemas.microsoft.com/office/drawing/2014/main" id="{028C8680-B310-A5F9-03B3-D40EA8C73C0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ADD0488-CF80-D0BF-2263-E3D6F8225194}"/>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35842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0A328-60FE-CA03-5067-8A7FC35D17E3}"/>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3B4B243-FC3E-43BD-8E21-B55885C15D28}"/>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5BCBD56-6BFB-B1E2-79D0-AF8F1FED2A18}"/>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F87C764-C5F1-F2DB-C9C3-11CFB8A65145}"/>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6" name="Espaço Reservado para Rodapé 5">
            <a:extLst>
              <a:ext uri="{FF2B5EF4-FFF2-40B4-BE49-F238E27FC236}">
                <a16:creationId xmlns:a16="http://schemas.microsoft.com/office/drawing/2014/main" id="{EAFD7D76-59D2-B39A-40BB-EE0696304B5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841CA55-E0C7-3708-2955-AE4627F48A5E}"/>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476802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F7085-A0DB-A34C-70AB-F94537F346B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2891FAD-78CE-1C37-80E9-7B4F6D77540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7132C1-5E0A-6CCC-060F-AB40FD84B979}"/>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5" name="Espaço Reservado para Rodapé 4">
            <a:extLst>
              <a:ext uri="{FF2B5EF4-FFF2-40B4-BE49-F238E27FC236}">
                <a16:creationId xmlns:a16="http://schemas.microsoft.com/office/drawing/2014/main" id="{9948ADD7-3273-B43D-8D1B-DA4B1FE3CD4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5CBF0C1-E8DA-6DA7-5748-FD21F98AF5D2}"/>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0564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DDE2DDC-F04C-CD4A-EFE3-66D1FCE71E2E}"/>
              </a:ext>
            </a:extLst>
          </p:cNvPr>
          <p:cNvSpPr>
            <a:spLocks noGrp="1"/>
          </p:cNvSpPr>
          <p:nvPr>
            <p:ph type="title" orient="vert"/>
          </p:nvPr>
        </p:nvSpPr>
        <p:spPr>
          <a:xfrm>
            <a:off x="6543675" y="274638"/>
            <a:ext cx="1971675" cy="4357687"/>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B15760B-943D-141C-06BA-96DE44CAC8D3}"/>
              </a:ext>
            </a:extLst>
          </p:cNvPr>
          <p:cNvSpPr>
            <a:spLocks noGrp="1"/>
          </p:cNvSpPr>
          <p:nvPr>
            <p:ph type="body" orient="vert" idx="1"/>
          </p:nvPr>
        </p:nvSpPr>
        <p:spPr>
          <a:xfrm>
            <a:off x="628650" y="274638"/>
            <a:ext cx="5762625" cy="435768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BF415EE-3055-FC1F-27DD-FDCEA6D15CC0}"/>
              </a:ext>
            </a:extLst>
          </p:cNvPr>
          <p:cNvSpPr>
            <a:spLocks noGrp="1"/>
          </p:cNvSpPr>
          <p:nvPr>
            <p:ph type="dt" sz="half" idx="10"/>
          </p:nvPr>
        </p:nvSpPr>
        <p:spPr/>
        <p:txBody>
          <a:bodyPr/>
          <a:lstStyle/>
          <a:p>
            <a:fld id="{A8738CE5-6D60-4C45-A73F-448F172D6122}" type="datetimeFigureOut">
              <a:rPr lang="pt-BR" smtClean="0"/>
              <a:t>25/09/2024</a:t>
            </a:fld>
            <a:endParaRPr lang="pt-BR"/>
          </a:p>
        </p:txBody>
      </p:sp>
      <p:sp>
        <p:nvSpPr>
          <p:cNvPr id="5" name="Espaço Reservado para Rodapé 4">
            <a:extLst>
              <a:ext uri="{FF2B5EF4-FFF2-40B4-BE49-F238E27FC236}">
                <a16:creationId xmlns:a16="http://schemas.microsoft.com/office/drawing/2014/main" id="{6071ECCD-C563-5C1B-AB17-B1391A8C03C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0A0DFC-9139-B2A1-BBDC-84414A8E6973}"/>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01841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48863C8-5EEF-9368-1388-C23BB2D62F72}"/>
              </a:ext>
            </a:extLst>
          </p:cNvPr>
          <p:cNvSpPr>
            <a:spLocks noGrp="1" noChangeArrowheads="1"/>
          </p:cNvSpPr>
          <p:nvPr>
            <p:ph type="title"/>
          </p:nvPr>
        </p:nvSpPr>
        <p:spPr bwMode="auto">
          <a:xfrm>
            <a:off x="152400" y="660400"/>
            <a:ext cx="86868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a:t>Click to edit Master title style</a:t>
            </a:r>
          </a:p>
        </p:txBody>
      </p:sp>
      <p:sp>
        <p:nvSpPr>
          <p:cNvPr id="2051" name="Rectangle 3">
            <a:extLst>
              <a:ext uri="{FF2B5EF4-FFF2-40B4-BE49-F238E27FC236}">
                <a16:creationId xmlns:a16="http://schemas.microsoft.com/office/drawing/2014/main" id="{8D9B8874-2DDC-916E-342D-28E484C3EDAB}"/>
              </a:ext>
            </a:extLst>
          </p:cNvPr>
          <p:cNvSpPr>
            <a:spLocks noGrp="1" noChangeArrowheads="1"/>
          </p:cNvSpPr>
          <p:nvPr>
            <p:ph type="body" idx="1"/>
          </p:nvPr>
        </p:nvSpPr>
        <p:spPr bwMode="auto">
          <a:xfrm>
            <a:off x="685800" y="12573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2" name="Rectangle 4">
            <a:extLst>
              <a:ext uri="{FF2B5EF4-FFF2-40B4-BE49-F238E27FC236}">
                <a16:creationId xmlns:a16="http://schemas.microsoft.com/office/drawing/2014/main" id="{82D1E968-1967-A147-507A-B5125D0828F2}"/>
              </a:ext>
            </a:extLst>
          </p:cNvPr>
          <p:cNvSpPr>
            <a:spLocks noGrp="1" noChangeArrowheads="1"/>
          </p:cNvSpPr>
          <p:nvPr>
            <p:ph type="dt" sz="half" idx="2"/>
          </p:nvPr>
        </p:nvSpPr>
        <p:spPr bwMode="auto">
          <a:xfrm>
            <a:off x="6858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Geneva" charset="0"/>
              </a:defRPr>
            </a:lvl1pPr>
          </a:lstStyle>
          <a:p>
            <a:pPr>
              <a:defRPr/>
            </a:pPr>
            <a:endParaRPr lang="en-US"/>
          </a:p>
        </p:txBody>
      </p:sp>
      <p:sp>
        <p:nvSpPr>
          <p:cNvPr id="1029" name="Rectangle 5">
            <a:extLst>
              <a:ext uri="{FF2B5EF4-FFF2-40B4-BE49-F238E27FC236}">
                <a16:creationId xmlns:a16="http://schemas.microsoft.com/office/drawing/2014/main" id="{B74308AB-8E58-8840-1885-99232778EB8B}"/>
              </a:ext>
            </a:extLst>
          </p:cNvPr>
          <p:cNvSpPr>
            <a:spLocks noGrp="1" noChangeArrowheads="1"/>
          </p:cNvSpPr>
          <p:nvPr>
            <p:ph type="ftr" sz="quarter" idx="3"/>
          </p:nvPr>
        </p:nvSpPr>
        <p:spPr bwMode="auto">
          <a:xfrm>
            <a:off x="3124200" y="4457700"/>
            <a:ext cx="2895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Geneva" charset="0"/>
              </a:defRPr>
            </a:lvl1pPr>
          </a:lstStyle>
          <a:p>
            <a:pPr>
              <a:defRPr/>
            </a:pPr>
            <a:endParaRPr lang="en-US"/>
          </a:p>
        </p:txBody>
      </p:sp>
      <p:sp>
        <p:nvSpPr>
          <p:cNvPr id="1030" name="Rectangle 6">
            <a:extLst>
              <a:ext uri="{FF2B5EF4-FFF2-40B4-BE49-F238E27FC236}">
                <a16:creationId xmlns:a16="http://schemas.microsoft.com/office/drawing/2014/main" id="{608232CE-98B4-025B-B320-A126AAE49A41}"/>
              </a:ext>
            </a:extLst>
          </p:cNvPr>
          <p:cNvSpPr>
            <a:spLocks noGrp="1" noChangeArrowheads="1"/>
          </p:cNvSpPr>
          <p:nvPr>
            <p:ph type="sldNum" sz="quarter" idx="4"/>
          </p:nvPr>
        </p:nvSpPr>
        <p:spPr bwMode="auto">
          <a:xfrm>
            <a:off x="65532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290838B2-F220-A84F-8146-270F4283D5F7}" type="slidenum">
              <a:rPr lang="en-US" altLang="pt-BR"/>
              <a:pPr>
                <a:defRPr/>
              </a:pPr>
              <a:t>‹nº›</a:t>
            </a:fld>
            <a:endParaRPr lang="en-US" altLang="pt-BR"/>
          </a:p>
        </p:txBody>
      </p:sp>
      <p:sp>
        <p:nvSpPr>
          <p:cNvPr id="13319" name="CaixaDeTexto 3">
            <a:extLst>
              <a:ext uri="{FF2B5EF4-FFF2-40B4-BE49-F238E27FC236}">
                <a16:creationId xmlns:a16="http://schemas.microsoft.com/office/drawing/2014/main" id="{7674BF86-9E52-D454-8D3D-D5CAF596CB06}"/>
              </a:ext>
            </a:extLst>
          </p:cNvPr>
          <p:cNvSpPr txBox="1">
            <a:spLocks noChangeArrowheads="1"/>
          </p:cNvSpPr>
          <p:nvPr userDrawn="1"/>
        </p:nvSpPr>
        <p:spPr bwMode="auto">
          <a:xfrm>
            <a:off x="0" y="5006975"/>
            <a:ext cx="1857375" cy="136525"/>
          </a:xfrm>
          <a:prstGeom prst="rect">
            <a:avLst/>
          </a:prstGeom>
          <a:noFill/>
          <a:ln>
            <a:noFill/>
          </a:ln>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defRPr/>
            </a:pPr>
            <a:r>
              <a:rPr lang="pt-BR" altLang="pt-BR" sz="900">
                <a:solidFill>
                  <a:srgbClr val="0078D7"/>
                </a:solidFill>
                <a:latin typeface="Rockwell" panose="02060603020205020403" pitchFamily="18" charset="0"/>
              </a:rPr>
              <a:t>Information Classification: General</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2pPr>
      <a:lvl3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3pPr>
      <a:lvl4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4pPr>
      <a:lvl5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5pPr>
      <a:lvl6pPr marL="4572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6pPr>
      <a:lvl7pPr marL="9144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7pPr>
      <a:lvl8pPr marL="13716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8pPr>
      <a:lvl9pPr marL="18288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CB70D0E-932D-B99C-A8DA-E5C5C2ACA0E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F5AB2BD-74B8-DB8E-0E90-89896815B27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C90E7FF-1AC9-EB87-E6F7-273E85A94696}"/>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A8738CE5-6D60-4C45-A73F-448F172D6122}" type="datetimeFigureOut">
              <a:rPr lang="pt-BR" smtClean="0"/>
              <a:t>25/09/2024</a:t>
            </a:fld>
            <a:endParaRPr lang="pt-BR"/>
          </a:p>
        </p:txBody>
      </p:sp>
      <p:sp>
        <p:nvSpPr>
          <p:cNvPr id="5" name="Espaço Reservado para Rodapé 4">
            <a:extLst>
              <a:ext uri="{FF2B5EF4-FFF2-40B4-BE49-F238E27FC236}">
                <a16:creationId xmlns:a16="http://schemas.microsoft.com/office/drawing/2014/main" id="{568DB303-CCE5-8C15-F4E3-14BD93072E24}"/>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2AF62FB-FA5F-45C4-E85B-3E2BDBCE95AC}"/>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17A8A7A7-E569-C645-8DE4-5C461E37A887}" type="slidenum">
              <a:rPr lang="pt-BR" smtClean="0"/>
              <a:t>‹nº›</a:t>
            </a:fld>
            <a:endParaRPr lang="pt-BR"/>
          </a:p>
        </p:txBody>
      </p:sp>
    </p:spTree>
    <p:extLst>
      <p:ext uri="{BB962C8B-B14F-4D97-AF65-F5344CB8AC3E}">
        <p14:creationId xmlns:p14="http://schemas.microsoft.com/office/powerpoint/2010/main" val="250169844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microsoft.com/office/2018/10/relationships/comments" Target="../comments/modernComment_10C_E16E5CDE.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emf"/><Relationship Id="rId7" Type="http://schemas.openxmlformats.org/officeDocument/2006/relationships/diagramColors" Target="../diagrams/colors1.xml"/><Relationship Id="rId12"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1.xml"/><Relationship Id="rId11" Type="http://schemas.openxmlformats.org/officeDocument/2006/relationships/image" Target="../media/image7.png"/><Relationship Id="rId5" Type="http://schemas.openxmlformats.org/officeDocument/2006/relationships/diagramLayout" Target="../diagrams/layout1.xml"/><Relationship Id="rId10" Type="http://schemas.openxmlformats.org/officeDocument/2006/relationships/image" Target="../media/image6.svg"/><Relationship Id="rId4" Type="http://schemas.openxmlformats.org/officeDocument/2006/relationships/diagramData" Target="../diagrams/data1.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24_641998FE.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microsoft.com/office/2018/10/relationships/comments" Target="../comments/modernComment_125_D20236CE.xm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microsoft.com/office/2018/10/relationships/comments" Target="../comments/modernComment_11B_3D56250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26_EF70BAC2.xm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emf"/><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1D_4CFDD891.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651C37-27C5-FB62-F738-B0AD79B7F075}"/>
              </a:ext>
            </a:extLst>
          </p:cNvPr>
          <p:cNvSpPr>
            <a:spLocks/>
          </p:cNvSpPr>
          <p:nvPr/>
        </p:nvSpPr>
        <p:spPr bwMode="auto">
          <a:xfrm>
            <a:off x="1682713" y="2283718"/>
            <a:ext cx="5778574"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ctr" eaLnBrk="1" hangingPunct="1">
              <a:buFontTx/>
              <a:buNone/>
            </a:pPr>
            <a:r>
              <a:rPr lang="pt-BR" altLang="pt-BR" sz="2400" b="1" dirty="0">
                <a:solidFill>
                  <a:schemeClr val="bg1"/>
                </a:solidFill>
                <a:ea typeface="MS PGothic" panose="020B0600070205080204" pitchFamily="34" charset="-128"/>
              </a:rPr>
              <a:t>Pagamento pela Concessão de Outorga de projetos eólicos offshore: Avaliação da parcela de Bônus de Assinatura</a:t>
            </a:r>
            <a:endParaRPr lang="en-US" altLang="pt-BR" sz="2400" b="1" dirty="0">
              <a:solidFill>
                <a:schemeClr val="bg1"/>
              </a:solidFill>
              <a:ea typeface="MS PGothic" panose="020B0600070205080204" pitchFamily="34" charset="-128"/>
            </a:endParaRPr>
          </a:p>
        </p:txBody>
      </p:sp>
      <p:pic>
        <p:nvPicPr>
          <p:cNvPr id="7" name="Imagem 6">
            <a:extLst>
              <a:ext uri="{FF2B5EF4-FFF2-40B4-BE49-F238E27FC236}">
                <a16:creationId xmlns:a16="http://schemas.microsoft.com/office/drawing/2014/main" id="{A101A181-7DCB-E9BF-C89A-77397F3A0827}"/>
              </a:ext>
            </a:extLst>
          </p:cNvPr>
          <p:cNvPicPr>
            <a:picLocks noChangeAspect="1"/>
          </p:cNvPicPr>
          <p:nvPr/>
        </p:nvPicPr>
        <p:blipFill>
          <a:blip r:embed="rId3"/>
          <a:stretch>
            <a:fillRect/>
          </a:stretch>
        </p:blipFill>
        <p:spPr>
          <a:xfrm>
            <a:off x="2654787" y="411510"/>
            <a:ext cx="3834426" cy="1533770"/>
          </a:xfrm>
          <a:prstGeom prst="rect">
            <a:avLst/>
          </a:prstGeom>
        </p:spPr>
      </p:pic>
    </p:spTree>
    <p:extLst>
      <p:ext uri="{BB962C8B-B14F-4D97-AF65-F5344CB8AC3E}">
        <p14:creationId xmlns:p14="http://schemas.microsoft.com/office/powerpoint/2010/main" val="124259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a:extLst>
              <a:ext uri="{FF2B5EF4-FFF2-40B4-BE49-F238E27FC236}">
                <a16:creationId xmlns:a16="http://schemas.microsoft.com/office/drawing/2014/main" id="{AC4EB6BC-90AD-71C2-8A5F-8E71EAA09DC9}"/>
              </a:ext>
            </a:extLst>
          </p:cNvPr>
          <p:cNvSpPr>
            <a:spLocks/>
          </p:cNvSpPr>
          <p:nvPr/>
        </p:nvSpPr>
        <p:spPr bwMode="auto">
          <a:xfrm>
            <a:off x="838200" y="976388"/>
            <a:ext cx="74676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pt-BR" altLang="pt-BR" sz="2400" b="1" dirty="0">
                <a:solidFill>
                  <a:srgbClr val="32ADFF"/>
                </a:solidFill>
                <a:ea typeface="MS PGothic" panose="020B0600070205080204" pitchFamily="34" charset="-128"/>
              </a:rPr>
              <a:t>Pagamento pela Concessão de Outorga de projetos eólicos offshore: Avaliação da parcela de Bônus de Assinatura</a:t>
            </a:r>
          </a:p>
          <a:p>
            <a:pPr eaLnBrk="1" hangingPunct="1">
              <a:buNone/>
            </a:pPr>
            <a:endParaRPr lang="pt-BR" altLang="pt-BR" sz="2000" dirty="0">
              <a:solidFill>
                <a:srgbClr val="32ADFF"/>
              </a:solidFill>
              <a:ea typeface="MS PGothic" panose="020B0600070205080204" pitchFamily="34" charset="-128"/>
            </a:endParaRPr>
          </a:p>
          <a:p>
            <a:pPr eaLnBrk="1" hangingPunct="1">
              <a:buNone/>
            </a:pPr>
            <a:r>
              <a:rPr lang="pt-BR" altLang="pt-BR" sz="1800" dirty="0">
                <a:solidFill>
                  <a:srgbClr val="32ADFF"/>
                </a:solidFill>
                <a:ea typeface="MS PGothic" panose="020B0600070205080204" pitchFamily="34" charset="-128"/>
              </a:rPr>
              <a:t>Autores: </a:t>
            </a:r>
            <a:r>
              <a:rPr lang="pt-BR" sz="1800" dirty="0">
                <a:solidFill>
                  <a:srgbClr val="32ADFF"/>
                </a:solidFill>
                <a:ea typeface="MS PGothic" panose="020B0600070205080204" pitchFamily="34" charset="-128"/>
              </a:rPr>
              <a:t>Thais Sobrosa, Monique Riscado, Amanda </a:t>
            </a:r>
            <a:r>
              <a:rPr lang="pt-BR" sz="1800" dirty="0" err="1">
                <a:solidFill>
                  <a:srgbClr val="32ADFF"/>
                </a:solidFill>
                <a:ea typeface="MS PGothic" panose="020B0600070205080204" pitchFamily="34" charset="-128"/>
              </a:rPr>
              <a:t>Vinhoza</a:t>
            </a:r>
            <a:r>
              <a:rPr lang="pt-BR" sz="1800" dirty="0">
                <a:solidFill>
                  <a:srgbClr val="32ADFF"/>
                </a:solidFill>
                <a:ea typeface="MS PGothic" panose="020B0600070205080204" pitchFamily="34" charset="-128"/>
              </a:rPr>
              <a:t>, Gustavo Ponte, Gabriella Dantas</a:t>
            </a:r>
          </a:p>
          <a:p>
            <a:pPr eaLnBrk="1" hangingPunct="1">
              <a:buFontTx/>
              <a:buNone/>
            </a:pPr>
            <a:r>
              <a:rPr lang="pt-BR" altLang="pt-BR" sz="1800" dirty="0">
                <a:solidFill>
                  <a:srgbClr val="32ADFF"/>
                </a:solidFill>
                <a:ea typeface="MS PGothic" panose="020B0600070205080204" pitchFamily="34" charset="-128"/>
              </a:rPr>
              <a:t>Empresas: PSR e EPE</a:t>
            </a:r>
          </a:p>
        </p:txBody>
      </p:sp>
      <p:sp>
        <p:nvSpPr>
          <p:cNvPr id="4099" name="Subtitle 2">
            <a:extLst>
              <a:ext uri="{FF2B5EF4-FFF2-40B4-BE49-F238E27FC236}">
                <a16:creationId xmlns:a16="http://schemas.microsoft.com/office/drawing/2014/main" id="{B645C225-99AE-E9C9-F201-8A48132D7CBF}"/>
              </a:ext>
            </a:extLst>
          </p:cNvPr>
          <p:cNvSpPr txBox="1">
            <a:spLocks/>
          </p:cNvSpPr>
          <p:nvPr/>
        </p:nvSpPr>
        <p:spPr bwMode="auto">
          <a:xfrm>
            <a:off x="838200" y="3809354"/>
            <a:ext cx="7772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en-US" altLang="pt-BR" sz="1800" dirty="0" err="1">
                <a:solidFill>
                  <a:schemeClr val="tx1">
                    <a:lumMod val="75000"/>
                    <a:lumOff val="25000"/>
                  </a:schemeClr>
                </a:solidFill>
                <a:ea typeface="MS PGothic" panose="020B0600070205080204" pitchFamily="34" charset="-128"/>
              </a:rPr>
              <a:t>Apresentadora</a:t>
            </a:r>
            <a:r>
              <a:rPr lang="en-US" altLang="pt-BR" sz="1800" dirty="0">
                <a:solidFill>
                  <a:schemeClr val="tx1">
                    <a:lumMod val="75000"/>
                    <a:lumOff val="25000"/>
                  </a:schemeClr>
                </a:solidFill>
                <a:ea typeface="MS PGothic" panose="020B0600070205080204" pitchFamily="34" charset="-128"/>
              </a:rPr>
              <a:t>: </a:t>
            </a:r>
            <a:r>
              <a:rPr lang="en-US" altLang="pt-BR" sz="1800" b="1" dirty="0">
                <a:solidFill>
                  <a:schemeClr val="tx1">
                    <a:lumMod val="75000"/>
                    <a:lumOff val="25000"/>
                  </a:schemeClr>
                </a:solidFill>
                <a:ea typeface="MS PGothic" panose="020B0600070205080204" pitchFamily="34" charset="-128"/>
              </a:rPr>
              <a:t>Thais Sobrosa - PSR</a:t>
            </a:r>
          </a:p>
        </p:txBody>
      </p:sp>
      <p:pic>
        <p:nvPicPr>
          <p:cNvPr id="2" name="Imagem 1">
            <a:extLst>
              <a:ext uri="{FF2B5EF4-FFF2-40B4-BE49-F238E27FC236}">
                <a16:creationId xmlns:a16="http://schemas.microsoft.com/office/drawing/2014/main" id="{F01BFA57-F956-E94F-F666-5B88466F7219}"/>
              </a:ext>
            </a:extLst>
          </p:cNvPr>
          <p:cNvPicPr>
            <a:picLocks noChangeAspect="1"/>
          </p:cNvPicPr>
          <p:nvPr/>
        </p:nvPicPr>
        <p:blipFill>
          <a:blip r:embed="rId2"/>
          <a:stretch>
            <a:fillRect/>
          </a:stretch>
        </p:blipFill>
        <p:spPr>
          <a:xfrm>
            <a:off x="179512" y="118300"/>
            <a:ext cx="1249524" cy="499810"/>
          </a:xfrm>
          <a:prstGeom prst="rect">
            <a:avLst/>
          </a:prstGeom>
        </p:spPr>
      </p:pic>
      <p:cxnSp>
        <p:nvCxnSpPr>
          <p:cNvPr id="4" name="Conector Reto 3">
            <a:extLst>
              <a:ext uri="{FF2B5EF4-FFF2-40B4-BE49-F238E27FC236}">
                <a16:creationId xmlns:a16="http://schemas.microsoft.com/office/drawing/2014/main" id="{1CC9EC86-3AA5-910A-259F-A8ABE80C97CF}"/>
              </a:ext>
            </a:extLst>
          </p:cNvPr>
          <p:cNvCxnSpPr>
            <a:cxnSpLocks/>
          </p:cNvCxnSpPr>
          <p:nvPr/>
        </p:nvCxnSpPr>
        <p:spPr>
          <a:xfrm flipH="1">
            <a:off x="-396552" y="3579862"/>
            <a:ext cx="9007152" cy="0"/>
          </a:xfrm>
          <a:prstGeom prst="line">
            <a:avLst/>
          </a:prstGeom>
          <a:ln w="12700">
            <a:solidFill>
              <a:srgbClr val="32AD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FD4C68-8228-AD8C-FEFF-DE3FC1A0F47D}"/>
              </a:ext>
            </a:extLst>
          </p:cNvPr>
          <p:cNvSpPr txBox="1">
            <a:spLocks/>
          </p:cNvSpPr>
          <p:nvPr/>
        </p:nvSpPr>
        <p:spPr>
          <a:xfrm>
            <a:off x="179388" y="1563638"/>
            <a:ext cx="8785225" cy="2952328"/>
          </a:xfrm>
          <a:prstGeom prst="rect">
            <a:avLst/>
          </a:prstGeom>
          <a:solidFill>
            <a:schemeClr val="bg1">
              <a:lumMod val="85000"/>
            </a:schemeClr>
          </a:solidFill>
        </p:spPr>
        <p:txBody>
          <a:bodyPr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285750" indent="-285750" eaLnBrk="1" hangingPunct="1">
              <a:buFont typeface="Arial" panose="020B0604020202020204" pitchFamily="34" charset="0"/>
              <a:buChar char="•"/>
              <a:defRPr/>
            </a:pPr>
            <a:r>
              <a:rPr lang="pt-BR" altLang="pt-BR" sz="1800" dirty="0">
                <a:solidFill>
                  <a:schemeClr val="tx1">
                    <a:lumMod val="65000"/>
                    <a:lumOff val="35000"/>
                  </a:schemeClr>
                </a:solidFill>
              </a:rPr>
              <a:t>Discussão sobre o pagamento a ser realizado pelo empreendedor pela concessão da Outorga de Eólicas Offshore, a partir das parcelas propostas pelo Projeto de Lei nº 576 de 2021.</a:t>
            </a:r>
          </a:p>
          <a:p>
            <a:pPr marL="1028700" lvl="1" eaLnBrk="1" hangingPunct="1">
              <a:buFont typeface="Arial" panose="020B0604020202020204" pitchFamily="34" charset="0"/>
              <a:buChar char="•"/>
              <a:defRPr/>
            </a:pPr>
            <a:r>
              <a:rPr lang="pt-BR" altLang="pt-BR" sz="1800" b="1" dirty="0">
                <a:solidFill>
                  <a:schemeClr val="tx1">
                    <a:lumMod val="65000"/>
                    <a:lumOff val="35000"/>
                  </a:schemeClr>
                </a:solidFill>
              </a:rPr>
              <a:t>Foco: Parcela de bônus de assinatura</a:t>
            </a:r>
            <a:endParaRPr lang="pt-BR" altLang="pt-BR" sz="1800" dirty="0">
              <a:solidFill>
                <a:schemeClr val="tx1">
                  <a:lumMod val="65000"/>
                  <a:lumOff val="35000"/>
                </a:schemeClr>
              </a:solidFill>
            </a:endParaRPr>
          </a:p>
          <a:p>
            <a:pPr marL="285750" indent="-285750" eaLnBrk="1" hangingPunct="1">
              <a:buFont typeface="Wingdings" panose="05000000000000000000" pitchFamily="2" charset="2"/>
              <a:buChar char="§"/>
              <a:defRPr/>
            </a:pPr>
            <a:endParaRPr lang="en-US" altLang="pt-BR" sz="1800" b="1" dirty="0">
              <a:solidFill>
                <a:schemeClr val="tx1">
                  <a:lumMod val="65000"/>
                  <a:lumOff val="35000"/>
                </a:schemeClr>
              </a:solidFill>
            </a:endParaRPr>
          </a:p>
        </p:txBody>
      </p:sp>
      <p:pic>
        <p:nvPicPr>
          <p:cNvPr id="2" name="Imagem 1">
            <a:extLst>
              <a:ext uri="{FF2B5EF4-FFF2-40B4-BE49-F238E27FC236}">
                <a16:creationId xmlns:a16="http://schemas.microsoft.com/office/drawing/2014/main" id="{BA05B853-2E2D-22FA-28D6-336C33422EB4}"/>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4DCFF1DB-26ED-7730-F2FD-1E492B80D8F2}"/>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altLang="pt-BR" b="1" dirty="0">
                <a:latin typeface="Arial" panose="020B0604020202020204" pitchFamily="34" charset="0"/>
                <a:cs typeface="Arial" panose="020B0604020202020204" pitchFamily="34" charset="0"/>
              </a:rPr>
              <a:t>Objetivo</a:t>
            </a:r>
            <a:endParaRPr lang="pt-BR" b="1"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500992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Perspectivas Gerais</a:t>
            </a:r>
          </a:p>
        </p:txBody>
      </p:sp>
      <p:sp>
        <p:nvSpPr>
          <p:cNvPr id="6" name="TextBox 5">
            <a:extLst>
              <a:ext uri="{FF2B5EF4-FFF2-40B4-BE49-F238E27FC236}">
                <a16:creationId xmlns:a16="http://schemas.microsoft.com/office/drawing/2014/main" id="{C09F394B-47DC-C249-03F9-9CFD24AFBDC0}"/>
              </a:ext>
            </a:extLst>
          </p:cNvPr>
          <p:cNvSpPr txBox="1"/>
          <p:nvPr/>
        </p:nvSpPr>
        <p:spPr>
          <a:xfrm>
            <a:off x="84663" y="1570604"/>
            <a:ext cx="5910353" cy="2862322"/>
          </a:xfrm>
          <a:prstGeom prst="rect">
            <a:avLst/>
          </a:prstGeom>
          <a:noFill/>
        </p:spPr>
        <p:txBody>
          <a:bodyPr wrap="square" rtlCol="0">
            <a:spAutoFit/>
          </a:bodyPr>
          <a:lstStyle/>
          <a:p>
            <a:pPr marL="285750" indent="-285750">
              <a:buFont typeface="Arial" panose="020B0604020202020204" pitchFamily="34" charset="0"/>
              <a:buChar char="•"/>
            </a:pPr>
            <a:r>
              <a:rPr lang="pt-BR" altLang="pt-BR" sz="1800" dirty="0">
                <a:solidFill>
                  <a:schemeClr val="tx1">
                    <a:lumMod val="65000"/>
                    <a:lumOff val="35000"/>
                  </a:schemeClr>
                </a:solidFill>
              </a:rPr>
              <a:t>A geração de energia com eólica offshore (OFW) é uma realidade em vários países e as perspectivas são de crescimento contínuo da fonte.</a:t>
            </a:r>
          </a:p>
          <a:p>
            <a:pPr indent="-285750">
              <a:buFont typeface="Wingdings" panose="05000000000000000000" pitchFamily="2" charset="2"/>
              <a:buChar char="§"/>
            </a:pPr>
            <a:endParaRPr lang="en-US" altLang="pt-BR" sz="1800" dirty="0">
              <a:solidFill>
                <a:schemeClr val="tx1">
                  <a:lumMod val="65000"/>
                  <a:lumOff val="35000"/>
                </a:schemeClr>
              </a:solidFill>
            </a:endParaRPr>
          </a:p>
          <a:p>
            <a:pPr marL="285750" indent="-285750">
              <a:buFont typeface="Arial" panose="020B0604020202020204" pitchFamily="34" charset="0"/>
              <a:buChar char="•"/>
            </a:pPr>
            <a:r>
              <a:rPr lang="pt-BR" altLang="pt-BR" sz="1800" dirty="0">
                <a:solidFill>
                  <a:schemeClr val="tx1">
                    <a:lumMod val="65000"/>
                    <a:lumOff val="35000"/>
                  </a:schemeClr>
                </a:solidFill>
              </a:rPr>
              <a:t>O mercado de OFW ainda é incipiente no Brasil.</a:t>
            </a:r>
          </a:p>
          <a:p>
            <a:endParaRPr lang="pt-BR" altLang="pt-BR" sz="1800" dirty="0">
              <a:solidFill>
                <a:schemeClr val="tx1">
                  <a:lumMod val="65000"/>
                  <a:lumOff val="35000"/>
                </a:schemeClr>
              </a:solidFill>
            </a:endParaRPr>
          </a:p>
          <a:p>
            <a:pPr marL="285750" indent="-285750">
              <a:buFont typeface="Arial" panose="020B0604020202020204" pitchFamily="34" charset="0"/>
              <a:buChar char="•"/>
            </a:pPr>
            <a:r>
              <a:rPr lang="en-US" altLang="pt-BR" sz="1800" b="1" dirty="0" err="1">
                <a:solidFill>
                  <a:schemeClr val="tx1">
                    <a:lumMod val="65000"/>
                    <a:lumOff val="35000"/>
                  </a:schemeClr>
                </a:solidFill>
              </a:rPr>
              <a:t>Potencial</a:t>
            </a:r>
            <a:r>
              <a:rPr lang="en-US" altLang="pt-BR" sz="1800" b="1" dirty="0">
                <a:solidFill>
                  <a:schemeClr val="tx1">
                    <a:lumMod val="65000"/>
                    <a:lumOff val="35000"/>
                  </a:schemeClr>
                </a:solidFill>
              </a:rPr>
              <a:t> de geração Nacional é de 700 GW, segundo a EPE e 1200 GW, segundo o Banco Mundial. </a:t>
            </a:r>
          </a:p>
          <a:p>
            <a:pPr marL="285750" indent="-285750">
              <a:buFont typeface="Arial" panose="020B0604020202020204" pitchFamily="34" charset="0"/>
              <a:buChar char="•"/>
            </a:pPr>
            <a:endParaRPr lang="en-US" altLang="pt-BR" sz="1800" b="1" dirty="0">
              <a:solidFill>
                <a:schemeClr val="tx1">
                  <a:lumMod val="65000"/>
                  <a:lumOff val="35000"/>
                </a:schemeClr>
              </a:solidFill>
            </a:endParaRPr>
          </a:p>
        </p:txBody>
      </p:sp>
      <p:graphicFrame>
        <p:nvGraphicFramePr>
          <p:cNvPr id="21" name="Chart 20">
            <a:extLst>
              <a:ext uri="{FF2B5EF4-FFF2-40B4-BE49-F238E27FC236}">
                <a16:creationId xmlns:a16="http://schemas.microsoft.com/office/drawing/2014/main" id="{F0585F66-61ED-AC23-5609-0EC52EEE3905}"/>
              </a:ext>
            </a:extLst>
          </p:cNvPr>
          <p:cNvGraphicFramePr/>
          <p:nvPr>
            <p:extLst>
              <p:ext uri="{D42A27DB-BD31-4B8C-83A1-F6EECF244321}">
                <p14:modId xmlns:p14="http://schemas.microsoft.com/office/powerpoint/2010/main" val="3588336736"/>
              </p:ext>
            </p:extLst>
          </p:nvPr>
        </p:nvGraphicFramePr>
        <p:xfrm>
          <a:off x="5796136" y="1470770"/>
          <a:ext cx="3182393" cy="29453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8210633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92980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Discussões Recentes</a:t>
            </a:r>
          </a:p>
        </p:txBody>
      </p:sp>
      <p:graphicFrame>
        <p:nvGraphicFramePr>
          <p:cNvPr id="5" name="Diagrama 4">
            <a:extLst>
              <a:ext uri="{FF2B5EF4-FFF2-40B4-BE49-F238E27FC236}">
                <a16:creationId xmlns:a16="http://schemas.microsoft.com/office/drawing/2014/main" id="{FE53F1F1-9647-E24A-8C7E-9883FC244FEC}"/>
              </a:ext>
            </a:extLst>
          </p:cNvPr>
          <p:cNvGraphicFramePr/>
          <p:nvPr>
            <p:extLst>
              <p:ext uri="{D42A27DB-BD31-4B8C-83A1-F6EECF244321}">
                <p14:modId xmlns:p14="http://schemas.microsoft.com/office/powerpoint/2010/main" val="3445998076"/>
              </p:ext>
            </p:extLst>
          </p:nvPr>
        </p:nvGraphicFramePr>
        <p:xfrm>
          <a:off x="611560" y="1923678"/>
          <a:ext cx="7920880" cy="2099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Gráfico 8" descr="Selo ponto de interrogação com preenchimento sólido">
            <a:extLst>
              <a:ext uri="{FF2B5EF4-FFF2-40B4-BE49-F238E27FC236}">
                <a16:creationId xmlns:a16="http://schemas.microsoft.com/office/drawing/2014/main" id="{C9A3743F-9D22-1675-E0A3-4B00B9311E7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32240" y="2139702"/>
            <a:ext cx="540000" cy="540000"/>
          </a:xfrm>
          <a:prstGeom prst="rect">
            <a:avLst/>
          </a:prstGeom>
        </p:spPr>
      </p:pic>
      <p:pic>
        <p:nvPicPr>
          <p:cNvPr id="11" name="Gráfico 10" descr="Selo Tick1 com preenchimento sólido">
            <a:extLst>
              <a:ext uri="{FF2B5EF4-FFF2-40B4-BE49-F238E27FC236}">
                <a16:creationId xmlns:a16="http://schemas.microsoft.com/office/drawing/2014/main" id="{FF99C332-2A06-76C1-636A-903DD04F851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30991" y="3291830"/>
            <a:ext cx="540000" cy="540000"/>
          </a:xfrm>
          <a:prstGeom prst="rect">
            <a:avLst/>
          </a:prstGeom>
        </p:spPr>
      </p:pic>
      <p:pic>
        <p:nvPicPr>
          <p:cNvPr id="12" name="Gráfico 11" descr="Selo Tick1 com preenchimento sólido">
            <a:extLst>
              <a:ext uri="{FF2B5EF4-FFF2-40B4-BE49-F238E27FC236}">
                <a16:creationId xmlns:a16="http://schemas.microsoft.com/office/drawing/2014/main" id="{B96ADD23-4116-A9DF-AA38-8FA08DCED67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87824" y="2139702"/>
            <a:ext cx="540000" cy="540000"/>
          </a:xfrm>
          <a:prstGeom prst="rect">
            <a:avLst/>
          </a:prstGeom>
        </p:spPr>
      </p:pic>
      <p:pic>
        <p:nvPicPr>
          <p:cNvPr id="14" name="Gráfico 13" descr="Selo Tick1 com preenchimento sólido">
            <a:extLst>
              <a:ext uri="{FF2B5EF4-FFF2-40B4-BE49-F238E27FC236}">
                <a16:creationId xmlns:a16="http://schemas.microsoft.com/office/drawing/2014/main" id="{EFBA2915-BEE3-344F-DEB5-1A61A09747D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04048" y="3301484"/>
            <a:ext cx="540000" cy="540000"/>
          </a:xfrm>
          <a:prstGeom prst="rect">
            <a:avLst/>
          </a:prstGeom>
        </p:spPr>
      </p:pic>
      <p:sp>
        <p:nvSpPr>
          <p:cNvPr id="15" name="Retângulo 14">
            <a:extLst>
              <a:ext uri="{FF2B5EF4-FFF2-40B4-BE49-F238E27FC236}">
                <a16:creationId xmlns:a16="http://schemas.microsoft.com/office/drawing/2014/main" id="{74AE5966-1A77-AADE-0042-D07B576E2CCD}"/>
              </a:ext>
            </a:extLst>
          </p:cNvPr>
          <p:cNvSpPr/>
          <p:nvPr/>
        </p:nvSpPr>
        <p:spPr>
          <a:xfrm>
            <a:off x="6300192" y="3219822"/>
            <a:ext cx="1368152" cy="93610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1345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4"/>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500992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PL 576/2021</a:t>
            </a:r>
          </a:p>
        </p:txBody>
      </p:sp>
      <p:sp>
        <p:nvSpPr>
          <p:cNvPr id="6" name="TextBox 5">
            <a:extLst>
              <a:ext uri="{FF2B5EF4-FFF2-40B4-BE49-F238E27FC236}">
                <a16:creationId xmlns:a16="http://schemas.microsoft.com/office/drawing/2014/main" id="{C09F394B-47DC-C249-03F9-9CFD24AFBDC0}"/>
              </a:ext>
            </a:extLst>
          </p:cNvPr>
          <p:cNvSpPr txBox="1"/>
          <p:nvPr/>
        </p:nvSpPr>
        <p:spPr>
          <a:xfrm>
            <a:off x="84663" y="1570604"/>
            <a:ext cx="8663801" cy="1200329"/>
          </a:xfrm>
          <a:prstGeom prst="rect">
            <a:avLst/>
          </a:prstGeom>
          <a:noFill/>
        </p:spPr>
        <p:txBody>
          <a:bodyPr wrap="square" rtlCol="0">
            <a:spAutoFit/>
          </a:bodyPr>
          <a:lstStyle/>
          <a:p>
            <a:pPr marL="285750" indent="-285750">
              <a:buFont typeface="Arial" panose="020B0604020202020204" pitchFamily="34" charset="0"/>
              <a:buChar char="•"/>
            </a:pPr>
            <a:r>
              <a:rPr lang="pt-BR" altLang="pt-BR" sz="1800" b="1" dirty="0">
                <a:solidFill>
                  <a:schemeClr val="tx1">
                    <a:lumMod val="65000"/>
                    <a:lumOff val="35000"/>
                  </a:schemeClr>
                </a:solidFill>
              </a:rPr>
              <a:t>Dentre as propostas, está contemplado a forma que se dará </a:t>
            </a:r>
            <a:r>
              <a:rPr lang="pt-BR" sz="1800" b="1" dirty="0">
                <a:solidFill>
                  <a:schemeClr val="tx1">
                    <a:lumMod val="65000"/>
                    <a:lumOff val="35000"/>
                  </a:schemeClr>
                </a:solidFill>
              </a:rPr>
              <a:t>o pagamento de participações governamentais:</a:t>
            </a:r>
          </a:p>
          <a:p>
            <a:pPr marL="285750" indent="-285750">
              <a:buFont typeface="Arial" panose="020B0604020202020204" pitchFamily="34" charset="0"/>
              <a:buChar char="•"/>
            </a:pPr>
            <a:endParaRPr lang="en-US" altLang="pt-BR" sz="1800" b="1" dirty="0">
              <a:solidFill>
                <a:schemeClr val="tx1">
                  <a:lumMod val="65000"/>
                  <a:lumOff val="35000"/>
                </a:schemeClr>
              </a:solidFill>
            </a:endParaRPr>
          </a:p>
          <a:p>
            <a:pPr marL="285750" indent="-285750">
              <a:buFont typeface="Arial" panose="020B0604020202020204" pitchFamily="34" charset="0"/>
              <a:buChar char="•"/>
            </a:pPr>
            <a:endParaRPr lang="en-US" altLang="pt-BR" sz="1800" b="1" dirty="0">
              <a:solidFill>
                <a:schemeClr val="tx1">
                  <a:lumMod val="65000"/>
                  <a:lumOff val="35000"/>
                </a:schemeClr>
              </a:solidFill>
            </a:endParaRPr>
          </a:p>
        </p:txBody>
      </p:sp>
      <p:sp>
        <p:nvSpPr>
          <p:cNvPr id="5" name="Retângulo: Cantos Arredondados 4">
            <a:extLst>
              <a:ext uri="{FF2B5EF4-FFF2-40B4-BE49-F238E27FC236}">
                <a16:creationId xmlns:a16="http://schemas.microsoft.com/office/drawing/2014/main" id="{A6CD9462-97EC-6AC0-A9E2-C453D0925826}"/>
              </a:ext>
            </a:extLst>
          </p:cNvPr>
          <p:cNvSpPr/>
          <p:nvPr/>
        </p:nvSpPr>
        <p:spPr>
          <a:xfrm>
            <a:off x="755576" y="2451542"/>
            <a:ext cx="1999018" cy="936104"/>
          </a:xfrm>
          <a:prstGeom prst="roundRect">
            <a:avLst/>
          </a:prstGeom>
          <a:gradFill flip="none" rotWithShape="1">
            <a:gsLst>
              <a:gs pos="0">
                <a:srgbClr val="143A5C">
                  <a:shade val="30000"/>
                  <a:satMod val="115000"/>
                </a:srgbClr>
              </a:gs>
              <a:gs pos="50000">
                <a:srgbClr val="143A5C">
                  <a:shade val="67500"/>
                  <a:satMod val="115000"/>
                </a:srgbClr>
              </a:gs>
              <a:gs pos="100000">
                <a:srgbClr val="143A5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Bônus de Assinatura</a:t>
            </a:r>
          </a:p>
        </p:txBody>
      </p:sp>
      <p:sp>
        <p:nvSpPr>
          <p:cNvPr id="7" name="Retângulo: Cantos Arredondados 6">
            <a:extLst>
              <a:ext uri="{FF2B5EF4-FFF2-40B4-BE49-F238E27FC236}">
                <a16:creationId xmlns:a16="http://schemas.microsoft.com/office/drawing/2014/main" id="{15FF05A4-8F8A-454E-A6BB-3C792E99AA1F}"/>
              </a:ext>
            </a:extLst>
          </p:cNvPr>
          <p:cNvSpPr/>
          <p:nvPr/>
        </p:nvSpPr>
        <p:spPr>
          <a:xfrm>
            <a:off x="3572491" y="2451542"/>
            <a:ext cx="1999018" cy="936104"/>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Taxa de Ocupação da Área</a:t>
            </a:r>
          </a:p>
        </p:txBody>
      </p:sp>
      <p:sp>
        <p:nvSpPr>
          <p:cNvPr id="8" name="Retângulo: Cantos Arredondados 7">
            <a:extLst>
              <a:ext uri="{FF2B5EF4-FFF2-40B4-BE49-F238E27FC236}">
                <a16:creationId xmlns:a16="http://schemas.microsoft.com/office/drawing/2014/main" id="{FDF4318C-257B-C7DC-568B-2505C230432A}"/>
              </a:ext>
            </a:extLst>
          </p:cNvPr>
          <p:cNvSpPr/>
          <p:nvPr/>
        </p:nvSpPr>
        <p:spPr>
          <a:xfrm>
            <a:off x="6409056" y="2443504"/>
            <a:ext cx="1999018" cy="936104"/>
          </a:xfrm>
          <a:prstGeom prst="roundRect">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Participação na Receita</a:t>
            </a:r>
          </a:p>
        </p:txBody>
      </p:sp>
      <p:sp>
        <p:nvSpPr>
          <p:cNvPr id="10" name="Sinal de Adição 9">
            <a:extLst>
              <a:ext uri="{FF2B5EF4-FFF2-40B4-BE49-F238E27FC236}">
                <a16:creationId xmlns:a16="http://schemas.microsoft.com/office/drawing/2014/main" id="{59EE4D86-6932-2FFA-4542-6009EA22D7D2}"/>
              </a:ext>
            </a:extLst>
          </p:cNvPr>
          <p:cNvSpPr/>
          <p:nvPr/>
        </p:nvSpPr>
        <p:spPr>
          <a:xfrm>
            <a:off x="2973698" y="2743082"/>
            <a:ext cx="360040" cy="360040"/>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1" name="Sinal de Adição 10">
            <a:extLst>
              <a:ext uri="{FF2B5EF4-FFF2-40B4-BE49-F238E27FC236}">
                <a16:creationId xmlns:a16="http://schemas.microsoft.com/office/drawing/2014/main" id="{413139A0-DBBA-3B62-BEDC-A94F9E19662C}"/>
              </a:ext>
            </a:extLst>
          </p:cNvPr>
          <p:cNvSpPr/>
          <p:nvPr/>
        </p:nvSpPr>
        <p:spPr>
          <a:xfrm>
            <a:off x="5828950" y="2715230"/>
            <a:ext cx="360040" cy="360040"/>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2" name="CaixaDeTexto 11">
            <a:extLst>
              <a:ext uri="{FF2B5EF4-FFF2-40B4-BE49-F238E27FC236}">
                <a16:creationId xmlns:a16="http://schemas.microsoft.com/office/drawing/2014/main" id="{B03C40CA-E513-5389-6647-7646310A8098}"/>
              </a:ext>
            </a:extLst>
          </p:cNvPr>
          <p:cNvSpPr txBox="1"/>
          <p:nvPr/>
        </p:nvSpPr>
        <p:spPr>
          <a:xfrm>
            <a:off x="3572491" y="3507854"/>
            <a:ext cx="1999019" cy="646331"/>
          </a:xfrm>
          <a:prstGeom prst="rect">
            <a:avLst/>
          </a:prstGeom>
          <a:noFill/>
        </p:spPr>
        <p:txBody>
          <a:bodyPr wrap="square" rtlCol="0">
            <a:spAutoFit/>
          </a:bodyPr>
          <a:lstStyle>
            <a:defPPr>
              <a:defRPr lang="en-US"/>
            </a:defPPr>
            <a:lvl1pPr>
              <a:defRPr sz="1800">
                <a:solidFill>
                  <a:schemeClr val="tx1">
                    <a:lumMod val="65000"/>
                    <a:lumOff val="35000"/>
                  </a:schemeClr>
                </a:solidFill>
              </a:defRPr>
            </a:lvl1pPr>
          </a:lstStyle>
          <a:p>
            <a:r>
              <a:rPr lang="pt-BR" dirty="0"/>
              <a:t>- Pagamento anual em R$/km²</a:t>
            </a:r>
          </a:p>
        </p:txBody>
      </p:sp>
      <p:sp>
        <p:nvSpPr>
          <p:cNvPr id="13" name="CaixaDeTexto 12">
            <a:extLst>
              <a:ext uri="{FF2B5EF4-FFF2-40B4-BE49-F238E27FC236}">
                <a16:creationId xmlns:a16="http://schemas.microsoft.com/office/drawing/2014/main" id="{ED3B259E-857B-B871-22AA-B679342D74E9}"/>
              </a:ext>
            </a:extLst>
          </p:cNvPr>
          <p:cNvSpPr txBox="1"/>
          <p:nvPr/>
        </p:nvSpPr>
        <p:spPr>
          <a:xfrm>
            <a:off x="6409056" y="3507854"/>
            <a:ext cx="1999018" cy="1200329"/>
          </a:xfrm>
          <a:prstGeom prst="rect">
            <a:avLst/>
          </a:prstGeom>
          <a:noFill/>
        </p:spPr>
        <p:txBody>
          <a:bodyPr wrap="square" rtlCol="0">
            <a:spAutoFit/>
          </a:bodyPr>
          <a:lstStyle>
            <a:defPPr>
              <a:defRPr lang="en-US"/>
            </a:defPPr>
            <a:lvl1pPr>
              <a:defRPr sz="1800">
                <a:solidFill>
                  <a:schemeClr val="tx1">
                    <a:lumMod val="65000"/>
                    <a:lumOff val="35000"/>
                  </a:schemeClr>
                </a:solidFill>
              </a:defRPr>
            </a:lvl1pPr>
          </a:lstStyle>
          <a:p>
            <a:r>
              <a:rPr lang="pt-BR" dirty="0"/>
              <a:t>- Pagamento mensal, a partir do COD em % da receita.</a:t>
            </a:r>
          </a:p>
        </p:txBody>
      </p:sp>
      <p:sp>
        <p:nvSpPr>
          <p:cNvPr id="14" name="CaixaDeTexto 13">
            <a:extLst>
              <a:ext uri="{FF2B5EF4-FFF2-40B4-BE49-F238E27FC236}">
                <a16:creationId xmlns:a16="http://schemas.microsoft.com/office/drawing/2014/main" id="{ED33021B-8C89-F7A1-B917-E7776A74EDBE}"/>
              </a:ext>
            </a:extLst>
          </p:cNvPr>
          <p:cNvSpPr txBox="1"/>
          <p:nvPr/>
        </p:nvSpPr>
        <p:spPr>
          <a:xfrm>
            <a:off x="759542" y="3507854"/>
            <a:ext cx="2300290" cy="1200329"/>
          </a:xfrm>
          <a:prstGeom prst="rect">
            <a:avLst/>
          </a:prstGeom>
          <a:noFill/>
        </p:spPr>
        <p:txBody>
          <a:bodyPr wrap="square" rtlCol="0">
            <a:spAutoFit/>
          </a:bodyPr>
          <a:lstStyle/>
          <a:p>
            <a:r>
              <a:rPr lang="pt-BR" sz="1800" dirty="0">
                <a:solidFill>
                  <a:schemeClr val="tx1">
                    <a:lumMod val="65000"/>
                    <a:lumOff val="35000"/>
                  </a:schemeClr>
                </a:solidFill>
              </a:rPr>
              <a:t>- Valor a ser definido no Edital com base na proposta do agente.</a:t>
            </a:r>
          </a:p>
        </p:txBody>
      </p:sp>
    </p:spTree>
    <p:extLst>
      <p:ext uri="{BB962C8B-B14F-4D97-AF65-F5344CB8AC3E}">
        <p14:creationId xmlns:p14="http://schemas.microsoft.com/office/powerpoint/2010/main" val="1679399166"/>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4"/>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5009929"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PL 576/2021</a:t>
            </a:r>
          </a:p>
        </p:txBody>
      </p:sp>
      <p:sp>
        <p:nvSpPr>
          <p:cNvPr id="6" name="TextBox 5">
            <a:extLst>
              <a:ext uri="{FF2B5EF4-FFF2-40B4-BE49-F238E27FC236}">
                <a16:creationId xmlns:a16="http://schemas.microsoft.com/office/drawing/2014/main" id="{C09F394B-47DC-C249-03F9-9CFD24AFBDC0}"/>
              </a:ext>
            </a:extLst>
          </p:cNvPr>
          <p:cNvSpPr txBox="1"/>
          <p:nvPr/>
        </p:nvSpPr>
        <p:spPr>
          <a:xfrm>
            <a:off x="84663" y="1570604"/>
            <a:ext cx="8663801" cy="1200329"/>
          </a:xfrm>
          <a:prstGeom prst="rect">
            <a:avLst/>
          </a:prstGeom>
          <a:noFill/>
        </p:spPr>
        <p:txBody>
          <a:bodyPr wrap="square" rtlCol="0">
            <a:spAutoFit/>
          </a:bodyPr>
          <a:lstStyle/>
          <a:p>
            <a:pPr marL="285750" indent="-285750">
              <a:buFont typeface="Arial" panose="020B0604020202020204" pitchFamily="34" charset="0"/>
              <a:buChar char="•"/>
            </a:pPr>
            <a:r>
              <a:rPr lang="pt-BR" altLang="pt-BR" sz="1800" b="1" dirty="0">
                <a:solidFill>
                  <a:schemeClr val="tx1">
                    <a:lumMod val="65000"/>
                    <a:lumOff val="35000"/>
                  </a:schemeClr>
                </a:solidFill>
              </a:rPr>
              <a:t>Dentre as propostas, está contemplado a forma que se dará </a:t>
            </a:r>
            <a:r>
              <a:rPr lang="pt-BR" sz="1800" b="1" dirty="0">
                <a:solidFill>
                  <a:schemeClr val="tx1">
                    <a:lumMod val="65000"/>
                    <a:lumOff val="35000"/>
                  </a:schemeClr>
                </a:solidFill>
              </a:rPr>
              <a:t>o pagamento de participações governamentais:</a:t>
            </a:r>
          </a:p>
          <a:p>
            <a:pPr marL="285750" indent="-285750">
              <a:buFont typeface="Arial" panose="020B0604020202020204" pitchFamily="34" charset="0"/>
              <a:buChar char="•"/>
            </a:pPr>
            <a:endParaRPr lang="en-US" altLang="pt-BR" sz="1800" b="1" dirty="0">
              <a:solidFill>
                <a:schemeClr val="tx1">
                  <a:lumMod val="65000"/>
                  <a:lumOff val="35000"/>
                </a:schemeClr>
              </a:solidFill>
            </a:endParaRPr>
          </a:p>
          <a:p>
            <a:pPr marL="285750" indent="-285750">
              <a:buFont typeface="Arial" panose="020B0604020202020204" pitchFamily="34" charset="0"/>
              <a:buChar char="•"/>
            </a:pPr>
            <a:endParaRPr lang="en-US" altLang="pt-BR" sz="1800" b="1" dirty="0">
              <a:solidFill>
                <a:schemeClr val="tx1">
                  <a:lumMod val="65000"/>
                  <a:lumOff val="35000"/>
                </a:schemeClr>
              </a:solidFill>
            </a:endParaRPr>
          </a:p>
        </p:txBody>
      </p:sp>
      <p:cxnSp>
        <p:nvCxnSpPr>
          <p:cNvPr id="9" name="Conector de Seta Reta 8">
            <a:extLst>
              <a:ext uri="{FF2B5EF4-FFF2-40B4-BE49-F238E27FC236}">
                <a16:creationId xmlns:a16="http://schemas.microsoft.com/office/drawing/2014/main" id="{1ED2F29C-32CD-8794-53D0-80D31B0331E8}"/>
              </a:ext>
            </a:extLst>
          </p:cNvPr>
          <p:cNvCxnSpPr>
            <a:cxnSpLocks/>
          </p:cNvCxnSpPr>
          <p:nvPr/>
        </p:nvCxnSpPr>
        <p:spPr>
          <a:xfrm>
            <a:off x="2754594" y="2919594"/>
            <a:ext cx="593270" cy="121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CaixaDeTexto 15">
            <a:extLst>
              <a:ext uri="{FF2B5EF4-FFF2-40B4-BE49-F238E27FC236}">
                <a16:creationId xmlns:a16="http://schemas.microsoft.com/office/drawing/2014/main" id="{601D2568-A8B3-2753-1300-512D14D5F09F}"/>
              </a:ext>
            </a:extLst>
          </p:cNvPr>
          <p:cNvSpPr txBox="1"/>
          <p:nvPr/>
        </p:nvSpPr>
        <p:spPr>
          <a:xfrm>
            <a:off x="3347864" y="2451542"/>
            <a:ext cx="4963675" cy="2553891"/>
          </a:xfrm>
          <a:prstGeom prst="roundRect">
            <a:avLst/>
          </a:prstGeom>
          <a:noFill/>
        </p:spPr>
        <p:txBody>
          <a:bodyPr wrap="square" rtlCol="0">
            <a:spAutoFit/>
          </a:bodyPr>
          <a:lstStyle>
            <a:defPPr>
              <a:defRPr lang="en-US"/>
            </a:defPPr>
            <a:lvl1pPr>
              <a:defRPr sz="1800">
                <a:solidFill>
                  <a:schemeClr val="tx1">
                    <a:lumMod val="65000"/>
                    <a:lumOff val="35000"/>
                  </a:schemeClr>
                </a:solidFill>
              </a:defRPr>
            </a:lvl1pPr>
          </a:lstStyle>
          <a:p>
            <a:pPr marL="285750" indent="-285750">
              <a:buFont typeface="Arial" panose="020B0604020202020204" pitchFamily="34" charset="0"/>
              <a:buChar char="•"/>
            </a:pPr>
            <a:r>
              <a:rPr lang="pt-BR" dirty="0"/>
              <a:t>Maior incerteza de valor;</a:t>
            </a:r>
          </a:p>
          <a:p>
            <a:pPr marL="285750" indent="-285750">
              <a:buFont typeface="Arial" panose="020B0604020202020204" pitchFamily="34" charset="0"/>
              <a:buChar char="•"/>
            </a:pPr>
            <a:r>
              <a:rPr lang="pt-BR" dirty="0"/>
              <a:t>Expectativa de ser o valor mais representativo;</a:t>
            </a:r>
          </a:p>
          <a:p>
            <a:pPr marL="285750" indent="-285750">
              <a:buFont typeface="Arial" panose="020B0604020202020204" pitchFamily="34" charset="0"/>
              <a:buChar char="•"/>
            </a:pPr>
            <a:r>
              <a:rPr lang="pt-BR" dirty="0"/>
              <a:t>Ausência de metodologia e maior detalhamento;</a:t>
            </a:r>
          </a:p>
          <a:p>
            <a:pPr marL="285750" indent="-285750">
              <a:buFont typeface="Arial" panose="020B0604020202020204" pitchFamily="34" charset="0"/>
              <a:buChar char="•"/>
            </a:pPr>
            <a:r>
              <a:rPr lang="pt-BR" dirty="0"/>
              <a:t>Relacionado com a expectativa do agente.</a:t>
            </a:r>
          </a:p>
          <a:p>
            <a:endParaRPr lang="pt-BR" dirty="0"/>
          </a:p>
        </p:txBody>
      </p:sp>
      <p:sp>
        <p:nvSpPr>
          <p:cNvPr id="19" name="Retângulo: Cantos Arredondados 18">
            <a:extLst>
              <a:ext uri="{FF2B5EF4-FFF2-40B4-BE49-F238E27FC236}">
                <a16:creationId xmlns:a16="http://schemas.microsoft.com/office/drawing/2014/main" id="{B1B38071-7700-F13D-45E0-97791470FEB3}"/>
              </a:ext>
            </a:extLst>
          </p:cNvPr>
          <p:cNvSpPr/>
          <p:nvPr/>
        </p:nvSpPr>
        <p:spPr>
          <a:xfrm>
            <a:off x="755576" y="2451542"/>
            <a:ext cx="1999018" cy="936104"/>
          </a:xfrm>
          <a:prstGeom prst="roundRect">
            <a:avLst/>
          </a:prstGeom>
          <a:gradFill flip="none" rotWithShape="1">
            <a:gsLst>
              <a:gs pos="0">
                <a:srgbClr val="143A5C">
                  <a:shade val="30000"/>
                  <a:satMod val="115000"/>
                </a:srgbClr>
              </a:gs>
              <a:gs pos="50000">
                <a:srgbClr val="143A5C">
                  <a:shade val="67500"/>
                  <a:satMod val="115000"/>
                </a:srgbClr>
              </a:gs>
              <a:gs pos="100000">
                <a:srgbClr val="143A5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Bônus de Assinatura</a:t>
            </a:r>
          </a:p>
        </p:txBody>
      </p:sp>
    </p:spTree>
    <p:extLst>
      <p:ext uri="{BB962C8B-B14F-4D97-AF65-F5344CB8AC3E}">
        <p14:creationId xmlns:p14="http://schemas.microsoft.com/office/powerpoint/2010/main" val="3523360462"/>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C074-E7EF-EDDB-6F7B-C95A20F87D7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5DBB7EF-307F-04D6-1CB6-A926E1E776EB}"/>
              </a:ext>
            </a:extLst>
          </p:cNvPr>
          <p:cNvSpPr txBox="1"/>
          <p:nvPr/>
        </p:nvSpPr>
        <p:spPr>
          <a:xfrm>
            <a:off x="185200" y="1635646"/>
            <a:ext cx="4314791" cy="3139321"/>
          </a:xfrm>
          <a:prstGeom prst="rect">
            <a:avLst/>
          </a:prstGeom>
          <a:noFill/>
        </p:spPr>
        <p:txBody>
          <a:bodyPr wrap="square" rtlCol="0">
            <a:spAutoFit/>
          </a:bodyPr>
          <a:lstStyle/>
          <a:p>
            <a:pPr marL="285750" indent="-285750">
              <a:buFont typeface="Arial" panose="020B0604020202020204" pitchFamily="34" charset="0"/>
              <a:buChar char="•"/>
            </a:pPr>
            <a:r>
              <a:rPr lang="en-US" sz="1800" b="1" dirty="0">
                <a:solidFill>
                  <a:schemeClr val="tx1">
                    <a:lumMod val="65000"/>
                    <a:lumOff val="35000"/>
                  </a:schemeClr>
                </a:solidFill>
              </a:rPr>
              <a:t>Experiências Nacionais</a:t>
            </a:r>
          </a:p>
          <a:p>
            <a:endParaRPr lang="en-US" sz="1800" dirty="0">
              <a:solidFill>
                <a:schemeClr val="tx1">
                  <a:lumMod val="65000"/>
                  <a:lumOff val="35000"/>
                </a:schemeClr>
              </a:solidFill>
            </a:endParaRPr>
          </a:p>
          <a:p>
            <a:pPr marL="285750" lvl="0" indent="-285750">
              <a:buFont typeface="Courier New" panose="02070309020205020404" pitchFamily="49" charset="0"/>
              <a:buChar char="o"/>
            </a:pPr>
            <a:r>
              <a:rPr lang="pt-BR" sz="1800" dirty="0">
                <a:solidFill>
                  <a:schemeClr val="tx1">
                    <a:lumMod val="65000"/>
                    <a:lumOff val="35000"/>
                  </a:schemeClr>
                </a:solidFill>
                <a:latin typeface="Arial" panose="020B0604020202020204" pitchFamily="34" charset="0"/>
                <a:cs typeface="Arial" panose="020B0604020202020204" pitchFamily="34" charset="0"/>
              </a:rPr>
              <a:t>Bônus de Outorga das UHEs;</a:t>
            </a:r>
            <a:endParaRPr lang="en-US" sz="1800" dirty="0">
              <a:solidFill>
                <a:schemeClr val="tx1">
                  <a:lumMod val="65000"/>
                  <a:lumOff val="35000"/>
                </a:schemeClr>
              </a:solidFill>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pt-BR" sz="1800" dirty="0">
                <a:solidFill>
                  <a:schemeClr val="tx1">
                    <a:lumMod val="65000"/>
                    <a:lumOff val="35000"/>
                  </a:schemeClr>
                </a:solidFill>
                <a:latin typeface="Arial" panose="020B0604020202020204" pitchFamily="34" charset="0"/>
                <a:cs typeface="Arial" panose="020B0604020202020204" pitchFamily="34" charset="0"/>
              </a:rPr>
              <a:t>Bônus de assinatura do regime de concessão para exploração e produção de petróleo e gás natural;</a:t>
            </a:r>
          </a:p>
          <a:p>
            <a:pPr marL="285750" indent="-285750">
              <a:buFont typeface="Courier New" panose="02070309020205020404" pitchFamily="49" charset="0"/>
              <a:buChar char="o"/>
            </a:pPr>
            <a:endParaRPr lang="en-US" sz="1800" dirty="0">
              <a:solidFill>
                <a:schemeClr val="tx1">
                  <a:lumMod val="65000"/>
                  <a:lumOff val="35000"/>
                </a:schemeClr>
              </a:solidFill>
            </a:endParaRPr>
          </a:p>
          <a:p>
            <a:r>
              <a:rPr lang="en-US" sz="1800" dirty="0" err="1">
                <a:solidFill>
                  <a:schemeClr val="tx1">
                    <a:lumMod val="65000"/>
                    <a:lumOff val="35000"/>
                  </a:schemeClr>
                </a:solidFill>
              </a:rPr>
              <a:t>Contudo</a:t>
            </a:r>
            <a:r>
              <a:rPr lang="en-US" sz="1800" dirty="0">
                <a:solidFill>
                  <a:schemeClr val="tx1">
                    <a:lumMod val="65000"/>
                    <a:lumOff val="35000"/>
                  </a:schemeClr>
                </a:solidFill>
              </a:rPr>
              <a:t>, ambas consideram as especificidades de seus respectivos setores.</a:t>
            </a:r>
            <a:r>
              <a:rPr lang="pt-BR" sz="1800" dirty="0">
                <a:solidFill>
                  <a:schemeClr val="tx1">
                    <a:lumMod val="65000"/>
                    <a:lumOff val="35000"/>
                  </a:schemeClr>
                </a:solidFill>
              </a:rPr>
              <a:t> </a:t>
            </a:r>
            <a:endParaRPr lang="en-US" sz="1800"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800" dirty="0">
              <a:solidFill>
                <a:schemeClr val="tx1">
                  <a:lumMod val="65000"/>
                  <a:lumOff val="35000"/>
                </a:schemeClr>
              </a:solidFill>
            </a:endParaRPr>
          </a:p>
        </p:txBody>
      </p:sp>
      <p:pic>
        <p:nvPicPr>
          <p:cNvPr id="2" name="Imagem 1">
            <a:extLst>
              <a:ext uri="{FF2B5EF4-FFF2-40B4-BE49-F238E27FC236}">
                <a16:creationId xmlns:a16="http://schemas.microsoft.com/office/drawing/2014/main" id="{EC786D4D-E3DE-9018-23D7-6379434C9355}"/>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B9637DA5-9DEF-8963-C418-53C1B57DA057}"/>
              </a:ext>
            </a:extLst>
          </p:cNvPr>
          <p:cNvSpPr/>
          <p:nvPr/>
        </p:nvSpPr>
        <p:spPr>
          <a:xfrm>
            <a:off x="-293913" y="915566"/>
            <a:ext cx="745820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Bônus de Assinatura: Experiências Correlatas</a:t>
            </a:r>
          </a:p>
        </p:txBody>
      </p:sp>
      <p:sp>
        <p:nvSpPr>
          <p:cNvPr id="4" name="TextBox 3">
            <a:extLst>
              <a:ext uri="{FF2B5EF4-FFF2-40B4-BE49-F238E27FC236}">
                <a16:creationId xmlns:a16="http://schemas.microsoft.com/office/drawing/2014/main" id="{A5CA842D-F002-B1D6-58AD-871AC96306EA}"/>
              </a:ext>
            </a:extLst>
          </p:cNvPr>
          <p:cNvSpPr txBox="1"/>
          <p:nvPr/>
        </p:nvSpPr>
        <p:spPr>
          <a:xfrm>
            <a:off x="4499991" y="1635645"/>
            <a:ext cx="4536505" cy="3970318"/>
          </a:xfrm>
          <a:prstGeom prst="rect">
            <a:avLst/>
          </a:prstGeom>
          <a:noFill/>
        </p:spPr>
        <p:txBody>
          <a:bodyPr wrap="square" rtlCol="0">
            <a:spAutoFit/>
          </a:bodyPr>
          <a:lstStyle/>
          <a:p>
            <a:pPr marL="285750" indent="-285750">
              <a:buFont typeface="Arial" panose="020B0604020202020204" pitchFamily="34" charset="0"/>
              <a:buChar char="•"/>
            </a:pPr>
            <a:r>
              <a:rPr lang="pt-BR" altLang="pt-BR" sz="1800" b="1" dirty="0">
                <a:solidFill>
                  <a:schemeClr val="tx1">
                    <a:lumMod val="65000"/>
                    <a:lumOff val="35000"/>
                  </a:schemeClr>
                </a:solidFill>
              </a:rPr>
              <a:t>Experiências Internacionais</a:t>
            </a:r>
          </a:p>
          <a:p>
            <a:endParaRPr lang="pt-BR" altLang="pt-BR" sz="1800" dirty="0">
              <a:solidFill>
                <a:schemeClr val="tx1">
                  <a:lumMod val="65000"/>
                  <a:lumOff val="35000"/>
                </a:schemeClr>
              </a:solidFill>
            </a:endParaRPr>
          </a:p>
          <a:p>
            <a:pPr marL="285750" lvl="0" indent="-285750">
              <a:buFont typeface="Courier New" panose="02070309020205020404" pitchFamily="49" charset="0"/>
              <a:buChar char="o"/>
            </a:pPr>
            <a:r>
              <a:rPr lang="pt-BR" sz="1800" dirty="0">
                <a:solidFill>
                  <a:schemeClr val="tx1">
                    <a:lumMod val="65000"/>
                    <a:lumOff val="35000"/>
                  </a:schemeClr>
                </a:solidFill>
              </a:rPr>
              <a:t>Quatro países analisados:</a:t>
            </a:r>
          </a:p>
          <a:p>
            <a:pPr marL="742950" lvl="1" indent="-285750">
              <a:buFont typeface="Courier New" panose="02070309020205020404" pitchFamily="49" charset="0"/>
              <a:buChar char="o"/>
            </a:pPr>
            <a:r>
              <a:rPr lang="pt-BR" sz="1800" dirty="0">
                <a:solidFill>
                  <a:schemeClr val="tx1">
                    <a:lumMod val="65000"/>
                    <a:lumOff val="35000"/>
                  </a:schemeClr>
                </a:solidFill>
              </a:rPr>
              <a:t>Diferentes abordagens de cobrança pela cessão da área. </a:t>
            </a:r>
            <a:endParaRPr lang="en-US" sz="1800" dirty="0">
              <a:solidFill>
                <a:schemeClr val="tx1">
                  <a:lumMod val="65000"/>
                  <a:lumOff val="35000"/>
                </a:schemeClr>
              </a:solidFill>
            </a:endParaRPr>
          </a:p>
          <a:p>
            <a:pPr marL="742950" lvl="1" indent="-285750">
              <a:buFont typeface="Courier New" panose="02070309020205020404" pitchFamily="49" charset="0"/>
              <a:buChar char="o"/>
            </a:pPr>
            <a:r>
              <a:rPr lang="pt-BR" sz="1800" dirty="0">
                <a:solidFill>
                  <a:schemeClr val="tx1">
                    <a:lumMod val="65000"/>
                    <a:lumOff val="35000"/>
                  </a:schemeClr>
                </a:solidFill>
              </a:rPr>
              <a:t>Cessão onerosa - taxa de ocupação da área e participação proporcional.</a:t>
            </a:r>
            <a:endParaRPr lang="en-US" sz="1800" dirty="0">
              <a:solidFill>
                <a:schemeClr val="tx1">
                  <a:lumMod val="65000"/>
                  <a:lumOff val="35000"/>
                </a:schemeClr>
              </a:solidFill>
            </a:endParaRPr>
          </a:p>
          <a:p>
            <a:pPr lvl="0"/>
            <a:endParaRPr lang="pt-BR" sz="1800" dirty="0">
              <a:solidFill>
                <a:schemeClr val="tx1">
                  <a:lumMod val="65000"/>
                  <a:lumOff val="35000"/>
                </a:schemeClr>
              </a:solidFill>
            </a:endParaRPr>
          </a:p>
          <a:p>
            <a:pPr lvl="0"/>
            <a:r>
              <a:rPr lang="pt-BR" sz="1800" dirty="0">
                <a:solidFill>
                  <a:schemeClr val="tx1">
                    <a:lumMod val="65000"/>
                    <a:lumOff val="35000"/>
                  </a:schemeClr>
                </a:solidFill>
              </a:rPr>
              <a:t>Cobrança de Bônus de assinatura menos frequente.</a:t>
            </a:r>
            <a:endParaRPr lang="en-US" sz="1800" dirty="0">
              <a:solidFill>
                <a:schemeClr val="tx1">
                  <a:lumMod val="65000"/>
                  <a:lumOff val="35000"/>
                </a:schemeClr>
              </a:solidFill>
            </a:endParaRPr>
          </a:p>
          <a:p>
            <a:pPr marL="285750" indent="-285750">
              <a:buFont typeface="Arial" panose="020B0604020202020204" pitchFamily="34" charset="0"/>
              <a:buChar char="•"/>
            </a:pPr>
            <a:endParaRPr lang="pt-BR" altLang="pt-BR" sz="1800" dirty="0">
              <a:solidFill>
                <a:schemeClr val="tx1">
                  <a:lumMod val="65000"/>
                  <a:lumOff val="35000"/>
                </a:schemeClr>
              </a:solidFill>
            </a:endParaRPr>
          </a:p>
          <a:p>
            <a:pPr marL="285750" indent="-285750">
              <a:buFont typeface="Arial" panose="020B0604020202020204" pitchFamily="34" charset="0"/>
              <a:buChar char="•"/>
            </a:pPr>
            <a:endParaRPr lang="pt-BR" altLang="pt-BR" sz="1800" dirty="0">
              <a:solidFill>
                <a:schemeClr val="tx1">
                  <a:lumMod val="65000"/>
                  <a:lumOff val="35000"/>
                </a:schemeClr>
              </a:solidFill>
            </a:endParaRPr>
          </a:p>
          <a:p>
            <a:endParaRPr lang="en-US" sz="1800" dirty="0">
              <a:solidFill>
                <a:schemeClr val="tx1">
                  <a:lumMod val="65000"/>
                  <a:lumOff val="35000"/>
                </a:schemeClr>
              </a:solidFill>
              <a:cs typeface="Arial" panose="020B0604020202020204" pitchFamily="34" charset="0"/>
            </a:endParaRPr>
          </a:p>
        </p:txBody>
      </p:sp>
      <p:cxnSp>
        <p:nvCxnSpPr>
          <p:cNvPr id="7" name="Straight Connector 6">
            <a:extLst>
              <a:ext uri="{FF2B5EF4-FFF2-40B4-BE49-F238E27FC236}">
                <a16:creationId xmlns:a16="http://schemas.microsoft.com/office/drawing/2014/main" id="{D6FF8C72-C480-C0AF-AC82-C83FE4DE101F}"/>
              </a:ext>
            </a:extLst>
          </p:cNvPr>
          <p:cNvCxnSpPr>
            <a:cxnSpLocks/>
          </p:cNvCxnSpPr>
          <p:nvPr/>
        </p:nvCxnSpPr>
        <p:spPr>
          <a:xfrm>
            <a:off x="4355976" y="1707654"/>
            <a:ext cx="0" cy="2800767"/>
          </a:xfrm>
          <a:prstGeom prst="line">
            <a:avLst/>
          </a:prstGeom>
          <a:ln>
            <a:solidFill>
              <a:srgbClr val="0065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666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Estados Unidos</a:t>
            </a:r>
          </a:p>
        </p:txBody>
      </p:sp>
      <p:sp>
        <p:nvSpPr>
          <p:cNvPr id="10" name="TextBox 9">
            <a:extLst>
              <a:ext uri="{FF2B5EF4-FFF2-40B4-BE49-F238E27FC236}">
                <a16:creationId xmlns:a16="http://schemas.microsoft.com/office/drawing/2014/main" id="{70F3D377-B9A7-C602-7F96-F5CE69E1CEF7}"/>
              </a:ext>
            </a:extLst>
          </p:cNvPr>
          <p:cNvSpPr txBox="1"/>
          <p:nvPr/>
        </p:nvSpPr>
        <p:spPr>
          <a:xfrm>
            <a:off x="180006" y="1491630"/>
            <a:ext cx="6480226" cy="369332"/>
          </a:xfrm>
          <a:prstGeom prst="rect">
            <a:avLst/>
          </a:prstGeom>
          <a:noFill/>
        </p:spPr>
        <p:txBody>
          <a:bodyPr wrap="square" rtlCol="0">
            <a:spAutoFit/>
          </a:bodyPr>
          <a:lstStyle/>
          <a:p>
            <a:pPr marL="342900" indent="-342900">
              <a:buClr>
                <a:schemeClr val="tx1">
                  <a:lumMod val="65000"/>
                  <a:lumOff val="35000"/>
                </a:schemeClr>
              </a:buClr>
              <a:buFont typeface="Arial" panose="020B0604020202020204" pitchFamily="34" charset="0"/>
              <a:buChar char="•"/>
            </a:pPr>
            <a:r>
              <a:rPr lang="en-US" sz="1800" dirty="0">
                <a:solidFill>
                  <a:schemeClr val="tx1">
                    <a:lumMod val="65000"/>
                    <a:lumOff val="35000"/>
                  </a:schemeClr>
                </a:solidFill>
              </a:rPr>
              <a:t>Mais </a:t>
            </a:r>
            <a:r>
              <a:rPr lang="en-US" sz="1800" dirty="0" err="1">
                <a:solidFill>
                  <a:schemeClr val="tx1">
                    <a:lumMod val="65000"/>
                    <a:lumOff val="35000"/>
                  </a:schemeClr>
                </a:solidFill>
              </a:rPr>
              <a:t>semelhante</a:t>
            </a:r>
            <a:r>
              <a:rPr lang="en-US" sz="1800" dirty="0">
                <a:solidFill>
                  <a:schemeClr val="tx1">
                    <a:lumMod val="65000"/>
                    <a:lumOff val="35000"/>
                  </a:schemeClr>
                </a:solidFill>
              </a:rPr>
              <a:t> </a:t>
            </a:r>
            <a:r>
              <a:rPr lang="en-US" sz="1800" dirty="0" err="1">
                <a:solidFill>
                  <a:schemeClr val="tx1">
                    <a:lumMod val="65000"/>
                    <a:lumOff val="35000"/>
                  </a:schemeClr>
                </a:solidFill>
              </a:rPr>
              <a:t>ao</a:t>
            </a:r>
            <a:r>
              <a:rPr lang="en-US" sz="1800" dirty="0">
                <a:solidFill>
                  <a:schemeClr val="tx1">
                    <a:lumMod val="65000"/>
                    <a:lumOff val="35000"/>
                  </a:schemeClr>
                </a:solidFill>
              </a:rPr>
              <a:t> </a:t>
            </a:r>
            <a:r>
              <a:rPr lang="en-US" sz="1800" dirty="0" err="1">
                <a:solidFill>
                  <a:schemeClr val="tx1">
                    <a:lumMod val="65000"/>
                    <a:lumOff val="35000"/>
                  </a:schemeClr>
                </a:solidFill>
              </a:rPr>
              <a:t>modelo</a:t>
            </a:r>
            <a:r>
              <a:rPr lang="en-US" sz="1800" dirty="0">
                <a:solidFill>
                  <a:schemeClr val="tx1">
                    <a:lumMod val="65000"/>
                    <a:lumOff val="35000"/>
                  </a:schemeClr>
                </a:solidFill>
              </a:rPr>
              <a:t> </a:t>
            </a:r>
            <a:r>
              <a:rPr lang="en-US" sz="1800" dirty="0" err="1">
                <a:solidFill>
                  <a:schemeClr val="tx1">
                    <a:lumMod val="65000"/>
                    <a:lumOff val="35000"/>
                  </a:schemeClr>
                </a:solidFill>
              </a:rPr>
              <a:t>proposto</a:t>
            </a:r>
            <a:r>
              <a:rPr lang="en-US" sz="1800" dirty="0">
                <a:solidFill>
                  <a:schemeClr val="tx1">
                    <a:lumMod val="65000"/>
                    <a:lumOff val="35000"/>
                  </a:schemeClr>
                </a:solidFill>
              </a:rPr>
              <a:t> para o </a:t>
            </a:r>
            <a:r>
              <a:rPr lang="en-US" sz="1800" dirty="0" err="1">
                <a:solidFill>
                  <a:schemeClr val="tx1">
                    <a:lumMod val="65000"/>
                    <a:lumOff val="35000"/>
                  </a:schemeClr>
                </a:solidFill>
              </a:rPr>
              <a:t>Brasil</a:t>
            </a:r>
            <a:r>
              <a:rPr lang="en-US" sz="1800" dirty="0">
                <a:solidFill>
                  <a:schemeClr val="tx1">
                    <a:lumMod val="65000"/>
                    <a:lumOff val="35000"/>
                  </a:schemeClr>
                </a:solidFill>
              </a:rPr>
              <a:t>:</a:t>
            </a:r>
          </a:p>
        </p:txBody>
      </p:sp>
      <p:sp>
        <p:nvSpPr>
          <p:cNvPr id="13" name="Retângulo: Cantos Arredondados 12">
            <a:extLst>
              <a:ext uri="{FF2B5EF4-FFF2-40B4-BE49-F238E27FC236}">
                <a16:creationId xmlns:a16="http://schemas.microsoft.com/office/drawing/2014/main" id="{8B6A6BD0-3D13-4437-482D-07A2480240DA}"/>
              </a:ext>
            </a:extLst>
          </p:cNvPr>
          <p:cNvSpPr/>
          <p:nvPr/>
        </p:nvSpPr>
        <p:spPr>
          <a:xfrm>
            <a:off x="539552" y="1984179"/>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i="1">
                <a:latin typeface="Arial" panose="020B0604020202020204" pitchFamily="34" charset="0"/>
                <a:cs typeface="Arial" panose="020B0604020202020204" pitchFamily="34" charset="0"/>
              </a:rPr>
              <a:t>Bid </a:t>
            </a:r>
            <a:r>
              <a:rPr lang="pt-BR" sz="1800">
                <a:latin typeface="Arial" panose="020B0604020202020204" pitchFamily="34" charset="0"/>
                <a:cs typeface="Arial" panose="020B0604020202020204" pitchFamily="34" charset="0"/>
              </a:rPr>
              <a:t>inicial</a:t>
            </a:r>
            <a:endParaRPr lang="pt-BR" sz="1800" dirty="0">
              <a:latin typeface="Arial" panose="020B0604020202020204" pitchFamily="34" charset="0"/>
              <a:cs typeface="Arial" panose="020B0604020202020204" pitchFamily="34" charset="0"/>
            </a:endParaRPr>
          </a:p>
        </p:txBody>
      </p:sp>
      <p:sp>
        <p:nvSpPr>
          <p:cNvPr id="14" name="Retângulo: Cantos Arredondados 13">
            <a:extLst>
              <a:ext uri="{FF2B5EF4-FFF2-40B4-BE49-F238E27FC236}">
                <a16:creationId xmlns:a16="http://schemas.microsoft.com/office/drawing/2014/main" id="{FE95DAAA-BE49-E84F-5F46-5A220051AE71}"/>
              </a:ext>
            </a:extLst>
          </p:cNvPr>
          <p:cNvSpPr/>
          <p:nvPr/>
        </p:nvSpPr>
        <p:spPr>
          <a:xfrm>
            <a:off x="520765" y="2959378"/>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Aluguel</a:t>
            </a:r>
          </a:p>
        </p:txBody>
      </p:sp>
      <p:sp>
        <p:nvSpPr>
          <p:cNvPr id="15" name="Sinal de Adição 14">
            <a:extLst>
              <a:ext uri="{FF2B5EF4-FFF2-40B4-BE49-F238E27FC236}">
                <a16:creationId xmlns:a16="http://schemas.microsoft.com/office/drawing/2014/main" id="{68FF257E-D318-66EB-F15C-6E289CD2158B}"/>
              </a:ext>
            </a:extLst>
          </p:cNvPr>
          <p:cNvSpPr/>
          <p:nvPr/>
        </p:nvSpPr>
        <p:spPr>
          <a:xfrm>
            <a:off x="1059386" y="2599412"/>
            <a:ext cx="344262" cy="332378"/>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dirty="0"/>
          </a:p>
        </p:txBody>
      </p:sp>
      <p:sp>
        <p:nvSpPr>
          <p:cNvPr id="16" name="Retângulo: Cantos Arredondados 15">
            <a:extLst>
              <a:ext uri="{FF2B5EF4-FFF2-40B4-BE49-F238E27FC236}">
                <a16:creationId xmlns:a16="http://schemas.microsoft.com/office/drawing/2014/main" id="{E234A079-29F7-470F-F540-BEDA5A93BEFA}"/>
              </a:ext>
            </a:extLst>
          </p:cNvPr>
          <p:cNvSpPr/>
          <p:nvPr/>
        </p:nvSpPr>
        <p:spPr>
          <a:xfrm>
            <a:off x="539552" y="3934577"/>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Taxa de Operação</a:t>
            </a:r>
          </a:p>
        </p:txBody>
      </p:sp>
      <p:sp>
        <p:nvSpPr>
          <p:cNvPr id="17" name="Sinal de Adição 16">
            <a:extLst>
              <a:ext uri="{FF2B5EF4-FFF2-40B4-BE49-F238E27FC236}">
                <a16:creationId xmlns:a16="http://schemas.microsoft.com/office/drawing/2014/main" id="{1AC3E8A8-B703-A84E-F806-3830058E6B41}"/>
              </a:ext>
            </a:extLst>
          </p:cNvPr>
          <p:cNvSpPr/>
          <p:nvPr/>
        </p:nvSpPr>
        <p:spPr>
          <a:xfrm>
            <a:off x="1078173" y="3574611"/>
            <a:ext cx="344262" cy="332378"/>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dirty="0"/>
          </a:p>
        </p:txBody>
      </p:sp>
      <p:sp>
        <p:nvSpPr>
          <p:cNvPr id="19" name="CaixaDeTexto 18">
            <a:extLst>
              <a:ext uri="{FF2B5EF4-FFF2-40B4-BE49-F238E27FC236}">
                <a16:creationId xmlns:a16="http://schemas.microsoft.com/office/drawing/2014/main" id="{95AF35A8-6F81-65D8-DA54-6655E9505B08}"/>
              </a:ext>
            </a:extLst>
          </p:cNvPr>
          <p:cNvSpPr txBox="1"/>
          <p:nvPr/>
        </p:nvSpPr>
        <p:spPr>
          <a:xfrm>
            <a:off x="2195736" y="1953081"/>
            <a:ext cx="5688632" cy="646331"/>
          </a:xfrm>
          <a:prstGeom prst="rect">
            <a:avLst/>
          </a:prstGeom>
          <a:noFill/>
        </p:spPr>
        <p:txBody>
          <a:bodyPr wrap="square" rtlCol="0">
            <a:spAutoFit/>
          </a:bodyPr>
          <a:lstStyle>
            <a:defPPr>
              <a:defRPr lang="en-US"/>
            </a:defPPr>
            <a:lvl1pPr marL="342900" indent="-342900">
              <a:buClr>
                <a:schemeClr val="tx1">
                  <a:lumMod val="65000"/>
                  <a:lumOff val="35000"/>
                </a:schemeClr>
              </a:buClr>
              <a:buFont typeface="Arial" panose="020B0604020202020204" pitchFamily="34" charset="0"/>
              <a:buChar char="•"/>
              <a:defRPr sz="1800">
                <a:solidFill>
                  <a:schemeClr val="tx1">
                    <a:lumMod val="65000"/>
                    <a:lumOff val="35000"/>
                  </a:schemeClr>
                </a:solidFill>
              </a:defRPr>
            </a:lvl1pPr>
          </a:lstStyle>
          <a:p>
            <a:pPr marL="0" indent="0">
              <a:buNone/>
            </a:pPr>
            <a:r>
              <a:rPr lang="pt-BR" dirty="0"/>
              <a:t>Proposta vencedora do leilão, pago no momento da celebração da cessão. Lance mínimo </a:t>
            </a:r>
            <a:r>
              <a:rPr lang="pt-BR" sz="1800" kern="0" dirty="0">
                <a:effectLst/>
                <a:latin typeface="Arial" panose="020B0604020202020204" pitchFamily="34" charset="0"/>
                <a:ea typeface="Times New Roman" panose="02020603050405020304" pitchFamily="18" charset="0"/>
              </a:rPr>
              <a:t>100 US$/acre.</a:t>
            </a:r>
            <a:endParaRPr lang="pt-BR" dirty="0"/>
          </a:p>
        </p:txBody>
      </p:sp>
      <p:sp>
        <p:nvSpPr>
          <p:cNvPr id="21" name="CaixaDeTexto 20">
            <a:extLst>
              <a:ext uri="{FF2B5EF4-FFF2-40B4-BE49-F238E27FC236}">
                <a16:creationId xmlns:a16="http://schemas.microsoft.com/office/drawing/2014/main" id="{342F43A5-E0E6-812F-CB3F-2EC9201D6BAB}"/>
              </a:ext>
            </a:extLst>
          </p:cNvPr>
          <p:cNvSpPr txBox="1"/>
          <p:nvPr/>
        </p:nvSpPr>
        <p:spPr>
          <a:xfrm>
            <a:off x="2195736" y="2964733"/>
            <a:ext cx="5760640" cy="646331"/>
          </a:xfrm>
          <a:prstGeom prst="rect">
            <a:avLst/>
          </a:prstGeom>
          <a:noFill/>
        </p:spPr>
        <p:txBody>
          <a:bodyPr wrap="square" rtlCol="0">
            <a:spAutoFit/>
          </a:bodyPr>
          <a:lstStyle>
            <a:defPPr>
              <a:defRPr lang="en-US"/>
            </a:defPPr>
            <a:lvl1pPr marL="0" indent="0">
              <a:buClr>
                <a:schemeClr val="tx1">
                  <a:lumMod val="65000"/>
                  <a:lumOff val="35000"/>
                </a:schemeClr>
              </a:buClr>
              <a:buFont typeface="Arial" panose="020B0604020202020204" pitchFamily="34" charset="0"/>
              <a:buNone/>
              <a:defRPr sz="1800">
                <a:solidFill>
                  <a:schemeClr val="tx1">
                    <a:lumMod val="65000"/>
                    <a:lumOff val="35000"/>
                  </a:schemeClr>
                </a:solidFill>
              </a:defRPr>
            </a:lvl1pPr>
          </a:lstStyle>
          <a:p>
            <a:r>
              <a:rPr lang="pt-BR" dirty="0"/>
              <a:t>Com a cessão celebrada, é cobrado um aluguel anual, de US$ 3/acre.</a:t>
            </a:r>
          </a:p>
        </p:txBody>
      </p:sp>
      <p:sp>
        <p:nvSpPr>
          <p:cNvPr id="23" name="CaixaDeTexto 22">
            <a:extLst>
              <a:ext uri="{FF2B5EF4-FFF2-40B4-BE49-F238E27FC236}">
                <a16:creationId xmlns:a16="http://schemas.microsoft.com/office/drawing/2014/main" id="{F5C91C10-1442-B4D9-7315-C7EBA4E110B0}"/>
              </a:ext>
            </a:extLst>
          </p:cNvPr>
          <p:cNvSpPr txBox="1"/>
          <p:nvPr/>
        </p:nvSpPr>
        <p:spPr>
          <a:xfrm>
            <a:off x="2195736" y="3906989"/>
            <a:ext cx="5870091" cy="646331"/>
          </a:xfrm>
          <a:prstGeom prst="rect">
            <a:avLst/>
          </a:prstGeom>
          <a:noFill/>
        </p:spPr>
        <p:txBody>
          <a:bodyPr wrap="square" rtlCol="0">
            <a:spAutoFit/>
          </a:bodyPr>
          <a:lstStyle>
            <a:defPPr>
              <a:defRPr lang="en-US"/>
            </a:defPPr>
            <a:lvl1pPr marL="0" indent="0">
              <a:buClr>
                <a:schemeClr val="tx1">
                  <a:lumMod val="65000"/>
                  <a:lumOff val="35000"/>
                </a:schemeClr>
              </a:buClr>
              <a:buFont typeface="Arial" panose="020B0604020202020204" pitchFamily="34" charset="0"/>
              <a:buNone/>
              <a:defRPr sz="1800">
                <a:solidFill>
                  <a:schemeClr val="tx1">
                    <a:lumMod val="65000"/>
                    <a:lumOff val="35000"/>
                  </a:schemeClr>
                </a:solidFill>
              </a:defRPr>
            </a:lvl1pPr>
          </a:lstStyle>
          <a:p>
            <a:r>
              <a:rPr lang="pt-BR" dirty="0"/>
              <a:t>Taxa operacional anual, que substitui o aluguel anual, e que representa 2% do faturamento bruto.</a:t>
            </a:r>
          </a:p>
        </p:txBody>
      </p:sp>
    </p:spTree>
    <p:extLst>
      <p:ext uri="{BB962C8B-B14F-4D97-AF65-F5344CB8AC3E}">
        <p14:creationId xmlns:p14="http://schemas.microsoft.com/office/powerpoint/2010/main" val="1029055749"/>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Alemanha</a:t>
            </a:r>
          </a:p>
        </p:txBody>
      </p:sp>
      <p:grpSp>
        <p:nvGrpSpPr>
          <p:cNvPr id="10" name="Agrupar 9">
            <a:extLst>
              <a:ext uri="{FF2B5EF4-FFF2-40B4-BE49-F238E27FC236}">
                <a16:creationId xmlns:a16="http://schemas.microsoft.com/office/drawing/2014/main" id="{B67FE164-209B-57FF-D6B5-3242CB32F219}"/>
              </a:ext>
            </a:extLst>
          </p:cNvPr>
          <p:cNvGrpSpPr/>
          <p:nvPr/>
        </p:nvGrpSpPr>
        <p:grpSpPr>
          <a:xfrm>
            <a:off x="179512" y="2050442"/>
            <a:ext cx="5182549" cy="2728799"/>
            <a:chOff x="4644008" y="1995686"/>
            <a:chExt cx="5182549" cy="2728799"/>
          </a:xfrm>
        </p:grpSpPr>
        <p:sp>
          <p:nvSpPr>
            <p:cNvPr id="4" name="Arrow: Right 3">
              <a:extLst>
                <a:ext uri="{FF2B5EF4-FFF2-40B4-BE49-F238E27FC236}">
                  <a16:creationId xmlns:a16="http://schemas.microsoft.com/office/drawing/2014/main" id="{4BECB08D-A4F4-E273-F3DD-F42C7F71CB54}"/>
                </a:ext>
              </a:extLst>
            </p:cNvPr>
            <p:cNvSpPr/>
            <p:nvPr/>
          </p:nvSpPr>
          <p:spPr>
            <a:xfrm>
              <a:off x="4716015" y="1995686"/>
              <a:ext cx="5110542" cy="738817"/>
            </a:xfrm>
            <a:prstGeom prst="rightArrow">
              <a:avLst/>
            </a:prstGeom>
            <a:gradFill flip="none" rotWithShape="1">
              <a:gsLst>
                <a:gs pos="0">
                  <a:schemeClr val="tx2">
                    <a:lumMod val="90000"/>
                    <a:lumOff val="10000"/>
                    <a:shade val="30000"/>
                    <a:satMod val="115000"/>
                  </a:schemeClr>
                </a:gs>
                <a:gs pos="50000">
                  <a:schemeClr val="tx2">
                    <a:lumMod val="90000"/>
                    <a:lumOff val="10000"/>
                    <a:shade val="67500"/>
                    <a:satMod val="115000"/>
                  </a:schemeClr>
                </a:gs>
                <a:gs pos="100000">
                  <a:schemeClr val="tx2">
                    <a:lumMod val="90000"/>
                    <a:lumOff val="10000"/>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Arrow: Right 4">
              <a:extLst>
                <a:ext uri="{FF2B5EF4-FFF2-40B4-BE49-F238E27FC236}">
                  <a16:creationId xmlns:a16="http://schemas.microsoft.com/office/drawing/2014/main" id="{20BAF6C8-258D-153C-6FA9-0549DA6D78F1}"/>
                </a:ext>
              </a:extLst>
            </p:cNvPr>
            <p:cNvSpPr/>
            <p:nvPr/>
          </p:nvSpPr>
          <p:spPr>
            <a:xfrm>
              <a:off x="6998529" y="2432562"/>
              <a:ext cx="2470015" cy="738817"/>
            </a:xfrm>
            <a:prstGeom prst="rightArrow">
              <a:avLst/>
            </a:prstGeom>
            <a:gradFill flip="none" rotWithShape="1">
              <a:gsLst>
                <a:gs pos="0">
                  <a:schemeClr val="tx2">
                    <a:lumMod val="75000"/>
                    <a:lumOff val="25000"/>
                    <a:shade val="30000"/>
                    <a:satMod val="115000"/>
                  </a:schemeClr>
                </a:gs>
                <a:gs pos="50000">
                  <a:schemeClr val="tx2">
                    <a:lumMod val="75000"/>
                    <a:lumOff val="25000"/>
                    <a:shade val="67500"/>
                    <a:satMod val="115000"/>
                  </a:schemeClr>
                </a:gs>
                <a:gs pos="100000">
                  <a:schemeClr val="tx2">
                    <a:lumMod val="75000"/>
                    <a:lumOff val="25000"/>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BBCA0DD-A7F3-AECD-4285-4A5FDB9977E2}"/>
                </a:ext>
              </a:extLst>
            </p:cNvPr>
            <p:cNvSpPr txBox="1"/>
            <p:nvPr/>
          </p:nvSpPr>
          <p:spPr>
            <a:xfrm>
              <a:off x="4716015" y="2160337"/>
              <a:ext cx="1800199" cy="369332"/>
            </a:xfrm>
            <a:prstGeom prst="rect">
              <a:avLst/>
            </a:prstGeom>
            <a:noFill/>
          </p:spPr>
          <p:txBody>
            <a:bodyPr wrap="square" rtlCol="0">
              <a:spAutoFit/>
            </a:bodyPr>
            <a:lstStyle/>
            <a:p>
              <a:r>
                <a:rPr lang="en-US" sz="1800" dirty="0">
                  <a:solidFill>
                    <a:schemeClr val="bg1"/>
                  </a:solidFill>
                </a:rPr>
                <a:t>Etapa 1</a:t>
              </a:r>
            </a:p>
          </p:txBody>
        </p:sp>
        <p:sp>
          <p:nvSpPr>
            <p:cNvPr id="16" name="TextBox 15">
              <a:extLst>
                <a:ext uri="{FF2B5EF4-FFF2-40B4-BE49-F238E27FC236}">
                  <a16:creationId xmlns:a16="http://schemas.microsoft.com/office/drawing/2014/main" id="{1F1660A3-6BD9-75DF-0AA8-498E10DC762B}"/>
                </a:ext>
              </a:extLst>
            </p:cNvPr>
            <p:cNvSpPr txBox="1"/>
            <p:nvPr/>
          </p:nvSpPr>
          <p:spPr>
            <a:xfrm>
              <a:off x="6987015" y="2597213"/>
              <a:ext cx="1741737" cy="369332"/>
            </a:xfrm>
            <a:prstGeom prst="rect">
              <a:avLst/>
            </a:prstGeom>
            <a:noFill/>
          </p:spPr>
          <p:txBody>
            <a:bodyPr wrap="square" rtlCol="0">
              <a:spAutoFit/>
            </a:bodyPr>
            <a:lstStyle/>
            <a:p>
              <a:r>
                <a:rPr lang="en-US" sz="1800" dirty="0">
                  <a:solidFill>
                    <a:schemeClr val="bg1"/>
                  </a:solidFill>
                </a:rPr>
                <a:t>Etapa 2*</a:t>
              </a:r>
            </a:p>
          </p:txBody>
        </p:sp>
        <p:sp>
          <p:nvSpPr>
            <p:cNvPr id="17" name="TextBox 16">
              <a:extLst>
                <a:ext uri="{FF2B5EF4-FFF2-40B4-BE49-F238E27FC236}">
                  <a16:creationId xmlns:a16="http://schemas.microsoft.com/office/drawing/2014/main" id="{F308F94D-DD20-4F7F-C4EB-37E65E855F52}"/>
                </a:ext>
              </a:extLst>
            </p:cNvPr>
            <p:cNvSpPr txBox="1"/>
            <p:nvPr/>
          </p:nvSpPr>
          <p:spPr>
            <a:xfrm>
              <a:off x="4644008" y="2693160"/>
              <a:ext cx="2321696" cy="2031325"/>
            </a:xfrm>
            <a:prstGeom prst="rect">
              <a:avLst/>
            </a:prstGeom>
            <a:noFill/>
          </p:spPr>
          <p:txBody>
            <a:bodyPr wrap="square" rtlCol="0">
              <a:spAutoFit/>
            </a:bodyPr>
            <a:lstStyle/>
            <a:p>
              <a:pPr marL="285750" indent="-285750">
                <a:buFont typeface="Arial" panose="020B0604020202020204" pitchFamily="34" charset="0"/>
                <a:buChar char="•"/>
              </a:pPr>
              <a:r>
                <a:rPr lang="pt-BR" sz="1800" kern="1200" dirty="0">
                  <a:solidFill>
                    <a:schemeClr val="tx1">
                      <a:lumMod val="65000"/>
                      <a:lumOff val="35000"/>
                    </a:schemeClr>
                  </a:solidFill>
                  <a:latin typeface="Arial" panose="020B0604020202020204" pitchFamily="34" charset="0"/>
                  <a:cs typeface="Arial" panose="020B0604020202020204" pitchFamily="34" charset="0"/>
                </a:rPr>
                <a:t>Vence a proposta com </a:t>
              </a:r>
              <a:r>
                <a:rPr lang="pt-BR" sz="1800" dirty="0">
                  <a:solidFill>
                    <a:schemeClr val="tx1">
                      <a:lumMod val="65000"/>
                      <a:lumOff val="35000"/>
                    </a:schemeClr>
                  </a:solidFill>
                  <a:cs typeface="Arial" panose="020B0604020202020204" pitchFamily="34" charset="0"/>
                </a:rPr>
                <a:t>menos </a:t>
              </a:r>
              <a:r>
                <a:rPr lang="pt-BR" sz="1800" kern="1200" dirty="0">
                  <a:solidFill>
                    <a:schemeClr val="tx1">
                      <a:lumMod val="65000"/>
                      <a:lumOff val="35000"/>
                    </a:schemeClr>
                  </a:solidFill>
                  <a:latin typeface="Arial" panose="020B0604020202020204" pitchFamily="34" charset="0"/>
                  <a:cs typeface="Arial" panose="020B0604020202020204" pitchFamily="34" charset="0"/>
                </a:rPr>
                <a:t>subsídios necessários para desenvolver o projeto.</a:t>
              </a:r>
              <a:endParaRPr lang="en-US" sz="1800" kern="1200"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800" dirty="0"/>
            </a:p>
          </p:txBody>
        </p:sp>
        <p:sp>
          <p:nvSpPr>
            <p:cNvPr id="18" name="TextBox 17">
              <a:extLst>
                <a:ext uri="{FF2B5EF4-FFF2-40B4-BE49-F238E27FC236}">
                  <a16:creationId xmlns:a16="http://schemas.microsoft.com/office/drawing/2014/main" id="{4BF3BD0E-17BF-D70D-1538-297074F2FCF8}"/>
                </a:ext>
              </a:extLst>
            </p:cNvPr>
            <p:cNvSpPr txBox="1"/>
            <p:nvPr/>
          </p:nvSpPr>
          <p:spPr>
            <a:xfrm>
              <a:off x="6965704" y="3066924"/>
              <a:ext cx="2502840" cy="1477328"/>
            </a:xfrm>
            <a:prstGeom prst="rect">
              <a:avLst/>
            </a:prstGeom>
            <a:noFill/>
          </p:spPr>
          <p:txBody>
            <a:bodyPr wrap="square" rtlCol="0">
              <a:spAutoFit/>
            </a:bodyPr>
            <a:lstStyle/>
            <a:p>
              <a:pPr marL="285750" indent="-285750">
                <a:buFont typeface="Arial" panose="020B0604020202020204" pitchFamily="34" charset="0"/>
                <a:buChar char="•"/>
              </a:pPr>
              <a:r>
                <a:rPr lang="pt-BR" sz="1800" kern="1200" dirty="0">
                  <a:solidFill>
                    <a:schemeClr val="tx1">
                      <a:lumMod val="65000"/>
                      <a:lumOff val="35000"/>
                    </a:schemeClr>
                  </a:solidFill>
                  <a:latin typeface="Arial" panose="020B0604020202020204" pitchFamily="34" charset="0"/>
                  <a:cs typeface="Arial" panose="020B0604020202020204" pitchFamily="34" charset="0"/>
                </a:rPr>
                <a:t>Licitantes ofertam valores a serem pagos pelos lotes do processo competitivo.</a:t>
              </a:r>
            </a:p>
          </p:txBody>
        </p:sp>
      </p:grpSp>
      <p:cxnSp>
        <p:nvCxnSpPr>
          <p:cNvPr id="12" name="Conector de Seta Reta 11">
            <a:extLst>
              <a:ext uri="{FF2B5EF4-FFF2-40B4-BE49-F238E27FC236}">
                <a16:creationId xmlns:a16="http://schemas.microsoft.com/office/drawing/2014/main" id="{BB76598E-279A-8C79-413B-08E9A6535278}"/>
              </a:ext>
            </a:extLst>
          </p:cNvPr>
          <p:cNvCxnSpPr>
            <a:cxnSpLocks/>
          </p:cNvCxnSpPr>
          <p:nvPr/>
        </p:nvCxnSpPr>
        <p:spPr>
          <a:xfrm>
            <a:off x="4815123" y="3795886"/>
            <a:ext cx="7649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0">
            <a:extLst>
              <a:ext uri="{FF2B5EF4-FFF2-40B4-BE49-F238E27FC236}">
                <a16:creationId xmlns:a16="http://schemas.microsoft.com/office/drawing/2014/main" id="{BB9D471C-276D-AFA7-5023-FFDE1357D546}"/>
              </a:ext>
            </a:extLst>
          </p:cNvPr>
          <p:cNvSpPr txBox="1"/>
          <p:nvPr/>
        </p:nvSpPr>
        <p:spPr>
          <a:xfrm>
            <a:off x="5652120" y="3057222"/>
            <a:ext cx="3096344" cy="1477328"/>
          </a:xfrm>
          <a:prstGeom prst="rect">
            <a:avLst/>
          </a:prstGeom>
          <a:noFill/>
        </p:spPr>
        <p:txBody>
          <a:bodyPr wrap="square" rtlCol="0">
            <a:spAutoFit/>
          </a:bodyPr>
          <a:lstStyle/>
          <a:p>
            <a:r>
              <a:rPr lang="pt-BR" sz="1800" b="1" dirty="0">
                <a:solidFill>
                  <a:schemeClr val="tx1">
                    <a:lumMod val="65000"/>
                    <a:lumOff val="35000"/>
                  </a:schemeClr>
                </a:solidFill>
              </a:rPr>
              <a:t>Fluxo de Pagamentos</a:t>
            </a:r>
          </a:p>
          <a:p>
            <a:pPr marL="285750" indent="-285750">
              <a:buFont typeface="Arial" panose="020B0604020202020204" pitchFamily="34" charset="0"/>
              <a:buChar char="•"/>
            </a:pPr>
            <a:r>
              <a:rPr lang="pt-BR" sz="1800" dirty="0">
                <a:solidFill>
                  <a:schemeClr val="tx1">
                    <a:lumMod val="65000"/>
                    <a:lumOff val="35000"/>
                  </a:schemeClr>
                </a:solidFill>
                <a:cs typeface="Arial" panose="020B0604020202020204" pitchFamily="34" charset="0"/>
              </a:rPr>
              <a:t>10% do valor em até 12 meses após o leilão;</a:t>
            </a:r>
            <a:endParaRPr lang="en-US" sz="1800"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chemeClr val="tx1">
                    <a:lumMod val="65000"/>
                    <a:lumOff val="35000"/>
                  </a:schemeClr>
                </a:solidFill>
              </a:rPr>
              <a:t>90% </a:t>
            </a:r>
            <a:r>
              <a:rPr lang="en-US" sz="1800" dirty="0" err="1">
                <a:solidFill>
                  <a:schemeClr val="tx1">
                    <a:lumMod val="65000"/>
                    <a:lumOff val="35000"/>
                  </a:schemeClr>
                </a:solidFill>
              </a:rPr>
              <a:t>em</a:t>
            </a:r>
            <a:r>
              <a:rPr lang="en-US" sz="1800" dirty="0">
                <a:solidFill>
                  <a:schemeClr val="tx1">
                    <a:lumMod val="65000"/>
                    <a:lumOff val="35000"/>
                  </a:schemeClr>
                </a:solidFill>
              </a:rPr>
              <a:t> </a:t>
            </a:r>
            <a:r>
              <a:rPr lang="en-US" sz="1800" dirty="0" err="1">
                <a:solidFill>
                  <a:schemeClr val="tx1">
                    <a:lumMod val="65000"/>
                    <a:lumOff val="35000"/>
                  </a:schemeClr>
                </a:solidFill>
              </a:rPr>
              <a:t>taxas</a:t>
            </a:r>
            <a:r>
              <a:rPr lang="en-US" sz="1800" dirty="0">
                <a:solidFill>
                  <a:schemeClr val="tx1">
                    <a:lumMod val="65000"/>
                    <a:lumOff val="35000"/>
                  </a:schemeClr>
                </a:solidFill>
              </a:rPr>
              <a:t> </a:t>
            </a:r>
            <a:r>
              <a:rPr lang="en-US" sz="1800" dirty="0" err="1">
                <a:solidFill>
                  <a:schemeClr val="tx1">
                    <a:lumMod val="65000"/>
                    <a:lumOff val="35000"/>
                  </a:schemeClr>
                </a:solidFill>
              </a:rPr>
              <a:t>anuais</a:t>
            </a:r>
            <a:r>
              <a:rPr lang="en-US" sz="1800" dirty="0">
                <a:solidFill>
                  <a:schemeClr val="tx1">
                    <a:lumMod val="65000"/>
                    <a:lumOff val="35000"/>
                  </a:schemeClr>
                </a:solidFill>
              </a:rPr>
              <a:t> </a:t>
            </a:r>
            <a:r>
              <a:rPr lang="en-US" sz="1800" dirty="0" err="1">
                <a:solidFill>
                  <a:schemeClr val="tx1">
                    <a:lumMod val="65000"/>
                    <a:lumOff val="35000"/>
                  </a:schemeClr>
                </a:solidFill>
              </a:rPr>
              <a:t>ao</a:t>
            </a:r>
            <a:r>
              <a:rPr lang="en-US" sz="1800" dirty="0">
                <a:solidFill>
                  <a:schemeClr val="tx1">
                    <a:lumMod val="65000"/>
                    <a:lumOff val="35000"/>
                  </a:schemeClr>
                </a:solidFill>
              </a:rPr>
              <a:t> </a:t>
            </a:r>
            <a:r>
              <a:rPr lang="en-US" sz="1800" dirty="0" err="1">
                <a:solidFill>
                  <a:schemeClr val="tx1">
                    <a:lumMod val="65000"/>
                    <a:lumOff val="35000"/>
                  </a:schemeClr>
                </a:solidFill>
              </a:rPr>
              <a:t>longo</a:t>
            </a:r>
            <a:r>
              <a:rPr lang="en-US" sz="1800" dirty="0">
                <a:solidFill>
                  <a:schemeClr val="tx1">
                    <a:lumMod val="65000"/>
                    <a:lumOff val="35000"/>
                  </a:schemeClr>
                </a:solidFill>
              </a:rPr>
              <a:t> de 20 </a:t>
            </a:r>
            <a:r>
              <a:rPr lang="en-US" sz="1800" dirty="0" err="1">
                <a:solidFill>
                  <a:schemeClr val="tx1">
                    <a:lumMod val="65000"/>
                    <a:lumOff val="35000"/>
                  </a:schemeClr>
                </a:solidFill>
              </a:rPr>
              <a:t>anos</a:t>
            </a:r>
            <a:r>
              <a:rPr lang="en-US" sz="1800" dirty="0">
                <a:solidFill>
                  <a:schemeClr val="tx1">
                    <a:lumMod val="65000"/>
                    <a:lumOff val="35000"/>
                  </a:schemeClr>
                </a:solidFill>
              </a:rPr>
              <a:t>.</a:t>
            </a:r>
          </a:p>
        </p:txBody>
      </p:sp>
      <p:sp>
        <p:nvSpPr>
          <p:cNvPr id="14" name="TextBox 9">
            <a:extLst>
              <a:ext uri="{FF2B5EF4-FFF2-40B4-BE49-F238E27FC236}">
                <a16:creationId xmlns:a16="http://schemas.microsoft.com/office/drawing/2014/main" id="{2A0BB111-EE81-AAC0-2E1E-00B0580BB36E}"/>
              </a:ext>
            </a:extLst>
          </p:cNvPr>
          <p:cNvSpPr txBox="1"/>
          <p:nvPr/>
        </p:nvSpPr>
        <p:spPr>
          <a:xfrm>
            <a:off x="180006" y="1491630"/>
            <a:ext cx="6480226" cy="369332"/>
          </a:xfrm>
          <a:prstGeom prst="rect">
            <a:avLst/>
          </a:prstGeom>
          <a:noFill/>
        </p:spPr>
        <p:txBody>
          <a:bodyPr wrap="square" rtlCol="0">
            <a:spAutoFit/>
          </a:bodyPr>
          <a:lstStyle/>
          <a:p>
            <a:pPr marL="342900" indent="-342900">
              <a:buClr>
                <a:schemeClr val="tx1">
                  <a:lumMod val="65000"/>
                  <a:lumOff val="35000"/>
                </a:schemeClr>
              </a:buClr>
              <a:buFont typeface="Arial" panose="020B0604020202020204" pitchFamily="34" charset="0"/>
              <a:buChar char="•"/>
            </a:pPr>
            <a:r>
              <a:rPr lang="en-US" sz="1800" dirty="0" err="1">
                <a:solidFill>
                  <a:schemeClr val="tx1">
                    <a:lumMod val="65000"/>
                    <a:lumOff val="35000"/>
                  </a:schemeClr>
                </a:solidFill>
              </a:rPr>
              <a:t>Modelo</a:t>
            </a:r>
            <a:r>
              <a:rPr lang="en-US" sz="1800" dirty="0">
                <a:solidFill>
                  <a:schemeClr val="tx1">
                    <a:lumMod val="65000"/>
                    <a:lumOff val="35000"/>
                  </a:schemeClr>
                </a:solidFill>
              </a:rPr>
              <a:t> </a:t>
            </a:r>
            <a:r>
              <a:rPr lang="en-US" sz="1800" dirty="0" err="1">
                <a:solidFill>
                  <a:schemeClr val="tx1">
                    <a:lumMod val="65000"/>
                    <a:lumOff val="35000"/>
                  </a:schemeClr>
                </a:solidFill>
              </a:rPr>
              <a:t>distinto</a:t>
            </a:r>
            <a:r>
              <a:rPr lang="en-US" sz="1800" dirty="0">
                <a:solidFill>
                  <a:schemeClr val="tx1">
                    <a:lumMod val="65000"/>
                    <a:lumOff val="35000"/>
                  </a:schemeClr>
                </a:solidFill>
              </a:rPr>
              <a:t> do </a:t>
            </a:r>
            <a:r>
              <a:rPr lang="en-US" sz="1800" dirty="0" err="1">
                <a:solidFill>
                  <a:schemeClr val="tx1">
                    <a:lumMod val="65000"/>
                    <a:lumOff val="35000"/>
                  </a:schemeClr>
                </a:solidFill>
              </a:rPr>
              <a:t>proposto</a:t>
            </a:r>
            <a:r>
              <a:rPr lang="en-US" sz="1800" dirty="0">
                <a:solidFill>
                  <a:schemeClr val="tx1">
                    <a:lumMod val="65000"/>
                    <a:lumOff val="35000"/>
                  </a:schemeClr>
                </a:solidFill>
              </a:rPr>
              <a:t> para o </a:t>
            </a:r>
            <a:r>
              <a:rPr lang="en-US" sz="1800" dirty="0" err="1">
                <a:solidFill>
                  <a:schemeClr val="tx1">
                    <a:lumMod val="65000"/>
                    <a:lumOff val="35000"/>
                  </a:schemeClr>
                </a:solidFill>
              </a:rPr>
              <a:t>Brasil</a:t>
            </a:r>
            <a:r>
              <a:rPr lang="en-US" sz="1800" dirty="0">
                <a:solidFill>
                  <a:schemeClr val="tx1">
                    <a:lumMod val="65000"/>
                    <a:lumOff val="35000"/>
                  </a:schemeClr>
                </a:solidFill>
              </a:rPr>
              <a:t>:</a:t>
            </a:r>
          </a:p>
        </p:txBody>
      </p:sp>
    </p:spTree>
    <p:extLst>
      <p:ext uri="{BB962C8B-B14F-4D97-AF65-F5344CB8AC3E}">
        <p14:creationId xmlns:p14="http://schemas.microsoft.com/office/powerpoint/2010/main" val="1007881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4"/>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Reino Unido</a:t>
            </a:r>
          </a:p>
        </p:txBody>
      </p:sp>
      <p:sp>
        <p:nvSpPr>
          <p:cNvPr id="10" name="TextBox 9">
            <a:extLst>
              <a:ext uri="{FF2B5EF4-FFF2-40B4-BE49-F238E27FC236}">
                <a16:creationId xmlns:a16="http://schemas.microsoft.com/office/drawing/2014/main" id="{70F3D377-B9A7-C602-7F96-F5CE69E1CEF7}"/>
              </a:ext>
            </a:extLst>
          </p:cNvPr>
          <p:cNvSpPr txBox="1"/>
          <p:nvPr/>
        </p:nvSpPr>
        <p:spPr>
          <a:xfrm>
            <a:off x="180006" y="1491630"/>
            <a:ext cx="6480226" cy="369332"/>
          </a:xfrm>
          <a:prstGeom prst="rect">
            <a:avLst/>
          </a:prstGeom>
          <a:noFill/>
        </p:spPr>
        <p:txBody>
          <a:bodyPr wrap="square" rtlCol="0">
            <a:spAutoFit/>
          </a:bodyPr>
          <a:lstStyle/>
          <a:p>
            <a:pPr marL="342900" indent="-342900">
              <a:buClr>
                <a:schemeClr val="tx1">
                  <a:lumMod val="65000"/>
                  <a:lumOff val="35000"/>
                </a:schemeClr>
              </a:buClr>
              <a:buFont typeface="Arial" panose="020B0604020202020204" pitchFamily="34" charset="0"/>
              <a:buChar char="•"/>
            </a:pPr>
            <a:r>
              <a:rPr lang="en-US" sz="1800" dirty="0" err="1">
                <a:solidFill>
                  <a:schemeClr val="tx1">
                    <a:lumMod val="65000"/>
                    <a:lumOff val="35000"/>
                  </a:schemeClr>
                </a:solidFill>
              </a:rPr>
              <a:t>Modelo</a:t>
            </a:r>
            <a:r>
              <a:rPr lang="en-US" sz="1800" dirty="0">
                <a:solidFill>
                  <a:schemeClr val="tx1">
                    <a:lumMod val="65000"/>
                    <a:lumOff val="35000"/>
                  </a:schemeClr>
                </a:solidFill>
              </a:rPr>
              <a:t> </a:t>
            </a:r>
            <a:r>
              <a:rPr lang="en-US" sz="1800" dirty="0" err="1">
                <a:solidFill>
                  <a:schemeClr val="tx1">
                    <a:lumMod val="65000"/>
                    <a:lumOff val="35000"/>
                  </a:schemeClr>
                </a:solidFill>
              </a:rPr>
              <a:t>aplicado</a:t>
            </a:r>
            <a:r>
              <a:rPr lang="en-US" sz="1800" dirty="0">
                <a:solidFill>
                  <a:schemeClr val="tx1">
                    <a:lumMod val="65000"/>
                    <a:lumOff val="35000"/>
                  </a:schemeClr>
                </a:solidFill>
              </a:rPr>
              <a:t> a </a:t>
            </a:r>
            <a:r>
              <a:rPr lang="en-US" sz="1800" dirty="0" err="1">
                <a:solidFill>
                  <a:schemeClr val="tx1">
                    <a:lumMod val="65000"/>
                    <a:lumOff val="35000"/>
                  </a:schemeClr>
                </a:solidFill>
              </a:rPr>
              <a:t>partir</a:t>
            </a:r>
            <a:r>
              <a:rPr lang="en-US" sz="1800" dirty="0">
                <a:solidFill>
                  <a:schemeClr val="tx1">
                    <a:lumMod val="65000"/>
                    <a:lumOff val="35000"/>
                  </a:schemeClr>
                </a:solidFill>
              </a:rPr>
              <a:t> do </a:t>
            </a:r>
            <a:r>
              <a:rPr lang="en-US" sz="1800" i="1" dirty="0">
                <a:solidFill>
                  <a:schemeClr val="tx1">
                    <a:lumMod val="65000"/>
                    <a:lumOff val="35000"/>
                  </a:schemeClr>
                </a:solidFill>
              </a:rPr>
              <a:t>Round 4</a:t>
            </a:r>
            <a:r>
              <a:rPr lang="en-US" sz="1800" dirty="0">
                <a:solidFill>
                  <a:schemeClr val="tx1">
                    <a:lumMod val="65000"/>
                    <a:lumOff val="35000"/>
                  </a:schemeClr>
                </a:solidFill>
              </a:rPr>
              <a:t>:</a:t>
            </a:r>
          </a:p>
        </p:txBody>
      </p:sp>
      <p:sp>
        <p:nvSpPr>
          <p:cNvPr id="13" name="Retângulo: Cantos Arredondados 12">
            <a:extLst>
              <a:ext uri="{FF2B5EF4-FFF2-40B4-BE49-F238E27FC236}">
                <a16:creationId xmlns:a16="http://schemas.microsoft.com/office/drawing/2014/main" id="{8B6A6BD0-3D13-4437-482D-07A2480240DA}"/>
              </a:ext>
            </a:extLst>
          </p:cNvPr>
          <p:cNvSpPr/>
          <p:nvPr/>
        </p:nvSpPr>
        <p:spPr>
          <a:xfrm>
            <a:off x="539552" y="1984179"/>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Taxa de Opção</a:t>
            </a:r>
          </a:p>
        </p:txBody>
      </p:sp>
      <p:sp>
        <p:nvSpPr>
          <p:cNvPr id="14" name="Retângulo: Cantos Arredondados 13">
            <a:extLst>
              <a:ext uri="{FF2B5EF4-FFF2-40B4-BE49-F238E27FC236}">
                <a16:creationId xmlns:a16="http://schemas.microsoft.com/office/drawing/2014/main" id="{FE95DAAA-BE49-E84F-5F46-5A220051AE71}"/>
              </a:ext>
            </a:extLst>
          </p:cNvPr>
          <p:cNvSpPr/>
          <p:nvPr/>
        </p:nvSpPr>
        <p:spPr>
          <a:xfrm>
            <a:off x="520765" y="2959378"/>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Aluguel</a:t>
            </a:r>
          </a:p>
        </p:txBody>
      </p:sp>
      <p:sp>
        <p:nvSpPr>
          <p:cNvPr id="16" name="Retângulo: Cantos Arredondados 15">
            <a:extLst>
              <a:ext uri="{FF2B5EF4-FFF2-40B4-BE49-F238E27FC236}">
                <a16:creationId xmlns:a16="http://schemas.microsoft.com/office/drawing/2014/main" id="{E234A079-29F7-470F-F540-BEDA5A93BEFA}"/>
              </a:ext>
            </a:extLst>
          </p:cNvPr>
          <p:cNvSpPr/>
          <p:nvPr/>
        </p:nvSpPr>
        <p:spPr>
          <a:xfrm>
            <a:off x="539552" y="3934577"/>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Taxa de Operação</a:t>
            </a:r>
          </a:p>
        </p:txBody>
      </p:sp>
      <p:sp>
        <p:nvSpPr>
          <p:cNvPr id="19" name="CaixaDeTexto 18">
            <a:extLst>
              <a:ext uri="{FF2B5EF4-FFF2-40B4-BE49-F238E27FC236}">
                <a16:creationId xmlns:a16="http://schemas.microsoft.com/office/drawing/2014/main" id="{95AF35A8-6F81-65D8-DA54-6655E9505B08}"/>
              </a:ext>
            </a:extLst>
          </p:cNvPr>
          <p:cNvSpPr txBox="1"/>
          <p:nvPr/>
        </p:nvSpPr>
        <p:spPr>
          <a:xfrm>
            <a:off x="2195736" y="1953081"/>
            <a:ext cx="5688632" cy="687881"/>
          </a:xfrm>
          <a:prstGeom prst="rect">
            <a:avLst/>
          </a:prstGeom>
          <a:noFill/>
        </p:spPr>
        <p:txBody>
          <a:bodyPr wrap="square" rtlCol="0">
            <a:spAutoFit/>
          </a:bodyPr>
          <a:lstStyle>
            <a:defPPr>
              <a:defRPr lang="en-US"/>
            </a:defPPr>
            <a:lvl1pPr marL="342900" indent="-342900">
              <a:buClr>
                <a:schemeClr val="tx1">
                  <a:lumMod val="65000"/>
                  <a:lumOff val="35000"/>
                </a:schemeClr>
              </a:buClr>
              <a:buFont typeface="Arial" panose="020B0604020202020204" pitchFamily="34" charset="0"/>
              <a:buChar char="•"/>
              <a:defRPr sz="1800">
                <a:solidFill>
                  <a:schemeClr val="tx1">
                    <a:lumMod val="65000"/>
                    <a:lumOff val="35000"/>
                  </a:schemeClr>
                </a:solidFill>
              </a:defRPr>
            </a:lvl1pPr>
          </a:lstStyle>
          <a:p>
            <a:pPr marL="285750" lvl="0" indent="-285750" defTabSz="444500">
              <a:lnSpc>
                <a:spcPct val="90000"/>
              </a:lnSpc>
              <a:spcBef>
                <a:spcPct val="0"/>
              </a:spcBef>
              <a:spcAft>
                <a:spcPct val="35000"/>
              </a:spcAft>
              <a:buFont typeface="Arial" panose="020B0604020202020204" pitchFamily="34" charset="0"/>
              <a:buChar char="•"/>
            </a:pPr>
            <a:r>
              <a:rPr lang="en-US" sz="1800" kern="1200" dirty="0">
                <a:solidFill>
                  <a:schemeClr val="tx1">
                    <a:lumMod val="65000"/>
                    <a:lumOff val="35000"/>
                  </a:schemeClr>
                </a:solidFill>
                <a:latin typeface="Arial" panose="020B0604020202020204" pitchFamily="34" charset="0"/>
                <a:ea typeface="+mn-ea"/>
                <a:cs typeface="Arial" panose="020B0604020202020204" pitchFamily="34" charset="0"/>
              </a:rPr>
              <a:t>E</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m £/MW/</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ano</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por</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um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período</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de 3 a 10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anos</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a:t>
            </a:r>
          </a:p>
          <a:p>
            <a:pPr marL="285750" lvl="0" indent="-285750" defTabSz="444500">
              <a:lnSpc>
                <a:spcPct val="90000"/>
              </a:lnSpc>
              <a:spcBef>
                <a:spcPct val="0"/>
              </a:spcBef>
              <a:spcAft>
                <a:spcPct val="35000"/>
              </a:spcAft>
              <a:buFont typeface="Arial" panose="020B0604020202020204" pitchFamily="34" charset="0"/>
              <a:buChar char="•"/>
            </a:pPr>
            <a:r>
              <a:rPr lang="pt-BR" sz="1800" b="0" i="0" kern="1200" dirty="0">
                <a:solidFill>
                  <a:schemeClr val="tx1">
                    <a:lumMod val="65000"/>
                    <a:lumOff val="35000"/>
                  </a:schemeClr>
                </a:solidFill>
                <a:latin typeface="Arial" panose="020B0604020202020204" pitchFamily="34" charset="0"/>
                <a:ea typeface="+mn-ea"/>
                <a:cs typeface="Arial" panose="020B0604020202020204" pitchFamily="34" charset="0"/>
              </a:rPr>
              <a:t>Preço mínimo de taxa de opção de £250/MW/ano. </a:t>
            </a:r>
            <a:endParaRPr lang="pt-BR" sz="1800" kern="1200" dirty="0">
              <a:solidFill>
                <a:schemeClr val="tx1">
                  <a:lumMod val="65000"/>
                  <a:lumOff val="35000"/>
                </a:schemeClr>
              </a:solidFill>
              <a:latin typeface="Arial" panose="020B0604020202020204" pitchFamily="34" charset="0"/>
              <a:ea typeface="+mn-ea"/>
              <a:cs typeface="Arial" panose="020B0604020202020204" pitchFamily="34" charset="0"/>
            </a:endParaRPr>
          </a:p>
        </p:txBody>
      </p:sp>
      <p:sp>
        <p:nvSpPr>
          <p:cNvPr id="21" name="CaixaDeTexto 20">
            <a:extLst>
              <a:ext uri="{FF2B5EF4-FFF2-40B4-BE49-F238E27FC236}">
                <a16:creationId xmlns:a16="http://schemas.microsoft.com/office/drawing/2014/main" id="{342F43A5-E0E6-812F-CB3F-2EC9201D6BAB}"/>
              </a:ext>
            </a:extLst>
          </p:cNvPr>
          <p:cNvSpPr txBox="1"/>
          <p:nvPr/>
        </p:nvSpPr>
        <p:spPr>
          <a:xfrm>
            <a:off x="2195736" y="2934587"/>
            <a:ext cx="5760640" cy="590931"/>
          </a:xfrm>
          <a:prstGeom prst="rect">
            <a:avLst/>
          </a:prstGeom>
          <a:noFill/>
        </p:spPr>
        <p:txBody>
          <a:bodyPr wrap="square" rtlCol="0">
            <a:spAutoFit/>
          </a:bodyPr>
          <a:lstStyle>
            <a:defPPr>
              <a:defRPr lang="en-US"/>
            </a:defPPr>
            <a:lvl1pPr marL="285750" lvl="0" indent="-285750" defTabSz="444500">
              <a:lnSpc>
                <a:spcPct val="90000"/>
              </a:lnSpc>
              <a:spcAft>
                <a:spcPct val="35000"/>
              </a:spcAft>
              <a:buClr>
                <a:schemeClr val="tx1">
                  <a:lumMod val="65000"/>
                  <a:lumOff val="35000"/>
                </a:schemeClr>
              </a:buClr>
              <a:buFont typeface="Arial" panose="020B0604020202020204" pitchFamily="34" charset="0"/>
              <a:buChar char="•"/>
              <a:defRPr sz="1800">
                <a:solidFill>
                  <a:schemeClr val="tx1">
                    <a:lumMod val="65000"/>
                    <a:lumOff val="35000"/>
                  </a:schemeClr>
                </a:solidFill>
                <a:ea typeface="+mn-ea"/>
                <a:cs typeface="Arial" panose="020B0604020202020204" pitchFamily="34" charset="0"/>
              </a:defRPr>
            </a:lvl1pPr>
          </a:lstStyle>
          <a:p>
            <a:r>
              <a:rPr lang="pt-BR" dirty="0"/>
              <a:t>Durante a construção, pagamento de £0,90 por MWh de produção mínima esperada de aluguel.</a:t>
            </a:r>
          </a:p>
        </p:txBody>
      </p:sp>
      <p:sp>
        <p:nvSpPr>
          <p:cNvPr id="23" name="CaixaDeTexto 22">
            <a:extLst>
              <a:ext uri="{FF2B5EF4-FFF2-40B4-BE49-F238E27FC236}">
                <a16:creationId xmlns:a16="http://schemas.microsoft.com/office/drawing/2014/main" id="{F5C91C10-1442-B4D9-7315-C7EBA4E110B0}"/>
              </a:ext>
            </a:extLst>
          </p:cNvPr>
          <p:cNvSpPr txBox="1"/>
          <p:nvPr/>
        </p:nvSpPr>
        <p:spPr>
          <a:xfrm>
            <a:off x="2195736" y="3906989"/>
            <a:ext cx="5870091" cy="590931"/>
          </a:xfrm>
          <a:prstGeom prst="rect">
            <a:avLst/>
          </a:prstGeom>
          <a:noFill/>
        </p:spPr>
        <p:txBody>
          <a:bodyPr wrap="square" rtlCol="0">
            <a:spAutoFit/>
          </a:bodyPr>
          <a:lstStyle>
            <a:defPPr>
              <a:defRPr lang="en-US"/>
            </a:defPPr>
            <a:lvl1pPr marL="285750" lvl="0" indent="-285750" defTabSz="444500">
              <a:lnSpc>
                <a:spcPct val="90000"/>
              </a:lnSpc>
              <a:spcAft>
                <a:spcPct val="35000"/>
              </a:spcAft>
              <a:buClr>
                <a:schemeClr val="tx1">
                  <a:lumMod val="65000"/>
                  <a:lumOff val="35000"/>
                </a:schemeClr>
              </a:buClr>
              <a:buFont typeface="Arial" panose="020B0604020202020204" pitchFamily="34" charset="0"/>
              <a:buChar char="•"/>
              <a:defRPr sz="1800">
                <a:solidFill>
                  <a:schemeClr val="tx1">
                    <a:lumMod val="65000"/>
                    <a:lumOff val="35000"/>
                  </a:schemeClr>
                </a:solidFill>
                <a:ea typeface="+mn-ea"/>
                <a:cs typeface="Arial" panose="020B0604020202020204" pitchFamily="34" charset="0"/>
              </a:defRPr>
            </a:lvl1pPr>
          </a:lstStyle>
          <a:p>
            <a:r>
              <a:rPr lang="pt-BR" dirty="0"/>
              <a:t>Após a entrada em operação, a taxa anual a ser paga foi definida em 2% da receita bruta.</a:t>
            </a:r>
          </a:p>
        </p:txBody>
      </p:sp>
      <p:cxnSp>
        <p:nvCxnSpPr>
          <p:cNvPr id="5" name="Conector reto 4">
            <a:extLst>
              <a:ext uri="{FF2B5EF4-FFF2-40B4-BE49-F238E27FC236}">
                <a16:creationId xmlns:a16="http://schemas.microsoft.com/office/drawing/2014/main" id="{EEE29018-6BE2-1A14-231B-4B67B3672DF2}"/>
              </a:ext>
            </a:extLst>
          </p:cNvPr>
          <p:cNvCxnSpPr/>
          <p:nvPr/>
        </p:nvCxnSpPr>
        <p:spPr>
          <a:xfrm>
            <a:off x="323528" y="2787774"/>
            <a:ext cx="792088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Conector reto 5">
            <a:extLst>
              <a:ext uri="{FF2B5EF4-FFF2-40B4-BE49-F238E27FC236}">
                <a16:creationId xmlns:a16="http://schemas.microsoft.com/office/drawing/2014/main" id="{8ED734B5-4CBA-37FD-2D8C-C5FCB3A456BB}"/>
              </a:ext>
            </a:extLst>
          </p:cNvPr>
          <p:cNvCxnSpPr/>
          <p:nvPr/>
        </p:nvCxnSpPr>
        <p:spPr>
          <a:xfrm>
            <a:off x="323528" y="3795886"/>
            <a:ext cx="792088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7142466"/>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Escócia</a:t>
            </a:r>
          </a:p>
        </p:txBody>
      </p:sp>
      <p:sp>
        <p:nvSpPr>
          <p:cNvPr id="10" name="TextBox 9">
            <a:extLst>
              <a:ext uri="{FF2B5EF4-FFF2-40B4-BE49-F238E27FC236}">
                <a16:creationId xmlns:a16="http://schemas.microsoft.com/office/drawing/2014/main" id="{70F3D377-B9A7-C602-7F96-F5CE69E1CEF7}"/>
              </a:ext>
            </a:extLst>
          </p:cNvPr>
          <p:cNvSpPr txBox="1"/>
          <p:nvPr/>
        </p:nvSpPr>
        <p:spPr>
          <a:xfrm>
            <a:off x="180006" y="1491630"/>
            <a:ext cx="6480226" cy="369332"/>
          </a:xfrm>
          <a:prstGeom prst="rect">
            <a:avLst/>
          </a:prstGeom>
          <a:noFill/>
        </p:spPr>
        <p:txBody>
          <a:bodyPr wrap="square" rtlCol="0">
            <a:spAutoFit/>
          </a:bodyPr>
          <a:lstStyle/>
          <a:p>
            <a:pPr marL="342900" indent="-342900">
              <a:buClr>
                <a:schemeClr val="tx1">
                  <a:lumMod val="65000"/>
                  <a:lumOff val="35000"/>
                </a:schemeClr>
              </a:buClr>
              <a:buFont typeface="Arial" panose="020B0604020202020204" pitchFamily="34" charset="0"/>
              <a:buChar char="•"/>
            </a:pPr>
            <a:r>
              <a:rPr lang="en-US" sz="1800" dirty="0" err="1">
                <a:solidFill>
                  <a:schemeClr val="tx1">
                    <a:lumMod val="65000"/>
                    <a:lumOff val="35000"/>
                  </a:schemeClr>
                </a:solidFill>
              </a:rPr>
              <a:t>Semelhante</a:t>
            </a:r>
            <a:r>
              <a:rPr lang="en-US" sz="1800" dirty="0">
                <a:solidFill>
                  <a:schemeClr val="tx1">
                    <a:lumMod val="65000"/>
                    <a:lumOff val="35000"/>
                  </a:schemeClr>
                </a:solidFill>
              </a:rPr>
              <a:t> </a:t>
            </a:r>
            <a:r>
              <a:rPr lang="en-US" sz="1800" dirty="0" err="1">
                <a:solidFill>
                  <a:schemeClr val="tx1">
                    <a:lumMod val="65000"/>
                    <a:lumOff val="35000"/>
                  </a:schemeClr>
                </a:solidFill>
              </a:rPr>
              <a:t>ao</a:t>
            </a:r>
            <a:r>
              <a:rPr lang="en-US" sz="1800" dirty="0">
                <a:solidFill>
                  <a:schemeClr val="tx1">
                    <a:lumMod val="65000"/>
                    <a:lumOff val="35000"/>
                  </a:schemeClr>
                </a:solidFill>
              </a:rPr>
              <a:t> </a:t>
            </a:r>
            <a:r>
              <a:rPr lang="en-US" sz="1800" dirty="0" err="1">
                <a:solidFill>
                  <a:schemeClr val="tx1">
                    <a:lumMod val="65000"/>
                    <a:lumOff val="35000"/>
                  </a:schemeClr>
                </a:solidFill>
              </a:rPr>
              <a:t>modelo</a:t>
            </a:r>
            <a:r>
              <a:rPr lang="en-US" sz="1800" dirty="0">
                <a:solidFill>
                  <a:schemeClr val="tx1">
                    <a:lumMod val="65000"/>
                    <a:lumOff val="35000"/>
                  </a:schemeClr>
                </a:solidFill>
              </a:rPr>
              <a:t> </a:t>
            </a:r>
            <a:r>
              <a:rPr lang="en-US" sz="1800" dirty="0" err="1">
                <a:solidFill>
                  <a:schemeClr val="tx1">
                    <a:lumMod val="65000"/>
                    <a:lumOff val="35000"/>
                  </a:schemeClr>
                </a:solidFill>
              </a:rPr>
              <a:t>inglês</a:t>
            </a:r>
            <a:r>
              <a:rPr lang="en-US" sz="1800" dirty="0">
                <a:solidFill>
                  <a:schemeClr val="tx1">
                    <a:lumMod val="65000"/>
                    <a:lumOff val="35000"/>
                  </a:schemeClr>
                </a:solidFill>
              </a:rPr>
              <a:t>:</a:t>
            </a:r>
          </a:p>
        </p:txBody>
      </p:sp>
      <p:sp>
        <p:nvSpPr>
          <p:cNvPr id="13" name="Retângulo: Cantos Arredondados 12">
            <a:extLst>
              <a:ext uri="{FF2B5EF4-FFF2-40B4-BE49-F238E27FC236}">
                <a16:creationId xmlns:a16="http://schemas.microsoft.com/office/drawing/2014/main" id="{8B6A6BD0-3D13-4437-482D-07A2480240DA}"/>
              </a:ext>
            </a:extLst>
          </p:cNvPr>
          <p:cNvSpPr/>
          <p:nvPr/>
        </p:nvSpPr>
        <p:spPr>
          <a:xfrm>
            <a:off x="539552" y="1984179"/>
            <a:ext cx="1368152" cy="587571"/>
          </a:xfrm>
          <a:prstGeom prst="roundRect">
            <a:avLst/>
          </a:prstGeom>
          <a:gradFill flip="none" rotWithShape="1">
            <a:gsLst>
              <a:gs pos="0">
                <a:srgbClr val="0065AC">
                  <a:shade val="30000"/>
                  <a:satMod val="115000"/>
                </a:srgbClr>
              </a:gs>
              <a:gs pos="50000">
                <a:srgbClr val="0065AC">
                  <a:shade val="67500"/>
                  <a:satMod val="115000"/>
                </a:srgbClr>
              </a:gs>
              <a:gs pos="100000">
                <a:srgbClr val="0065AC">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800" dirty="0">
                <a:latin typeface="Arial" panose="020B0604020202020204" pitchFamily="34" charset="0"/>
                <a:cs typeface="Arial" panose="020B0604020202020204" pitchFamily="34" charset="0"/>
              </a:rPr>
              <a:t>Taxa de Opção</a:t>
            </a:r>
          </a:p>
        </p:txBody>
      </p:sp>
      <p:sp>
        <p:nvSpPr>
          <p:cNvPr id="19" name="CaixaDeTexto 18">
            <a:extLst>
              <a:ext uri="{FF2B5EF4-FFF2-40B4-BE49-F238E27FC236}">
                <a16:creationId xmlns:a16="http://schemas.microsoft.com/office/drawing/2014/main" id="{95AF35A8-6F81-65D8-DA54-6655E9505B08}"/>
              </a:ext>
            </a:extLst>
          </p:cNvPr>
          <p:cNvSpPr txBox="1"/>
          <p:nvPr/>
        </p:nvSpPr>
        <p:spPr>
          <a:xfrm>
            <a:off x="2195736" y="2107148"/>
            <a:ext cx="6264696" cy="937180"/>
          </a:xfrm>
          <a:prstGeom prst="rect">
            <a:avLst/>
          </a:prstGeom>
          <a:noFill/>
        </p:spPr>
        <p:txBody>
          <a:bodyPr wrap="square" rtlCol="0">
            <a:spAutoFit/>
          </a:bodyPr>
          <a:lstStyle>
            <a:defPPr>
              <a:defRPr lang="en-US"/>
            </a:defPPr>
            <a:lvl1pPr marL="342900" indent="-342900">
              <a:buClr>
                <a:schemeClr val="tx1">
                  <a:lumMod val="65000"/>
                  <a:lumOff val="35000"/>
                </a:schemeClr>
              </a:buClr>
              <a:buFont typeface="Arial" panose="020B0604020202020204" pitchFamily="34" charset="0"/>
              <a:buChar char="•"/>
              <a:defRPr sz="1800">
                <a:solidFill>
                  <a:schemeClr val="tx1">
                    <a:lumMod val="65000"/>
                    <a:lumOff val="35000"/>
                  </a:schemeClr>
                </a:solidFill>
              </a:defRPr>
            </a:lvl1pPr>
          </a:lstStyle>
          <a:p>
            <a:pPr marL="285750" lvl="0" indent="-285750" defTabSz="444500">
              <a:lnSpc>
                <a:spcPct val="90000"/>
              </a:lnSpc>
              <a:spcBef>
                <a:spcPct val="0"/>
              </a:spcBef>
              <a:spcAft>
                <a:spcPct val="35000"/>
              </a:spcAft>
              <a:buFont typeface="Arial" panose="020B0604020202020204" pitchFamily="34" charset="0"/>
              <a:buChar char="•"/>
            </a:pPr>
            <a:r>
              <a:rPr lang="en-US" sz="1800" kern="1200" dirty="0">
                <a:solidFill>
                  <a:schemeClr val="tx1">
                    <a:lumMod val="65000"/>
                    <a:lumOff val="35000"/>
                  </a:schemeClr>
                </a:solidFill>
                <a:latin typeface="Arial" panose="020B0604020202020204" pitchFamily="34" charset="0"/>
                <a:ea typeface="+mn-ea"/>
                <a:cs typeface="Arial" panose="020B0604020202020204" pitchFamily="34" charset="0"/>
              </a:rPr>
              <a:t>E</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m £/MW/</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ano</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por</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um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período</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de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até</a:t>
            </a:r>
            <a:r>
              <a:rPr lang="en-US" sz="1800" b="0" i="0" kern="1200" dirty="0">
                <a:solidFill>
                  <a:schemeClr val="tx1">
                    <a:lumMod val="65000"/>
                    <a:lumOff val="35000"/>
                  </a:schemeClr>
                </a:solidFill>
                <a:latin typeface="Arial" panose="020B0604020202020204" pitchFamily="34" charset="0"/>
                <a:ea typeface="+mn-ea"/>
                <a:cs typeface="Arial" panose="020B0604020202020204" pitchFamily="34" charset="0"/>
              </a:rPr>
              <a:t> 10 </a:t>
            </a:r>
            <a:r>
              <a:rPr lang="en-US" sz="1800" b="0" i="0" kern="1200" dirty="0" err="1">
                <a:solidFill>
                  <a:schemeClr val="tx1">
                    <a:lumMod val="65000"/>
                    <a:lumOff val="35000"/>
                  </a:schemeClr>
                </a:solidFill>
                <a:latin typeface="Arial" panose="020B0604020202020204" pitchFamily="34" charset="0"/>
                <a:ea typeface="+mn-ea"/>
                <a:cs typeface="Arial" panose="020B0604020202020204" pitchFamily="34" charset="0"/>
              </a:rPr>
              <a:t>anos</a:t>
            </a:r>
            <a:r>
              <a:rPr lang="en-US" dirty="0">
                <a:ea typeface="+mn-ea"/>
                <a:cs typeface="Arial" panose="020B0604020202020204" pitchFamily="34" charset="0"/>
              </a:rPr>
              <a:t>;</a:t>
            </a:r>
          </a:p>
          <a:p>
            <a:pPr marL="285750" lvl="0" indent="-285750" defTabSz="444500">
              <a:lnSpc>
                <a:spcPct val="90000"/>
              </a:lnSpc>
              <a:spcBef>
                <a:spcPct val="0"/>
              </a:spcBef>
              <a:spcAft>
                <a:spcPct val="35000"/>
              </a:spcAft>
              <a:buFont typeface="Arial" panose="020B0604020202020204" pitchFamily="34" charset="0"/>
              <a:buChar char="•"/>
            </a:pPr>
            <a:r>
              <a:rPr lang="pt-BR" kern="0" dirty="0">
                <a:ea typeface="Times New Roman" panose="02020603050405020304" pitchFamily="18" charset="0"/>
              </a:rPr>
              <a:t>M</a:t>
            </a:r>
            <a:r>
              <a:rPr lang="pt-BR" sz="1800" kern="0" dirty="0">
                <a:effectLst/>
                <a:latin typeface="Arial" panose="020B0604020202020204" pitchFamily="34" charset="0"/>
                <a:ea typeface="Times New Roman" panose="02020603050405020304" pitchFamily="18" charset="0"/>
              </a:rPr>
              <a:t>aior parte da receita </a:t>
            </a:r>
            <a:r>
              <a:rPr lang="pt-BR" sz="1800" b="1" kern="0" dirty="0">
                <a:effectLst/>
                <a:latin typeface="Arial" panose="020B0604020202020204" pitchFamily="34" charset="0"/>
                <a:ea typeface="Times New Roman" panose="02020603050405020304" pitchFamily="18" charset="0"/>
              </a:rPr>
              <a:t>dos projetos já cedidos </a:t>
            </a:r>
            <a:r>
              <a:rPr lang="pt-BR" sz="1800" kern="0" dirty="0">
                <a:effectLst/>
                <a:latin typeface="Arial" panose="020B0604020202020204" pitchFamily="34" charset="0"/>
                <a:ea typeface="Times New Roman" panose="02020603050405020304" pitchFamily="18" charset="0"/>
              </a:rPr>
              <a:t>vem da locação das áreas e não das taxas de opção</a:t>
            </a:r>
            <a:endParaRPr lang="en-US" dirty="0">
              <a:ea typeface="+mn-ea"/>
              <a:cs typeface="Arial" panose="020B0604020202020204" pitchFamily="34" charset="0"/>
            </a:endParaRPr>
          </a:p>
        </p:txBody>
      </p:sp>
      <p:cxnSp>
        <p:nvCxnSpPr>
          <p:cNvPr id="9" name="Conector: Angulado 8">
            <a:extLst>
              <a:ext uri="{FF2B5EF4-FFF2-40B4-BE49-F238E27FC236}">
                <a16:creationId xmlns:a16="http://schemas.microsoft.com/office/drawing/2014/main" id="{AD1B840A-27B2-A8C8-7755-2B7E19F02ACF}"/>
              </a:ext>
            </a:extLst>
          </p:cNvPr>
          <p:cNvCxnSpPr>
            <a:cxnSpLocks/>
          </p:cNvCxnSpPr>
          <p:nvPr/>
        </p:nvCxnSpPr>
        <p:spPr>
          <a:xfrm>
            <a:off x="1187624" y="2564926"/>
            <a:ext cx="1224136" cy="93600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CaixaDeTexto 14">
            <a:extLst>
              <a:ext uri="{FF2B5EF4-FFF2-40B4-BE49-F238E27FC236}">
                <a16:creationId xmlns:a16="http://schemas.microsoft.com/office/drawing/2014/main" id="{ED255455-D101-368E-5D24-949288D2E20C}"/>
              </a:ext>
            </a:extLst>
          </p:cNvPr>
          <p:cNvSpPr txBox="1"/>
          <p:nvPr/>
        </p:nvSpPr>
        <p:spPr>
          <a:xfrm>
            <a:off x="2339752" y="3331290"/>
            <a:ext cx="5904656" cy="341632"/>
          </a:xfrm>
          <a:prstGeom prst="rect">
            <a:avLst/>
          </a:prstGeom>
          <a:noFill/>
        </p:spPr>
        <p:txBody>
          <a:bodyPr wrap="square" rtlCol="0">
            <a:spAutoFit/>
          </a:bodyPr>
          <a:lstStyle>
            <a:defPPr>
              <a:defRPr lang="en-US"/>
            </a:defPPr>
            <a:lvl1pPr marL="285750" lvl="0" indent="-285750" defTabSz="444500">
              <a:lnSpc>
                <a:spcPct val="90000"/>
              </a:lnSpc>
              <a:spcAft>
                <a:spcPct val="35000"/>
              </a:spcAft>
              <a:buClr>
                <a:schemeClr val="tx1">
                  <a:lumMod val="65000"/>
                  <a:lumOff val="35000"/>
                </a:schemeClr>
              </a:buClr>
              <a:buFont typeface="Arial" panose="020B0604020202020204" pitchFamily="34" charset="0"/>
              <a:buChar char="•"/>
              <a:defRPr sz="1800">
                <a:solidFill>
                  <a:schemeClr val="tx1">
                    <a:lumMod val="65000"/>
                    <a:lumOff val="35000"/>
                  </a:schemeClr>
                </a:solidFill>
                <a:ea typeface="+mn-ea"/>
                <a:cs typeface="Arial" panose="020B0604020202020204" pitchFamily="34" charset="0"/>
              </a:defRPr>
            </a:lvl1pPr>
          </a:lstStyle>
          <a:p>
            <a:pPr marL="0" indent="0">
              <a:buNone/>
            </a:pPr>
            <a:r>
              <a:rPr lang="pt-BR" dirty="0"/>
              <a:t>Taxa de opção limitada a um máximo de £ 10.000/km². </a:t>
            </a:r>
          </a:p>
        </p:txBody>
      </p:sp>
      <p:cxnSp>
        <p:nvCxnSpPr>
          <p:cNvPr id="17" name="Conector: Angulado 16">
            <a:extLst>
              <a:ext uri="{FF2B5EF4-FFF2-40B4-BE49-F238E27FC236}">
                <a16:creationId xmlns:a16="http://schemas.microsoft.com/office/drawing/2014/main" id="{92EF8902-90AE-A5C1-AD9E-87ED2A787FA7}"/>
              </a:ext>
            </a:extLst>
          </p:cNvPr>
          <p:cNvCxnSpPr>
            <a:cxnSpLocks/>
          </p:cNvCxnSpPr>
          <p:nvPr/>
        </p:nvCxnSpPr>
        <p:spPr>
          <a:xfrm>
            <a:off x="1187624" y="2561528"/>
            <a:ext cx="1224136" cy="176400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CaixaDeTexto 17">
            <a:extLst>
              <a:ext uri="{FF2B5EF4-FFF2-40B4-BE49-F238E27FC236}">
                <a16:creationId xmlns:a16="http://schemas.microsoft.com/office/drawing/2014/main" id="{713A64AD-4A3C-C87B-4242-7077531FC405}"/>
              </a:ext>
            </a:extLst>
          </p:cNvPr>
          <p:cNvSpPr txBox="1"/>
          <p:nvPr/>
        </p:nvSpPr>
        <p:spPr>
          <a:xfrm>
            <a:off x="2406241" y="4139383"/>
            <a:ext cx="5650868" cy="341632"/>
          </a:xfrm>
          <a:prstGeom prst="rect">
            <a:avLst/>
          </a:prstGeom>
          <a:noFill/>
        </p:spPr>
        <p:txBody>
          <a:bodyPr wrap="square" rtlCol="0">
            <a:spAutoFit/>
          </a:bodyPr>
          <a:lstStyle>
            <a:defPPr>
              <a:defRPr lang="en-US"/>
            </a:defPPr>
            <a:lvl1pPr marL="285750" lvl="0" indent="-285750" defTabSz="444500">
              <a:lnSpc>
                <a:spcPct val="90000"/>
              </a:lnSpc>
              <a:spcAft>
                <a:spcPct val="35000"/>
              </a:spcAft>
              <a:buClr>
                <a:schemeClr val="tx1">
                  <a:lumMod val="65000"/>
                  <a:lumOff val="35000"/>
                </a:schemeClr>
              </a:buClr>
              <a:buFont typeface="Arial" panose="020B0604020202020204" pitchFamily="34" charset="0"/>
              <a:buChar char="•"/>
              <a:defRPr sz="1800">
                <a:solidFill>
                  <a:schemeClr val="tx1">
                    <a:lumMod val="65000"/>
                    <a:lumOff val="35000"/>
                  </a:schemeClr>
                </a:solidFill>
                <a:ea typeface="+mn-ea"/>
                <a:cs typeface="Arial" panose="020B0604020202020204" pitchFamily="34" charset="0"/>
              </a:defRPr>
            </a:lvl1pPr>
          </a:lstStyle>
          <a:p>
            <a:pPr marL="0" indent="0">
              <a:buNone/>
            </a:pPr>
            <a:r>
              <a:rPr lang="pt-BR" dirty="0"/>
              <a:t>Aumento do limite em 10x para £ 100.000/km². </a:t>
            </a:r>
          </a:p>
        </p:txBody>
      </p:sp>
      <p:sp>
        <p:nvSpPr>
          <p:cNvPr id="20" name="Seta: Curva para a Esquerda 19">
            <a:extLst>
              <a:ext uri="{FF2B5EF4-FFF2-40B4-BE49-F238E27FC236}">
                <a16:creationId xmlns:a16="http://schemas.microsoft.com/office/drawing/2014/main" id="{AB7A5F58-63CB-217F-AA93-F9B2B82066BB}"/>
              </a:ext>
            </a:extLst>
          </p:cNvPr>
          <p:cNvSpPr/>
          <p:nvPr/>
        </p:nvSpPr>
        <p:spPr>
          <a:xfrm rot="2080516">
            <a:off x="7683800" y="3573058"/>
            <a:ext cx="432048" cy="948623"/>
          </a:xfrm>
          <a:prstGeom prst="curvedLeftArrow">
            <a:avLst>
              <a:gd name="adj1" fmla="val 25000"/>
              <a:gd name="adj2" fmla="val 51592"/>
              <a:gd name="adj3" fmla="val 25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6" name="CaixaDeTexto 25">
            <a:extLst>
              <a:ext uri="{FF2B5EF4-FFF2-40B4-BE49-F238E27FC236}">
                <a16:creationId xmlns:a16="http://schemas.microsoft.com/office/drawing/2014/main" id="{BADAF5D0-C078-25DA-1E38-A08ED2076144}"/>
              </a:ext>
            </a:extLst>
          </p:cNvPr>
          <p:cNvSpPr txBox="1"/>
          <p:nvPr/>
        </p:nvSpPr>
        <p:spPr>
          <a:xfrm>
            <a:off x="7954634" y="4192977"/>
            <a:ext cx="1152128" cy="424732"/>
          </a:xfrm>
          <a:prstGeom prst="rect">
            <a:avLst/>
          </a:prstGeom>
          <a:noFill/>
        </p:spPr>
        <p:txBody>
          <a:bodyPr wrap="square" rtlCol="0">
            <a:spAutoFit/>
          </a:bodyPr>
          <a:lstStyle>
            <a:defPPr>
              <a:defRPr lang="en-US"/>
            </a:defPPr>
            <a:lvl1pPr marL="285750" lvl="0" indent="-285750" defTabSz="444500">
              <a:lnSpc>
                <a:spcPct val="90000"/>
              </a:lnSpc>
              <a:spcAft>
                <a:spcPct val="35000"/>
              </a:spcAft>
              <a:buClr>
                <a:schemeClr val="tx1">
                  <a:lumMod val="65000"/>
                  <a:lumOff val="35000"/>
                </a:schemeClr>
              </a:buClr>
              <a:buFont typeface="Arial" panose="020B0604020202020204" pitchFamily="34" charset="0"/>
              <a:buChar char="•"/>
              <a:defRPr sz="1800">
                <a:solidFill>
                  <a:schemeClr val="tx1">
                    <a:lumMod val="65000"/>
                    <a:lumOff val="35000"/>
                  </a:schemeClr>
                </a:solidFill>
                <a:ea typeface="+mn-ea"/>
                <a:cs typeface="Arial" panose="020B0604020202020204" pitchFamily="34" charset="0"/>
              </a:defRPr>
            </a:lvl1pPr>
          </a:lstStyle>
          <a:p>
            <a:pPr marL="0" indent="0" algn="ctr">
              <a:buNone/>
            </a:pPr>
            <a:r>
              <a:rPr lang="pt-BR" sz="1200" b="1" dirty="0"/>
              <a:t>Após Round 4 UK </a:t>
            </a:r>
          </a:p>
        </p:txBody>
      </p:sp>
    </p:spTree>
    <p:extLst>
      <p:ext uri="{BB962C8B-B14F-4D97-AF65-F5344CB8AC3E}">
        <p14:creationId xmlns:p14="http://schemas.microsoft.com/office/powerpoint/2010/main" val="224341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84663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Aplicação ao Contexto Nacional – Considerações</a:t>
            </a:r>
          </a:p>
        </p:txBody>
      </p:sp>
      <p:graphicFrame>
        <p:nvGraphicFramePr>
          <p:cNvPr id="14" name="Diagrama 13">
            <a:extLst>
              <a:ext uri="{FF2B5EF4-FFF2-40B4-BE49-F238E27FC236}">
                <a16:creationId xmlns:a16="http://schemas.microsoft.com/office/drawing/2014/main" id="{8209270D-92CA-A27F-A821-BCB8A769FD5A}"/>
              </a:ext>
            </a:extLst>
          </p:cNvPr>
          <p:cNvGraphicFramePr/>
          <p:nvPr>
            <p:extLst>
              <p:ext uri="{D42A27DB-BD31-4B8C-83A1-F6EECF244321}">
                <p14:modId xmlns:p14="http://schemas.microsoft.com/office/powerpoint/2010/main" val="3150606381"/>
              </p:ext>
            </p:extLst>
          </p:nvPr>
        </p:nvGraphicFramePr>
        <p:xfrm>
          <a:off x="251520" y="2067694"/>
          <a:ext cx="8640960" cy="21602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35793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84663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Aplicação ao Contexto Nacional – Resultados</a:t>
            </a:r>
          </a:p>
        </p:txBody>
      </p:sp>
      <p:graphicFrame>
        <p:nvGraphicFramePr>
          <p:cNvPr id="4" name="Gráfico 3">
            <a:extLst>
              <a:ext uri="{FF2B5EF4-FFF2-40B4-BE49-F238E27FC236}">
                <a16:creationId xmlns:a16="http://schemas.microsoft.com/office/drawing/2014/main" id="{47A2004D-C397-4A6F-A2D0-0BCC84E440CB}"/>
              </a:ext>
            </a:extLst>
          </p:cNvPr>
          <p:cNvGraphicFramePr/>
          <p:nvPr>
            <p:extLst>
              <p:ext uri="{D42A27DB-BD31-4B8C-83A1-F6EECF244321}">
                <p14:modId xmlns:p14="http://schemas.microsoft.com/office/powerpoint/2010/main" val="3564025332"/>
              </p:ext>
            </p:extLst>
          </p:nvPr>
        </p:nvGraphicFramePr>
        <p:xfrm>
          <a:off x="1331640" y="1851670"/>
          <a:ext cx="6160961" cy="2880320"/>
        </p:xfrm>
        <a:graphic>
          <a:graphicData uri="http://schemas.openxmlformats.org/drawingml/2006/chart">
            <c:chart xmlns:c="http://schemas.openxmlformats.org/drawingml/2006/chart" xmlns:r="http://schemas.openxmlformats.org/officeDocument/2006/relationships" r:id="rId4"/>
          </a:graphicData>
        </a:graphic>
      </p:graphicFrame>
      <p:sp>
        <p:nvSpPr>
          <p:cNvPr id="6" name="CaixaDeTexto 5">
            <a:extLst>
              <a:ext uri="{FF2B5EF4-FFF2-40B4-BE49-F238E27FC236}">
                <a16:creationId xmlns:a16="http://schemas.microsoft.com/office/drawing/2014/main" id="{ED35990E-E449-9ECE-5724-7A5F1DE6359D}"/>
              </a:ext>
            </a:extLst>
          </p:cNvPr>
          <p:cNvSpPr txBox="1"/>
          <p:nvPr/>
        </p:nvSpPr>
        <p:spPr>
          <a:xfrm>
            <a:off x="1259632" y="1563638"/>
            <a:ext cx="6538606" cy="646331"/>
          </a:xfrm>
          <a:prstGeom prst="rect">
            <a:avLst/>
          </a:prstGeom>
          <a:noFill/>
        </p:spPr>
        <p:txBody>
          <a:bodyPr wrap="square" rtlCol="0">
            <a:spAutoFit/>
          </a:bodyPr>
          <a:lstStyle>
            <a:defPPr>
              <a:defRPr lang="en-US"/>
            </a:defPPr>
            <a:lvl1pPr marL="342900" indent="-342900">
              <a:buClr>
                <a:schemeClr val="tx1">
                  <a:lumMod val="65000"/>
                  <a:lumOff val="35000"/>
                </a:schemeClr>
              </a:buClr>
              <a:buFont typeface="Arial" panose="020B0604020202020204" pitchFamily="34" charset="0"/>
              <a:buChar char="•"/>
              <a:defRPr sz="1800">
                <a:solidFill>
                  <a:schemeClr val="tx1">
                    <a:lumMod val="65000"/>
                    <a:lumOff val="35000"/>
                  </a:schemeClr>
                </a:solidFill>
              </a:defRPr>
            </a:lvl1pPr>
          </a:lstStyle>
          <a:p>
            <a:pPr marL="0" indent="0" algn="ctr">
              <a:buNone/>
            </a:pPr>
            <a:r>
              <a:rPr lang="pt-BR" dirty="0"/>
              <a:t>Valores praticados nos leilões mais recentes das experiências analisadas - data base: fevereiro/2024</a:t>
            </a:r>
          </a:p>
        </p:txBody>
      </p:sp>
    </p:spTree>
    <p:extLst>
      <p:ext uri="{BB962C8B-B14F-4D97-AF65-F5344CB8AC3E}">
        <p14:creationId xmlns:p14="http://schemas.microsoft.com/office/powerpoint/2010/main" val="2527533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D1579F49-EE42-39B4-80CA-C126DC0E0420}"/>
              </a:ext>
            </a:extLst>
          </p:cNvPr>
          <p:cNvGraphicFramePr>
            <a:graphicFrameLocks noGrp="1"/>
          </p:cNvGraphicFramePr>
          <p:nvPr>
            <p:extLst>
              <p:ext uri="{D42A27DB-BD31-4B8C-83A1-F6EECF244321}">
                <p14:modId xmlns:p14="http://schemas.microsoft.com/office/powerpoint/2010/main" val="1974124481"/>
              </p:ext>
            </p:extLst>
          </p:nvPr>
        </p:nvGraphicFramePr>
        <p:xfrm>
          <a:off x="322615" y="2067694"/>
          <a:ext cx="8324637" cy="1971677"/>
        </p:xfrm>
        <a:graphic>
          <a:graphicData uri="http://schemas.openxmlformats.org/drawingml/2006/table">
            <a:tbl>
              <a:tblPr firstRow="1" bandRow="1">
                <a:tableStyleId>{793D81CF-94F2-401A-BA57-92F5A7B2D0C5}</a:tableStyleId>
              </a:tblPr>
              <a:tblGrid>
                <a:gridCol w="4248472">
                  <a:extLst>
                    <a:ext uri="{9D8B030D-6E8A-4147-A177-3AD203B41FA5}">
                      <a16:colId xmlns:a16="http://schemas.microsoft.com/office/drawing/2014/main" val="4077853881"/>
                    </a:ext>
                  </a:extLst>
                </a:gridCol>
                <a:gridCol w="1987714">
                  <a:extLst>
                    <a:ext uri="{9D8B030D-6E8A-4147-A177-3AD203B41FA5}">
                      <a16:colId xmlns:a16="http://schemas.microsoft.com/office/drawing/2014/main" val="4225820722"/>
                    </a:ext>
                  </a:extLst>
                </a:gridCol>
                <a:gridCol w="1156621">
                  <a:extLst>
                    <a:ext uri="{9D8B030D-6E8A-4147-A177-3AD203B41FA5}">
                      <a16:colId xmlns:a16="http://schemas.microsoft.com/office/drawing/2014/main" val="2541936346"/>
                    </a:ext>
                  </a:extLst>
                </a:gridCol>
                <a:gridCol w="931830">
                  <a:extLst>
                    <a:ext uri="{9D8B030D-6E8A-4147-A177-3AD203B41FA5}">
                      <a16:colId xmlns:a16="http://schemas.microsoft.com/office/drawing/2014/main" val="1299868198"/>
                    </a:ext>
                  </a:extLst>
                </a:gridCol>
              </a:tblGrid>
              <a:tr h="370840">
                <a:tc>
                  <a:txBody>
                    <a:bodyPr/>
                    <a:lstStyle/>
                    <a:p>
                      <a:pPr marL="0" marR="0" algn="ctr">
                        <a:lnSpc>
                          <a:spcPct val="107000"/>
                        </a:lnSpc>
                        <a:spcBef>
                          <a:spcPts val="0"/>
                        </a:spcBef>
                        <a:spcAft>
                          <a:spcPts val="800"/>
                        </a:spcAft>
                      </a:pPr>
                      <a:r>
                        <a:rPr lang="pt-BR" sz="1400" b="1" kern="100" dirty="0">
                          <a:effectLst/>
                          <a:latin typeface="Arial" panose="020B0604020202020204" pitchFamily="34" charset="0"/>
                          <a:cs typeface="Arial" panose="020B0604020202020204" pitchFamily="34" charset="0"/>
                        </a:rPr>
                        <a:t>Premissas</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b="1" kern="100" dirty="0">
                          <a:effectLst/>
                          <a:latin typeface="Arial" panose="020B0604020202020204" pitchFamily="34" charset="0"/>
                          <a:ea typeface="Calibri" panose="020F0502020204030204" pitchFamily="34" charset="0"/>
                          <a:cs typeface="Arial" panose="020B0604020202020204" pitchFamily="34" charset="0"/>
                        </a:rPr>
                        <a:t>Bônus de Assinatura</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b="1" kern="100" dirty="0">
                          <a:effectLst/>
                          <a:latin typeface="Arial" panose="020B0604020202020204" pitchFamily="34" charset="0"/>
                          <a:cs typeface="Arial" panose="020B0604020202020204" pitchFamily="34" charset="0"/>
                        </a:rPr>
                        <a:t>LCOE (R$/MWh)</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800"/>
                        </a:spcAft>
                      </a:pPr>
                      <a:r>
                        <a:rPr lang="pt-BR" sz="1400" b="1" kern="100" dirty="0">
                          <a:effectLst/>
                          <a:latin typeface="Arial" panose="020B0604020202020204" pitchFamily="34" charset="0"/>
                          <a:cs typeface="Arial" panose="020B0604020202020204" pitchFamily="34" charset="0"/>
                        </a:rPr>
                        <a:t>Variação (%)</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40326274"/>
                  </a:ext>
                </a:extLst>
              </a:tr>
              <a:tr h="187216">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Sem pagamento pela cessão da área</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615,40</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30567307"/>
                  </a:ext>
                </a:extLst>
              </a:tr>
              <a:tr h="216024">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Com bônus de assinatura – Valor médio EUA e Alemanha</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R$ 2.230.261/MW</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701,93</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+ 14,06%</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93755486"/>
                  </a:ext>
                </a:extLst>
              </a:tr>
              <a:tr h="216024">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Com bônus de assinatura – Valor médio EUA (exceto Nova Iorque) e Alemanha</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R$ 1.059.538/MW</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654,93</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+ 6,42%</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11608390"/>
                  </a:ext>
                </a:extLst>
              </a:tr>
              <a:tr h="206344">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Com bônus de assinatura – Valor mínimo definido nos leilões dos EUA ($ 100,00/acre)</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R$ 514.567/MW</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a:effectLst/>
                          <a:latin typeface="Arial" panose="020B0604020202020204" pitchFamily="34" charset="0"/>
                          <a:cs typeface="Arial" panose="020B0604020202020204" pitchFamily="34" charset="0"/>
                        </a:rPr>
                        <a:t>635,62</a:t>
                      </a:r>
                      <a:endParaRPr lang="en-US"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800"/>
                        </a:spcAft>
                      </a:pPr>
                      <a:r>
                        <a:rPr lang="pt-BR" sz="1400" kern="100" dirty="0">
                          <a:effectLst/>
                          <a:latin typeface="Arial" panose="020B0604020202020204" pitchFamily="34" charset="0"/>
                          <a:cs typeface="Arial" panose="020B0604020202020204" pitchFamily="34" charset="0"/>
                        </a:rPr>
                        <a:t>+ 3,29%</a:t>
                      </a:r>
                      <a:endParaRPr lang="en-US"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05048389"/>
                  </a:ext>
                </a:extLst>
              </a:tr>
            </a:tbl>
          </a:graphicData>
        </a:graphic>
      </p:graphicFrame>
      <p:grpSp>
        <p:nvGrpSpPr>
          <p:cNvPr id="9" name="Agrupar 8">
            <a:extLst>
              <a:ext uri="{FF2B5EF4-FFF2-40B4-BE49-F238E27FC236}">
                <a16:creationId xmlns:a16="http://schemas.microsoft.com/office/drawing/2014/main" id="{8E7B078A-C8EA-077B-2F46-D3D4937A0A62}"/>
              </a:ext>
            </a:extLst>
          </p:cNvPr>
          <p:cNvGrpSpPr/>
          <p:nvPr/>
        </p:nvGrpSpPr>
        <p:grpSpPr>
          <a:xfrm>
            <a:off x="-180528" y="1635646"/>
            <a:ext cx="9145015" cy="3165450"/>
            <a:chOff x="-180528" y="1635646"/>
            <a:chExt cx="9145015" cy="3165450"/>
          </a:xfrm>
        </p:grpSpPr>
        <p:sp>
          <p:nvSpPr>
            <p:cNvPr id="4" name="CaixaDeTexto 3">
              <a:extLst>
                <a:ext uri="{FF2B5EF4-FFF2-40B4-BE49-F238E27FC236}">
                  <a16:creationId xmlns:a16="http://schemas.microsoft.com/office/drawing/2014/main" id="{BF7AF6B6-D901-B795-3FC1-DA853D8D85F3}"/>
                </a:ext>
              </a:extLst>
            </p:cNvPr>
            <p:cNvSpPr txBox="1"/>
            <p:nvPr/>
          </p:nvSpPr>
          <p:spPr>
            <a:xfrm>
              <a:off x="279808" y="1635646"/>
              <a:ext cx="8684679" cy="584775"/>
            </a:xfrm>
            <a:prstGeom prst="rect">
              <a:avLst/>
            </a:prstGeom>
            <a:noFill/>
          </p:spPr>
          <p:txBody>
            <a:bodyPr wrap="square" rtlCol="0">
              <a:spAutoFit/>
            </a:bodyPr>
            <a:lstStyle/>
            <a:p>
              <a:r>
                <a:rPr lang="pt-BR" sz="1600" dirty="0">
                  <a:solidFill>
                    <a:schemeClr val="tx1">
                      <a:lumMod val="65000"/>
                      <a:lumOff val="35000"/>
                    </a:schemeClr>
                  </a:solidFill>
                  <a:effectLst/>
                  <a:latin typeface="Arial" panose="020B0604020202020204" pitchFamily="34" charset="0"/>
                  <a:ea typeface="Times New Roman" panose="02020603050405020304" pitchFamily="18" charset="0"/>
                </a:rPr>
                <a:t>Qual o impacto desse pagamento no LCOE? </a:t>
              </a:r>
              <a:endParaRPr lang="en-US" sz="1600" dirty="0">
                <a:solidFill>
                  <a:schemeClr val="tx1">
                    <a:lumMod val="65000"/>
                    <a:lumOff val="35000"/>
                  </a:schemeClr>
                </a:solidFill>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US" sz="1600" dirty="0">
                <a:solidFill>
                  <a:schemeClr val="tx1">
                    <a:lumMod val="65000"/>
                    <a:lumOff val="35000"/>
                  </a:schemeClr>
                </a:solidFill>
              </a:endParaRPr>
            </a:p>
          </p:txBody>
        </p:sp>
        <p:sp>
          <p:nvSpPr>
            <p:cNvPr id="7" name="CaixaDeTexto 6">
              <a:extLst>
                <a:ext uri="{FF2B5EF4-FFF2-40B4-BE49-F238E27FC236}">
                  <a16:creationId xmlns:a16="http://schemas.microsoft.com/office/drawing/2014/main" id="{9FEBE179-4F20-86D0-1695-88A0A455DB7F}"/>
                </a:ext>
              </a:extLst>
            </p:cNvPr>
            <p:cNvSpPr txBox="1"/>
            <p:nvPr/>
          </p:nvSpPr>
          <p:spPr>
            <a:xfrm>
              <a:off x="-180528" y="3723878"/>
              <a:ext cx="9145015" cy="1077218"/>
            </a:xfrm>
            <a:prstGeom prst="rect">
              <a:avLst/>
            </a:prstGeom>
            <a:noFill/>
          </p:spPr>
          <p:txBody>
            <a:bodyPr wrap="square" rtlCol="0">
              <a:spAutoFit/>
            </a:bodyPr>
            <a:lstStyle/>
            <a:p>
              <a:pPr marL="742950" lvl="1" indent="-285750">
                <a:buFont typeface="Arial" panose="020B0604020202020204" pitchFamily="34" charset="0"/>
                <a:buChar char="•"/>
              </a:pPr>
              <a:endParaRPr lang="pt-BR" sz="1600" dirty="0">
                <a:solidFill>
                  <a:schemeClr val="tx1">
                    <a:lumMod val="65000"/>
                    <a:lumOff val="35000"/>
                  </a:schemeClr>
                </a:solidFill>
                <a:effectLst/>
                <a:latin typeface="Arial" panose="020B0604020202020204" pitchFamily="34" charset="0"/>
                <a:ea typeface="Times New Roman" panose="02020603050405020304" pitchFamily="18" charset="0"/>
              </a:endParaRPr>
            </a:p>
            <a:p>
              <a:pPr marL="742950" lvl="1" indent="-285750">
                <a:buFont typeface="Arial" panose="020B0604020202020204" pitchFamily="34" charset="0"/>
                <a:buChar char="•"/>
              </a:pPr>
              <a:endParaRPr lang="pt-BR" sz="1600" dirty="0">
                <a:solidFill>
                  <a:schemeClr val="tx1">
                    <a:lumMod val="65000"/>
                    <a:lumOff val="35000"/>
                  </a:schemeClr>
                </a:solidFill>
                <a:ea typeface="Times New Roman" panose="02020603050405020304" pitchFamily="18" charset="0"/>
              </a:endParaRPr>
            </a:p>
            <a:p>
              <a:pPr marL="742950" lvl="1" indent="-285750">
                <a:buFont typeface="Arial" panose="020B0604020202020204" pitchFamily="34" charset="0"/>
                <a:buChar char="•"/>
              </a:pPr>
              <a:r>
                <a:rPr lang="pt-BR" sz="1600" dirty="0">
                  <a:solidFill>
                    <a:schemeClr val="tx1">
                      <a:lumMod val="65000"/>
                      <a:lumOff val="35000"/>
                    </a:schemeClr>
                  </a:solidFill>
                  <a:effectLst/>
                  <a:latin typeface="Arial" panose="020B0604020202020204" pitchFamily="34" charset="0"/>
                  <a:ea typeface="Times New Roman" panose="02020603050405020304" pitchFamily="18" charset="0"/>
                </a:rPr>
                <a:t>A cada R$ 100.000 de pagamento, há um aumento de 0,65% no LCOE da tecnologia. </a:t>
              </a:r>
              <a:endParaRPr lang="en-US" sz="1600" dirty="0">
                <a:solidFill>
                  <a:schemeClr val="tx1">
                    <a:lumMod val="65000"/>
                    <a:lumOff val="35000"/>
                  </a:schemeClr>
                </a:solidFill>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US" sz="1600" dirty="0">
                <a:solidFill>
                  <a:schemeClr val="tx1">
                    <a:lumMod val="65000"/>
                    <a:lumOff val="35000"/>
                  </a:schemeClr>
                </a:solidFill>
              </a:endParaRPr>
            </a:p>
          </p:txBody>
        </p:sp>
      </p:grpSp>
      <p:sp>
        <p:nvSpPr>
          <p:cNvPr id="3" name="Retângulo Arredondado 2">
            <a:extLst>
              <a:ext uri="{FF2B5EF4-FFF2-40B4-BE49-F238E27FC236}">
                <a16:creationId xmlns:a16="http://schemas.microsoft.com/office/drawing/2014/main" id="{86A9EB0E-CF52-09A3-CB20-3E72B3396CE9}"/>
              </a:ext>
            </a:extLst>
          </p:cNvPr>
          <p:cNvSpPr/>
          <p:nvPr/>
        </p:nvSpPr>
        <p:spPr>
          <a:xfrm>
            <a:off x="-293913" y="915566"/>
            <a:ext cx="84663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Aplicação ao Contexto Nacional – Resultados</a:t>
            </a:r>
          </a:p>
        </p:txBody>
      </p:sp>
    </p:spTree>
    <p:extLst>
      <p:ext uri="{BB962C8B-B14F-4D97-AF65-F5344CB8AC3E}">
        <p14:creationId xmlns:p14="http://schemas.microsoft.com/office/powerpoint/2010/main" val="1291704465"/>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906A-5809-7850-2F3E-E3749A7D920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D4DFFB7-E1F6-9D01-2420-2242573C8CB9}"/>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58F55350-C504-F2B1-2631-41CC230E8CFE}"/>
              </a:ext>
            </a:extLst>
          </p:cNvPr>
          <p:cNvSpPr/>
          <p:nvPr/>
        </p:nvSpPr>
        <p:spPr>
          <a:xfrm>
            <a:off x="-293913" y="915566"/>
            <a:ext cx="421784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Principais Conclusões</a:t>
            </a:r>
          </a:p>
        </p:txBody>
      </p:sp>
      <p:sp>
        <p:nvSpPr>
          <p:cNvPr id="5" name="Retângulo: Cantos Arredondados 4">
            <a:extLst>
              <a:ext uri="{FF2B5EF4-FFF2-40B4-BE49-F238E27FC236}">
                <a16:creationId xmlns:a16="http://schemas.microsoft.com/office/drawing/2014/main" id="{C88E600A-2875-2A8B-4BF0-6B3AB4102A22}"/>
              </a:ext>
            </a:extLst>
          </p:cNvPr>
          <p:cNvSpPr/>
          <p:nvPr/>
        </p:nvSpPr>
        <p:spPr>
          <a:xfrm>
            <a:off x="397660" y="1583555"/>
            <a:ext cx="7382528" cy="673837"/>
          </a:xfrm>
          <a:prstGeom prst="roundRect">
            <a:avLst/>
          </a:prstGeom>
          <a:noFill/>
          <a:ln>
            <a:solidFill>
              <a:srgbClr val="0065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buNone/>
            </a:pPr>
            <a:r>
              <a:rPr lang="pt-BR"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Cessão onerosa de espaço marinho, conforme legislação brasileira</a:t>
            </a:r>
          </a:p>
        </p:txBody>
      </p:sp>
      <p:sp>
        <p:nvSpPr>
          <p:cNvPr id="6" name="Retângulo: Cantos Arredondados 5">
            <a:extLst>
              <a:ext uri="{FF2B5EF4-FFF2-40B4-BE49-F238E27FC236}">
                <a16:creationId xmlns:a16="http://schemas.microsoft.com/office/drawing/2014/main" id="{3BCB831C-0234-A5F7-EAEE-6C6F4D58B715}"/>
              </a:ext>
            </a:extLst>
          </p:cNvPr>
          <p:cNvSpPr/>
          <p:nvPr/>
        </p:nvSpPr>
        <p:spPr>
          <a:xfrm>
            <a:off x="396336" y="2397216"/>
            <a:ext cx="7383852" cy="673837"/>
          </a:xfrm>
          <a:prstGeom prst="roundRect">
            <a:avLst/>
          </a:prstGeom>
          <a:noFill/>
          <a:ln>
            <a:solidFill>
              <a:srgbClr val="0065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buNone/>
            </a:pPr>
            <a:r>
              <a:rPr lang="pt-BR" sz="1800" kern="1200" dirty="0">
                <a:solidFill>
                  <a:schemeClr val="tx1">
                    <a:lumMod val="65000"/>
                    <a:lumOff val="35000"/>
                  </a:schemeClr>
                </a:solidFill>
                <a:latin typeface="Arial" panose="020B0604020202020204" pitchFamily="34" charset="0"/>
                <a:ea typeface="MS PGothic" panose="020B0600070205080204" pitchFamily="34" charset="-128"/>
                <a:cs typeface="+mn-cs"/>
              </a:rPr>
              <a:t>Incluir duas parcelas: Aluguel e Participação da Receita</a:t>
            </a:r>
          </a:p>
        </p:txBody>
      </p:sp>
      <p:grpSp>
        <p:nvGrpSpPr>
          <p:cNvPr id="7" name="Agrupar 6">
            <a:extLst>
              <a:ext uri="{FF2B5EF4-FFF2-40B4-BE49-F238E27FC236}">
                <a16:creationId xmlns:a16="http://schemas.microsoft.com/office/drawing/2014/main" id="{43A122D9-218A-C38E-881A-1AEDD0249028}"/>
              </a:ext>
            </a:extLst>
          </p:cNvPr>
          <p:cNvGrpSpPr/>
          <p:nvPr/>
        </p:nvGrpSpPr>
        <p:grpSpPr>
          <a:xfrm>
            <a:off x="7956376" y="1606838"/>
            <a:ext cx="603787" cy="2718345"/>
            <a:chOff x="6912768" y="216027"/>
            <a:chExt cx="603787" cy="603787"/>
          </a:xfrm>
        </p:grpSpPr>
        <p:sp>
          <p:nvSpPr>
            <p:cNvPr id="8" name="Seta: para Baixo 7">
              <a:extLst>
                <a:ext uri="{FF2B5EF4-FFF2-40B4-BE49-F238E27FC236}">
                  <a16:creationId xmlns:a16="http://schemas.microsoft.com/office/drawing/2014/main" id="{2EE32BDD-D930-CCCE-1C4B-36D888E57CC6}"/>
                </a:ext>
              </a:extLst>
            </p:cNvPr>
            <p:cNvSpPr/>
            <p:nvPr/>
          </p:nvSpPr>
          <p:spPr>
            <a:xfrm>
              <a:off x="6912768" y="216027"/>
              <a:ext cx="603787" cy="603787"/>
            </a:xfrm>
            <a:prstGeom prst="downArrow">
              <a:avLst>
                <a:gd name="adj1" fmla="val 55000"/>
                <a:gd name="adj2" fmla="val 45000"/>
              </a:avLst>
            </a:prstGeom>
            <a:solidFill>
              <a:srgbClr val="0065AC">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pt-BR"/>
            </a:p>
          </p:txBody>
        </p:sp>
        <p:sp>
          <p:nvSpPr>
            <p:cNvPr id="9" name="Seta: para Baixo 4">
              <a:extLst>
                <a:ext uri="{FF2B5EF4-FFF2-40B4-BE49-F238E27FC236}">
                  <a16:creationId xmlns:a16="http://schemas.microsoft.com/office/drawing/2014/main" id="{30F31C88-7E5D-0194-AEAD-6A97177730D5}"/>
                </a:ext>
              </a:extLst>
            </p:cNvPr>
            <p:cNvSpPr txBox="1"/>
            <p:nvPr/>
          </p:nvSpPr>
          <p:spPr>
            <a:xfrm>
              <a:off x="7048620" y="216027"/>
              <a:ext cx="332083" cy="4543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pt-BR" sz="1800" kern="1200" dirty="0">
                <a:latin typeface="Arial" panose="020B0604020202020204" pitchFamily="34" charset="0"/>
                <a:cs typeface="Arial" panose="020B0604020202020204" pitchFamily="34" charset="0"/>
              </a:endParaRPr>
            </a:p>
          </p:txBody>
        </p:sp>
      </p:grpSp>
      <p:sp>
        <p:nvSpPr>
          <p:cNvPr id="10" name="Retângulo: Cantos Arredondados 9">
            <a:extLst>
              <a:ext uri="{FF2B5EF4-FFF2-40B4-BE49-F238E27FC236}">
                <a16:creationId xmlns:a16="http://schemas.microsoft.com/office/drawing/2014/main" id="{B0CC6F1D-733C-7910-73D8-C540C1371555}"/>
              </a:ext>
            </a:extLst>
          </p:cNvPr>
          <p:cNvSpPr/>
          <p:nvPr/>
        </p:nvSpPr>
        <p:spPr>
          <a:xfrm>
            <a:off x="396336" y="3210877"/>
            <a:ext cx="7383852" cy="1380205"/>
          </a:xfrm>
          <a:prstGeom prst="roundRect">
            <a:avLst/>
          </a:prstGeom>
          <a:noFill/>
          <a:ln>
            <a:solidFill>
              <a:srgbClr val="0065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buNone/>
            </a:pPr>
            <a:r>
              <a:rPr lang="pt-BR"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Bônus de Assinatura deve ser a parcela mais significativa:</a:t>
            </a:r>
          </a:p>
          <a:p>
            <a:pPr marL="285750" lvl="0" indent="-285750">
              <a:buFont typeface="Arial" panose="020B0604020202020204" pitchFamily="34" charset="0"/>
              <a:buChar char="•"/>
            </a:pP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Risco</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 de </a:t>
            </a: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sobreonerar</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 </a:t>
            </a: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os</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 </a:t>
            </a: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consumidores</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 para </a:t>
            </a: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viabilizar</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 </a:t>
            </a:r>
            <a:r>
              <a:rPr lang="en-US" sz="1800" kern="1200" dirty="0" err="1">
                <a:solidFill>
                  <a:schemeClr val="tx1">
                    <a:lumMod val="65000"/>
                    <a:lumOff val="35000"/>
                  </a:schemeClr>
                </a:solidFill>
                <a:effectLst/>
                <a:latin typeface="Arial" panose="020B0604020202020204" pitchFamily="34" charset="0"/>
                <a:ea typeface="Times New Roman" panose="02020603050405020304" pitchFamily="18" charset="0"/>
                <a:cs typeface="+mn-cs"/>
              </a:rPr>
              <a:t>tecnologia</a:t>
            </a:r>
            <a:r>
              <a:rPr lang="en-US"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a:t>
            </a:r>
            <a:endParaRPr lang="pt-BR" sz="1800" dirty="0">
              <a:solidFill>
                <a:schemeClr val="tx1">
                  <a:lumMod val="65000"/>
                  <a:lumOff val="35000"/>
                </a:schemeClr>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r>
              <a:rPr lang="pt-BR"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Se preço da energia insuficiente – risco de rescisão e abando de projetos.</a:t>
            </a:r>
            <a:endParaRPr lang="pt-BR" sz="1800" dirty="0">
              <a:solidFill>
                <a:schemeClr val="tx1">
                  <a:lumMod val="65000"/>
                  <a:lumOff val="35000"/>
                </a:schemeClr>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r>
              <a:rPr lang="pt-BR" sz="1800" kern="1200" dirty="0">
                <a:solidFill>
                  <a:schemeClr val="tx1">
                    <a:lumMod val="65000"/>
                    <a:lumOff val="35000"/>
                  </a:schemeClr>
                </a:solidFill>
                <a:effectLst/>
                <a:latin typeface="Arial" panose="020B0604020202020204" pitchFamily="34" charset="0"/>
                <a:ea typeface="Times New Roman" panose="02020603050405020304" pitchFamily="18" charset="0"/>
                <a:cs typeface="+mn-cs"/>
              </a:rPr>
              <a:t>Definição de valores mínimos e máximos.</a:t>
            </a:r>
          </a:p>
        </p:txBody>
      </p:sp>
    </p:spTree>
    <p:extLst>
      <p:ext uri="{BB962C8B-B14F-4D97-AF65-F5344CB8AC3E}">
        <p14:creationId xmlns:p14="http://schemas.microsoft.com/office/powerpoint/2010/main" val="151396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25BF8E-F1AB-F812-EA94-D7BB00FAA763}"/>
              </a:ext>
            </a:extLst>
          </p:cNvPr>
          <p:cNvSpPr/>
          <p:nvPr/>
        </p:nvSpPr>
        <p:spPr bwMode="auto">
          <a:xfrm>
            <a:off x="1908175" y="2066925"/>
            <a:ext cx="2016000" cy="2016000"/>
          </a:xfrm>
          <a:prstGeom prst="rect">
            <a:avLst/>
          </a:prstGeom>
          <a:solidFill>
            <a:schemeClr val="accent1">
              <a:lumMod val="60000"/>
              <a:lumOff val="40000"/>
            </a:schemeClr>
          </a:solidFill>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t>FOTO</a:t>
            </a:r>
            <a:endParaRPr lang="en-US" dirty="0">
              <a:solidFill>
                <a:schemeClr val="tx1"/>
              </a:solidFill>
            </a:endParaRPr>
          </a:p>
        </p:txBody>
      </p:sp>
      <p:sp>
        <p:nvSpPr>
          <p:cNvPr id="9219" name="TextBox 4">
            <a:extLst>
              <a:ext uri="{FF2B5EF4-FFF2-40B4-BE49-F238E27FC236}">
                <a16:creationId xmlns:a16="http://schemas.microsoft.com/office/drawing/2014/main" id="{F4811F46-629D-E2A1-5849-682B76C37DDC}"/>
              </a:ext>
            </a:extLst>
          </p:cNvPr>
          <p:cNvSpPr txBox="1">
            <a:spLocks noChangeArrowheads="1"/>
          </p:cNvSpPr>
          <p:nvPr/>
        </p:nvSpPr>
        <p:spPr bwMode="auto">
          <a:xfrm>
            <a:off x="4068763" y="3201988"/>
            <a:ext cx="188333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800" b="1" dirty="0">
                <a:solidFill>
                  <a:srgbClr val="32ADFF"/>
                </a:solidFill>
                <a:ea typeface="MS PGothic" panose="020B0600070205080204" pitchFamily="34" charset="-128"/>
              </a:rPr>
              <a:t>Thais Sobrosa</a:t>
            </a:r>
          </a:p>
          <a:p>
            <a:pPr>
              <a:spcBef>
                <a:spcPct val="0"/>
              </a:spcBef>
              <a:buFontTx/>
              <a:buNone/>
            </a:pPr>
            <a:r>
              <a:rPr lang="pt-BR" altLang="pt-BR" sz="1600" dirty="0">
                <a:solidFill>
                  <a:schemeClr val="tx1">
                    <a:lumMod val="75000"/>
                    <a:lumOff val="25000"/>
                  </a:schemeClr>
                </a:solidFill>
                <a:ea typeface="MS PGothic" panose="020B0600070205080204" pitchFamily="34" charset="-128"/>
              </a:rPr>
              <a:t>PSR</a:t>
            </a:r>
          </a:p>
          <a:p>
            <a:pPr>
              <a:spcBef>
                <a:spcPct val="0"/>
              </a:spcBef>
              <a:buFontTx/>
              <a:buNone/>
            </a:pPr>
            <a:r>
              <a:rPr lang="pt-BR" altLang="pt-BR" sz="1600" i="1" dirty="0">
                <a:solidFill>
                  <a:schemeClr val="tx1">
                    <a:lumMod val="75000"/>
                    <a:lumOff val="25000"/>
                  </a:schemeClr>
                </a:solidFill>
                <a:ea typeface="MS PGothic" panose="020B0600070205080204" pitchFamily="34" charset="-128"/>
              </a:rPr>
              <a:t>thais@psr-inc.com</a:t>
            </a:r>
            <a:endParaRPr lang="en-US" altLang="pt-BR" sz="1600" i="1" dirty="0">
              <a:solidFill>
                <a:schemeClr val="tx1">
                  <a:lumMod val="75000"/>
                  <a:lumOff val="25000"/>
                </a:schemeClr>
              </a:solidFill>
              <a:ea typeface="MS PGothic" panose="020B0600070205080204" pitchFamily="34" charset="-128"/>
            </a:endParaRPr>
          </a:p>
        </p:txBody>
      </p:sp>
      <p:pic>
        <p:nvPicPr>
          <p:cNvPr id="6" name="Imagem 5">
            <a:extLst>
              <a:ext uri="{FF2B5EF4-FFF2-40B4-BE49-F238E27FC236}">
                <a16:creationId xmlns:a16="http://schemas.microsoft.com/office/drawing/2014/main" id="{593339BE-692E-763E-84FB-A0BC1938D4A7}"/>
              </a:ext>
            </a:extLst>
          </p:cNvPr>
          <p:cNvPicPr>
            <a:picLocks noChangeAspect="1"/>
          </p:cNvPicPr>
          <p:nvPr/>
        </p:nvPicPr>
        <p:blipFill>
          <a:blip r:embed="rId2"/>
          <a:stretch>
            <a:fillRect/>
          </a:stretch>
        </p:blipFill>
        <p:spPr>
          <a:xfrm>
            <a:off x="179512" y="118300"/>
            <a:ext cx="1249524" cy="499810"/>
          </a:xfrm>
          <a:prstGeom prst="rect">
            <a:avLst/>
          </a:prstGeom>
        </p:spPr>
      </p:pic>
      <p:pic>
        <p:nvPicPr>
          <p:cNvPr id="2050" name="Picture 2" descr="Foto do perfil de Thais Sobrosa">
            <a:extLst>
              <a:ext uri="{FF2B5EF4-FFF2-40B4-BE49-F238E27FC236}">
                <a16:creationId xmlns:a16="http://schemas.microsoft.com/office/drawing/2014/main" id="{7D30FC50-EF55-AC94-7AC9-1D1C4C02D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5592" y="2102030"/>
            <a:ext cx="1944000"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4">
            <a:extLst>
              <a:ext uri="{FF2B5EF4-FFF2-40B4-BE49-F238E27FC236}">
                <a16:creationId xmlns:a16="http://schemas.microsoft.com/office/drawing/2014/main" id="{F14B0DE0-09D9-3064-2305-8FC1417D2CBA}"/>
              </a:ext>
            </a:extLst>
          </p:cNvPr>
          <p:cNvSpPr txBox="1">
            <a:spLocks noChangeArrowheads="1"/>
          </p:cNvSpPr>
          <p:nvPr/>
        </p:nvSpPr>
        <p:spPr bwMode="auto">
          <a:xfrm>
            <a:off x="4068763" y="2084475"/>
            <a:ext cx="1963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pt-BR" altLang="pt-BR" sz="2400" b="1" dirty="0">
                <a:solidFill>
                  <a:srgbClr val="32ADFF"/>
                </a:solidFill>
                <a:ea typeface="MS PGothic" panose="020B0600070205080204" pitchFamily="34" charset="-128"/>
              </a:rPr>
              <a:t>OBRIGADA!</a:t>
            </a:r>
            <a:endParaRPr lang="en-US" altLang="pt-BR" sz="2000" i="1" dirty="0">
              <a:solidFill>
                <a:schemeClr val="tx1">
                  <a:lumMod val="75000"/>
                  <a:lumOff val="25000"/>
                </a:schemeClr>
              </a:solidFill>
              <a:ea typeface="MS PGothic" panose="020B0600070205080204" pitchFamily="34" charset="-128"/>
            </a:endParaRPr>
          </a:p>
        </p:txBody>
      </p:sp>
    </p:spTree>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df191e1-4d81-4fac-85df-18e9b0a55656" xsi:nil="true"/>
    <lcf76f155ced4ddcb4097134ff3c332f xmlns="68287caf-1d02-4872-8bd1-9719d50898de">
      <Terms xmlns="http://schemas.microsoft.com/office/infopath/2007/PartnerControls"/>
    </lcf76f155ced4ddcb4097134ff3c332f>
    <SharedWithUsers xmlns="5df191e1-4d81-4fac-85df-18e9b0a55656">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7B34FBBF3892649A4E0702DF0E7B36A" ma:contentTypeVersion="15" ma:contentTypeDescription="Crie um novo documento." ma:contentTypeScope="" ma:versionID="98980d1cda4d87e39f376c42ceb7f3d9">
  <xsd:schema xmlns:xsd="http://www.w3.org/2001/XMLSchema" xmlns:xs="http://www.w3.org/2001/XMLSchema" xmlns:p="http://schemas.microsoft.com/office/2006/metadata/properties" xmlns:ns2="68287caf-1d02-4872-8bd1-9719d50898de" xmlns:ns3="5df191e1-4d81-4fac-85df-18e9b0a55656" targetNamespace="http://schemas.microsoft.com/office/2006/metadata/properties" ma:root="true" ma:fieldsID="763fcbab4d5d7fa0d2667d304b9e7c54" ns2:_="" ns3:_="">
    <xsd:import namespace="68287caf-1d02-4872-8bd1-9719d50898de"/>
    <xsd:import namespace="5df191e1-4d81-4fac-85df-18e9b0a556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87caf-1d02-4872-8bd1-9719d50898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Marcações de imagem"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f191e1-4d81-4fac-85df-18e9b0a55656" elementFormDefault="qualified">
    <xsd:import namespace="http://schemas.microsoft.com/office/2006/documentManagement/types"/>
    <xsd:import namespace="http://schemas.microsoft.com/office/infopath/2007/PartnerControls"/>
    <xsd:element name="SharedWithUsers" ma:index="11"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talhes de Compartilhado Com" ma:internalName="SharedWithDetails" ma:readOnly="true">
      <xsd:simpleType>
        <xsd:restriction base="dms:Note">
          <xsd:maxLength value="255"/>
        </xsd:restriction>
      </xsd:simpleType>
    </xsd:element>
    <xsd:element name="TaxCatchAll" ma:index="18" nillable="true" ma:displayName="Taxonomy Catch All Column" ma:hidden="true" ma:list="{fc1d70b0-e63a-489b-bbb1-3e1a8d0168d7}" ma:internalName="TaxCatchAll" ma:showField="CatchAllData" ma:web="5df191e1-4d81-4fac-85df-18e9b0a556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0A55B7-2F75-49FD-A3C2-ED37CCD4F1C7}">
  <ds:schemaRefs>
    <ds:schemaRef ds:uri="http://schemas.microsoft.com/sharepoint/v3/contenttype/forms"/>
  </ds:schemaRefs>
</ds:datastoreItem>
</file>

<file path=customXml/itemProps2.xml><?xml version="1.0" encoding="utf-8"?>
<ds:datastoreItem xmlns:ds="http://schemas.openxmlformats.org/officeDocument/2006/customXml" ds:itemID="{BA62AA4E-084F-422D-AD09-4CDF36203FD8}">
  <ds:schemaRefs>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65d1e9f4-e905-4148-a619-74b2f4af9e18"/>
    <ds:schemaRef ds:uri="720407b8-d02a-42ef-b2b1-9523d3fff6ef"/>
    <ds:schemaRef ds:uri="http://www.w3.org/XML/1998/namespace"/>
    <ds:schemaRef ds:uri="http://purl.org/dc/dcmitype/"/>
    <ds:schemaRef ds:uri="f6f1113a-3daa-4e6e-9cdb-43bb41e74f8d"/>
    <ds:schemaRef ds:uri="0540118b-6ffe-410b-832d-abf273cba046"/>
  </ds:schemaRefs>
</ds:datastoreItem>
</file>

<file path=customXml/itemProps3.xml><?xml version="1.0" encoding="utf-8"?>
<ds:datastoreItem xmlns:ds="http://schemas.openxmlformats.org/officeDocument/2006/customXml" ds:itemID="{D7384D95-589C-4A71-BFDB-1DB7DE2342C3}"/>
</file>

<file path=docProps/app.xml><?xml version="1.0" encoding="utf-8"?>
<Properties xmlns="http://schemas.openxmlformats.org/officeDocument/2006/extended-properties" xmlns:vt="http://schemas.openxmlformats.org/officeDocument/2006/docPropsVTypes">
  <TotalTime>3669</TotalTime>
  <Words>2487</Words>
  <Application>Microsoft Office PowerPoint</Application>
  <PresentationFormat>Apresentação na tela (16:9)</PresentationFormat>
  <Paragraphs>186</Paragraphs>
  <Slides>17</Slides>
  <Notes>13</Notes>
  <HiddenSlides>0</HiddenSlides>
  <MMClips>0</MMClips>
  <ScaleCrop>false</ScaleCrop>
  <HeadingPairs>
    <vt:vector size="6" baseType="variant">
      <vt:variant>
        <vt:lpstr>Fontes usadas</vt:lpstr>
      </vt:variant>
      <vt:variant>
        <vt:i4>9</vt:i4>
      </vt:variant>
      <vt:variant>
        <vt:lpstr>Tema</vt:lpstr>
      </vt:variant>
      <vt:variant>
        <vt:i4>2</vt:i4>
      </vt:variant>
      <vt:variant>
        <vt:lpstr>Títulos de slides</vt:lpstr>
      </vt:variant>
      <vt:variant>
        <vt:i4>17</vt:i4>
      </vt:variant>
    </vt:vector>
  </HeadingPairs>
  <TitlesOfParts>
    <vt:vector size="28" baseType="lpstr">
      <vt:lpstr>MS PGothic</vt:lpstr>
      <vt:lpstr>Aptos</vt:lpstr>
      <vt:lpstr>Aptos Display</vt:lpstr>
      <vt:lpstr>Arial</vt:lpstr>
      <vt:lpstr>Calibri</vt:lpstr>
      <vt:lpstr>Courier New</vt:lpstr>
      <vt:lpstr>Rockwell</vt:lpstr>
      <vt:lpstr>Times New Roman</vt:lpstr>
      <vt:lpstr>Wingdings</vt:lpstr>
      <vt:lpstr>1_Blank Presentation</vt:lpstr>
      <vt:lpstr>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Doiis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Ricardo Ferreira</dc:creator>
  <cp:lastModifiedBy>Thais Sobrosa</cp:lastModifiedBy>
  <cp:revision>107</cp:revision>
  <dcterms:created xsi:type="dcterms:W3CDTF">2011-10-17T18:04:32Z</dcterms:created>
  <dcterms:modified xsi:type="dcterms:W3CDTF">2024-09-26T12:21:04Z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bab825-a111-45e4-86a1-18cee0005896_Enabled">
    <vt:lpwstr>true</vt:lpwstr>
  </property>
  <property fmtid="{D5CDD505-2E9C-101B-9397-08002B2CF9AE}" pid="3" name="MSIP_Label_2bbab825-a111-45e4-86a1-18cee0005896_SetDate">
    <vt:lpwstr>2022-09-15T20:27:17Z</vt:lpwstr>
  </property>
  <property fmtid="{D5CDD505-2E9C-101B-9397-08002B2CF9AE}" pid="4" name="MSIP_Label_2bbab825-a111-45e4-86a1-18cee0005896_Method">
    <vt:lpwstr>Standard</vt:lpwstr>
  </property>
  <property fmtid="{D5CDD505-2E9C-101B-9397-08002B2CF9AE}" pid="5" name="MSIP_Label_2bbab825-a111-45e4-86a1-18cee0005896_Name">
    <vt:lpwstr>2bbab825-a111-45e4-86a1-18cee0005896</vt:lpwstr>
  </property>
  <property fmtid="{D5CDD505-2E9C-101B-9397-08002B2CF9AE}" pid="6" name="MSIP_Label_2bbab825-a111-45e4-86a1-18cee0005896_SiteId">
    <vt:lpwstr>2567d566-604c-408a-8a60-55d0dc9d9d6b</vt:lpwstr>
  </property>
  <property fmtid="{D5CDD505-2E9C-101B-9397-08002B2CF9AE}" pid="7" name="MSIP_Label_2bbab825-a111-45e4-86a1-18cee0005896_ActionId">
    <vt:lpwstr>b44b2dad-28f0-4a14-ace9-4ce8f92012f1</vt:lpwstr>
  </property>
  <property fmtid="{D5CDD505-2E9C-101B-9397-08002B2CF9AE}" pid="8" name="MSIP_Label_2bbab825-a111-45e4-86a1-18cee0005896_ContentBits">
    <vt:lpwstr>2</vt:lpwstr>
  </property>
  <property fmtid="{D5CDD505-2E9C-101B-9397-08002B2CF9AE}" pid="9" name="ClassificationContentMarkingFooterLocations">
    <vt:lpwstr>Blank Presentation:4\1_Blank Presentation:4</vt:lpwstr>
  </property>
  <property fmtid="{D5CDD505-2E9C-101B-9397-08002B2CF9AE}" pid="10" name="ClassificationContentMarkingFooterText">
    <vt:lpwstr>Information Classification: General</vt:lpwstr>
  </property>
  <property fmtid="{D5CDD505-2E9C-101B-9397-08002B2CF9AE}" pid="11" name="TaxCatchAll">
    <vt:lpwstr/>
  </property>
  <property fmtid="{D5CDD505-2E9C-101B-9397-08002B2CF9AE}" pid="12" name="lcf76f155ced4ddcb4097134ff3c332f">
    <vt:lpwstr/>
  </property>
  <property fmtid="{D5CDD505-2E9C-101B-9397-08002B2CF9AE}" pid="13" name="ContentTypeId">
    <vt:lpwstr>0x01010067B34FBBF3892649A4E0702DF0E7B36A</vt:lpwstr>
  </property>
  <property fmtid="{D5CDD505-2E9C-101B-9397-08002B2CF9AE}" pid="14" name="Order">
    <vt:r8>2529000</vt:r8>
  </property>
  <property fmtid="{D5CDD505-2E9C-101B-9397-08002B2CF9AE}" pid="15" name="xd_Signature">
    <vt:bool>false</vt:bool>
  </property>
  <property fmtid="{D5CDD505-2E9C-101B-9397-08002B2CF9AE}" pid="16" name="xd_ProgID">
    <vt:lpwstr/>
  </property>
  <property fmtid="{D5CDD505-2E9C-101B-9397-08002B2CF9AE}" pid="17" name="_SourceUrl">
    <vt:lpwstr/>
  </property>
  <property fmtid="{D5CDD505-2E9C-101B-9397-08002B2CF9AE}" pid="18" name="_SharedFileIndex">
    <vt:lpwstr/>
  </property>
  <property fmtid="{D5CDD505-2E9C-101B-9397-08002B2CF9AE}" pid="19" name="ComplianceAssetId">
    <vt:lpwstr/>
  </property>
  <property fmtid="{D5CDD505-2E9C-101B-9397-08002B2CF9AE}" pid="20" name="TemplateUrl">
    <vt:lpwstr/>
  </property>
  <property fmtid="{D5CDD505-2E9C-101B-9397-08002B2CF9AE}" pid="21" name="_ExtendedDescription">
    <vt:lpwstr/>
  </property>
  <property fmtid="{D5CDD505-2E9C-101B-9397-08002B2CF9AE}" pid="22" name="TriggerFlowInfo">
    <vt:lpwstr/>
  </property>
  <property fmtid="{D5CDD505-2E9C-101B-9397-08002B2CF9AE}" pid="23" name="MediaServiceImageTags">
    <vt:lpwstr/>
  </property>
</Properties>
</file>