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handoutMasterIdLst>
    <p:handoutMasterId r:id="rId31"/>
  </p:handoutMasterIdLst>
  <p:sldIdLst>
    <p:sldId id="267" r:id="rId6"/>
    <p:sldId id="257" r:id="rId7"/>
    <p:sldId id="264" r:id="rId8"/>
    <p:sldId id="271" r:id="rId9"/>
    <p:sldId id="273" r:id="rId10"/>
    <p:sldId id="274" r:id="rId11"/>
    <p:sldId id="275" r:id="rId12"/>
    <p:sldId id="276" r:id="rId13"/>
    <p:sldId id="279" r:id="rId14"/>
    <p:sldId id="278" r:id="rId15"/>
    <p:sldId id="277" r:id="rId16"/>
    <p:sldId id="281" r:id="rId17"/>
    <p:sldId id="280" r:id="rId18"/>
    <p:sldId id="285" r:id="rId19"/>
    <p:sldId id="286" r:id="rId20"/>
    <p:sldId id="282" r:id="rId21"/>
    <p:sldId id="283" r:id="rId22"/>
    <p:sldId id="288" r:id="rId23"/>
    <p:sldId id="287" r:id="rId24"/>
    <p:sldId id="284" r:id="rId25"/>
    <p:sldId id="289" r:id="rId26"/>
    <p:sldId id="290" r:id="rId27"/>
    <p:sldId id="291" r:id="rId28"/>
    <p:sldId id="292" r:id="rId29"/>
    <p:sldId id="266" r:id="rId30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F8ACE-6174-8C4F-B9C9-4011E69ACB2B}" v="40" dt="2024-09-17T13:57:19.1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62" autoAdjust="0"/>
    <p:restoredTop sz="94660"/>
  </p:normalViewPr>
  <p:slideViewPr>
    <p:cSldViewPr>
      <p:cViewPr varScale="1">
        <p:scale>
          <a:sx n="82" d="100"/>
          <a:sy n="82" d="100"/>
        </p:scale>
        <p:origin x="87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1682713" y="2283718"/>
            <a:ext cx="5778574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Avaliação de Recurso Eólico e Seleção de Aerogeradores para Parques Eólicos Offshore</a:t>
            </a:r>
            <a:endParaRPr lang="en-US" altLang="pt-BR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838200" y="976388"/>
            <a:ext cx="7467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93663" indent="0" algn="ctr" defTabSz="179388" eaLnBrk="1" hangingPunct="1">
              <a:buFontTx/>
              <a:buNone/>
            </a:pPr>
            <a:r>
              <a:rPr lang="pt-BR" alt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Avaliação de Recurso Eólico e Seleção de Aerogeradores para Parques Eólicos Offshore</a:t>
            </a: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683568" y="3809354"/>
            <a:ext cx="792703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Tiago Chelni – </a:t>
            </a:r>
            <a:r>
              <a:rPr lang="pt-BR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Lactec - Instituto de Tecnologia para o Desenvolvimento</a:t>
            </a:r>
            <a:endParaRPr lang="en-US" altLang="pt-BR" sz="1800" b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396552" y="3579862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EF57DF7-8607-F781-EA10-DB68FAD00F08}"/>
              </a:ext>
            </a:extLst>
          </p:cNvPr>
          <p:cNvGrpSpPr/>
          <p:nvPr/>
        </p:nvGrpSpPr>
        <p:grpSpPr>
          <a:xfrm>
            <a:off x="3254593" y="771550"/>
            <a:ext cx="5889405" cy="4104456"/>
            <a:chOff x="1763689" y="0"/>
            <a:chExt cx="7380309" cy="5143500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23BA9271-5F5B-6586-B5A1-61789610F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36" r="-2" b="-2"/>
            <a:stretch/>
          </p:blipFill>
          <p:spPr bwMode="auto">
            <a:xfrm>
              <a:off x="1891767" y="10"/>
              <a:ext cx="7252231" cy="5143490"/>
            </a:xfrm>
            <a:prstGeom prst="rect">
              <a:avLst/>
            </a:prstGeom>
            <a:noFill/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1D3965FE-0EFB-E908-8471-D1E8E6210717}"/>
                </a:ext>
              </a:extLst>
            </p:cNvPr>
            <p:cNvSpPr/>
            <p:nvPr/>
          </p:nvSpPr>
          <p:spPr>
            <a:xfrm>
              <a:off x="1763689" y="0"/>
              <a:ext cx="6840759" cy="514224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0062B3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529796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>
                <a:latin typeface="Arial" panose="020B0604020202020204" pitchFamily="34" charset="0"/>
                <a:cs typeface="Arial" panose="020B0604020202020204" pitchFamily="34" charset="0"/>
              </a:rPr>
              <a:t>Contextualização e Motivação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4A974A5-4F64-FA60-118C-D471C9C73C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89794"/>
            <a:ext cx="9144000" cy="55245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C3D5D1A-6224-6DAD-7B36-E82BF5CB9FC1}"/>
              </a:ext>
            </a:extLst>
          </p:cNvPr>
          <p:cNvSpPr txBox="1"/>
          <p:nvPr/>
        </p:nvSpPr>
        <p:spPr>
          <a:xfrm>
            <a:off x="323528" y="1491630"/>
            <a:ext cx="547260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800" i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Crescimento da Energia Eólica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800" i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Offshore no Brasil</a:t>
            </a:r>
            <a:endParaRPr lang="pt-BR" sz="1800">
              <a:solidFill>
                <a:srgbClr val="595959"/>
              </a:solidFill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800" i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Desenvolvimento Tecnológico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pt-BR" sz="1800" i="0">
              <a:solidFill>
                <a:srgbClr val="595959"/>
              </a:solidFill>
              <a:effectLst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800" i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Importância da Pesquisa</a:t>
            </a:r>
            <a:endParaRPr lang="pt-BR" sz="1800">
              <a:solidFill>
                <a:srgbClr val="595959"/>
              </a:solidFill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800" i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Desafios Atuais: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pt-BR" sz="1800" i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Complexidade na Análise de Dados</a:t>
            </a:r>
            <a:endParaRPr lang="pt-BR" sz="1800">
              <a:solidFill>
                <a:srgbClr val="595959"/>
              </a:solidFill>
              <a:cs typeface="Arial" panose="020B0604020202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pt-BR" sz="1800" i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Eficiência e Viabilidade Econômica</a:t>
            </a:r>
            <a:endParaRPr lang="pt-BR" sz="1800">
              <a:solidFill>
                <a:srgbClr val="595959"/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i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Lacunas na Pesquisa</a:t>
            </a:r>
            <a:endParaRPr lang="pt-BR" sz="1800" i="0" dirty="0">
              <a:solidFill>
                <a:srgbClr val="595959"/>
              </a:solidFill>
              <a:effectLst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A41ABB7-4E55-06E5-3A84-24AAB67590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5"/>
          <a:stretch/>
        </p:blipFill>
        <p:spPr>
          <a:xfrm>
            <a:off x="5562823" y="771550"/>
            <a:ext cx="3581177" cy="437069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220161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4A974A5-4F64-FA60-118C-D471C9C73C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89794"/>
            <a:ext cx="9144000" cy="55245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C3D5D1A-6224-6DAD-7B36-E82BF5CB9FC1}"/>
              </a:ext>
            </a:extLst>
          </p:cNvPr>
          <p:cNvSpPr txBox="1"/>
          <p:nvPr/>
        </p:nvSpPr>
        <p:spPr>
          <a:xfrm>
            <a:off x="323528" y="1449699"/>
            <a:ext cx="547260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1" i="0" dirty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Estimar o dimensionamento de um parque eólico, e o aerogerador mais adequado.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800" i="0" dirty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Realizar estimativas iniciais de ventos;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800" i="0" dirty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Estabelecer critério de classificação de aerogeradores;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800" i="0" dirty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Elencar modelos de aerogeradores possíveis de instalação;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800" i="0" dirty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Estimar os seguintes dados: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800" i="0" dirty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Capacidade;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800" i="0" dirty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Produção anual de energia (PAE);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800" i="0" dirty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Fator de capacidade (FC);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800" i="0" dirty="0">
                <a:solidFill>
                  <a:srgbClr val="595959"/>
                </a:solidFill>
                <a:effectLst/>
                <a:cs typeface="Arial" panose="020B0604020202020204" pitchFamily="34" charset="0"/>
              </a:rPr>
              <a:t>Número de turbinas;</a:t>
            </a:r>
          </a:p>
        </p:txBody>
      </p:sp>
    </p:spTree>
    <p:extLst>
      <p:ext uri="{BB962C8B-B14F-4D97-AF65-F5344CB8AC3E}">
        <p14:creationId xmlns:p14="http://schemas.microsoft.com/office/powerpoint/2010/main" val="4093617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7341D96-8750-ECC0-B2B5-F06280C099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755"/>
          <a:stretch/>
        </p:blipFill>
        <p:spPr>
          <a:xfrm>
            <a:off x="1691680" y="1231133"/>
            <a:ext cx="6124132" cy="371688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263366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4A974A5-4F64-FA60-118C-D471C9C73C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89794"/>
            <a:ext cx="914400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73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515394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 – Base de dados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4A974A5-4F64-FA60-118C-D471C9C73C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89794"/>
            <a:ext cx="9144000" cy="55245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DD3680E-6447-25E8-E8EF-C9F335D27954}"/>
              </a:ext>
            </a:extLst>
          </p:cNvPr>
          <p:cNvSpPr txBox="1"/>
          <p:nvPr/>
        </p:nvSpPr>
        <p:spPr>
          <a:xfrm>
            <a:off x="319333" y="1624880"/>
            <a:ext cx="4607020" cy="29649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x-none" sz="1800" b="1" kern="0" cap="all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aerogeradores</a:t>
            </a:r>
            <a:endParaRPr lang="pt-BR" sz="1800" b="1" kern="0" cap="all" dirty="0">
              <a:solidFill>
                <a:srgbClr val="595959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59595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+90 modelos offshore;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59595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Dados básicos para um novo modelo: </a:t>
            </a:r>
            <a:r>
              <a:rPr lang="pt-BR" sz="1800" dirty="0">
                <a:solidFill>
                  <a:srgbClr val="59595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Potência nominal</a:t>
            </a:r>
            <a:r>
              <a:rPr lang="pt-BR" sz="1800" dirty="0">
                <a:solidFill>
                  <a:srgbClr val="59595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pt-BR" sz="1800" dirty="0">
                <a:solidFill>
                  <a:srgbClr val="59595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Raio da pá; Altura mínima e máxima do hub; Classe de vento (IEC 61400).</a:t>
            </a:r>
          </a:p>
          <a:p>
            <a:pPr lvl="0">
              <a:spcAft>
                <a:spcPts val="800"/>
              </a:spcAft>
            </a:pPr>
            <a:r>
              <a:rPr lang="pt-BR" sz="1800" b="1" dirty="0">
                <a:solidFill>
                  <a:srgbClr val="59595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DADOS DE VENTOS</a:t>
            </a:r>
            <a:endParaRPr lang="pt-BR" sz="1800" dirty="0">
              <a:solidFill>
                <a:srgbClr val="595959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i="1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Global Wind Atlas;</a:t>
            </a:r>
            <a:endParaRPr lang="pt-BR" sz="1800" i="1" dirty="0">
              <a:solidFill>
                <a:srgbClr val="595959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i="1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pt-BR" sz="1800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oeficientes</a:t>
            </a:r>
            <a:r>
              <a:rPr lang="pt-BR" sz="1800" dirty="0">
                <a:solidFill>
                  <a:srgbClr val="595959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 A</a:t>
            </a:r>
            <a:r>
              <a:rPr lang="pt-BR" sz="1800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e K de </a:t>
            </a:r>
            <a:r>
              <a:rPr lang="pt-BR" sz="1800" i="1" dirty="0" err="1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Weibull</a:t>
            </a:r>
            <a:r>
              <a:rPr lang="pt-BR" sz="1800" i="1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pt-BR" sz="1800" i="1" dirty="0">
              <a:solidFill>
                <a:srgbClr val="595959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Alturas de referência: 50; 100; 150.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4AE925D0-7CC4-3E5A-AE42-D72667BC3220}"/>
              </a:ext>
            </a:extLst>
          </p:cNvPr>
          <p:cNvGrpSpPr/>
          <p:nvPr/>
        </p:nvGrpSpPr>
        <p:grpSpPr>
          <a:xfrm>
            <a:off x="4926353" y="949570"/>
            <a:ext cx="4244377" cy="3552390"/>
            <a:chOff x="6899101" y="1444117"/>
            <a:chExt cx="5576557" cy="4667376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0C2EDD6E-2CC0-81DF-8920-6E3E6D496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99101" y="1444117"/>
              <a:ext cx="5576557" cy="441242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B392CE83-3067-300D-48B9-A6B853910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202275" y="5039173"/>
              <a:ext cx="1907991" cy="1072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8121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4A974A5-4F64-FA60-118C-D471C9C73C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89794"/>
            <a:ext cx="9144000" cy="55245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DD3680E-6447-25E8-E8EF-C9F335D27954}"/>
              </a:ext>
            </a:extLst>
          </p:cNvPr>
          <p:cNvSpPr txBox="1"/>
          <p:nvPr/>
        </p:nvSpPr>
        <p:spPr>
          <a:xfrm>
            <a:off x="295959" y="1477957"/>
            <a:ext cx="460702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x-none" sz="1800" b="1" kern="0" cap="all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aerogeradores</a:t>
            </a:r>
            <a:endParaRPr lang="pt-BR" sz="1800" b="1" kern="0" cap="all" dirty="0">
              <a:solidFill>
                <a:srgbClr val="595959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BE648489-1F6C-F450-2F37-35E9A9CC9428}"/>
              </a:ext>
            </a:extLst>
          </p:cNvPr>
          <p:cNvGrpSpPr/>
          <p:nvPr/>
        </p:nvGrpSpPr>
        <p:grpSpPr>
          <a:xfrm>
            <a:off x="987394" y="1847289"/>
            <a:ext cx="7745275" cy="2742505"/>
            <a:chOff x="295959" y="1800899"/>
            <a:chExt cx="7745275" cy="2742505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8AE469EE-4DCF-28D6-BC98-444BE831F7F6}"/>
                </a:ext>
              </a:extLst>
            </p:cNvPr>
            <p:cNvSpPr txBox="1"/>
            <p:nvPr/>
          </p:nvSpPr>
          <p:spPr>
            <a:xfrm>
              <a:off x="295959" y="1847289"/>
              <a:ext cx="7662778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x-none" sz="1800" cap="all" dirty="0">
                  <a:solidFill>
                    <a:srgbClr val="595959"/>
                  </a:solidFill>
                  <a:ea typeface="Calibri"/>
                  <a:cs typeface="Calibri"/>
                </a:rPr>
                <a:t>velocidade de rotação:</a:t>
              </a:r>
              <a:endParaRPr lang="pt-BR" sz="1800" dirty="0">
                <a:solidFill>
                  <a:srgbClr val="595959"/>
                </a:solidFill>
              </a:endParaRPr>
            </a:p>
          </p:txBody>
        </p:sp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7CD32EB7-8A29-F4B8-F702-BE62508FF141}"/>
                </a:ext>
              </a:extLst>
            </p:cNvPr>
            <p:cNvGrpSpPr/>
            <p:nvPr/>
          </p:nvGrpSpPr>
          <p:grpSpPr>
            <a:xfrm>
              <a:off x="3205855" y="1800899"/>
              <a:ext cx="4783079" cy="715423"/>
              <a:chOff x="3205855" y="1800899"/>
              <a:chExt cx="4783079" cy="715423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2" name="CaixaDeTexto 11">
                    <a:extLst>
                      <a:ext uri="{FF2B5EF4-FFF2-40B4-BE49-F238E27FC236}">
                        <a16:creationId xmlns:a16="http://schemas.microsoft.com/office/drawing/2014/main" id="{3CD74AE4-6195-0B15-225A-8CB458429516}"/>
                      </a:ext>
                    </a:extLst>
                  </p:cNvPr>
                  <p:cNvSpPr txBox="1"/>
                  <p:nvPr/>
                </p:nvSpPr>
                <p:spPr>
                  <a:xfrm>
                    <a:off x="3270396" y="1800899"/>
                    <a:ext cx="4718538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sz="1800" i="1" smtClean="0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pt-BR" sz="1800" i="0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á</m:t>
                              </m:r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pt-BR" sz="1800" i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= −0,1379</m:t>
                          </m:r>
                          <m:r>
                            <a:rPr lang="pt-BR" sz="1800" i="1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pt-BR" sz="1800" i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+24,48</m:t>
                          </m:r>
                        </m:oMath>
                      </m:oMathPara>
                    </a14:m>
                    <a:endParaRPr lang="pt-BR" sz="1800" dirty="0">
                      <a:solidFill>
                        <a:srgbClr val="595959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12" name="CaixaDeTexto 11">
                    <a:extLst>
                      <a:ext uri="{FF2B5EF4-FFF2-40B4-BE49-F238E27FC236}">
                        <a16:creationId xmlns:a16="http://schemas.microsoft.com/office/drawing/2014/main" id="{3CD74AE4-6195-0B15-225A-8CB45842951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70396" y="1800899"/>
                    <a:ext cx="4718538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1639"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4" name="CaixaDeTexto 13">
                    <a:extLst>
                      <a:ext uri="{FF2B5EF4-FFF2-40B4-BE49-F238E27FC236}">
                        <a16:creationId xmlns:a16="http://schemas.microsoft.com/office/drawing/2014/main" id="{07B8DDD9-CFD5-1A8F-3E40-8CE4C6102BEF}"/>
                      </a:ext>
                    </a:extLst>
                  </p:cNvPr>
                  <p:cNvSpPr txBox="1"/>
                  <p:nvPr/>
                </p:nvSpPr>
                <p:spPr>
                  <a:xfrm>
                    <a:off x="3205855" y="2146990"/>
                    <a:ext cx="4718538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sz="1800" i="1" smtClean="0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pt-BR" sz="1800" i="0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í</m:t>
                              </m:r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pt-BR" sz="1800" i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= −0,164</m:t>
                          </m:r>
                          <m:r>
                            <a:rPr lang="pt-BR" sz="1800" i="1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pt-BR" sz="1800" i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+16,89</m:t>
                          </m:r>
                        </m:oMath>
                      </m:oMathPara>
                    </a14:m>
                    <a:endParaRPr lang="pt-BR" sz="1800" dirty="0">
                      <a:solidFill>
                        <a:srgbClr val="595959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14" name="CaixaDeTexto 13">
                    <a:extLst>
                      <a:ext uri="{FF2B5EF4-FFF2-40B4-BE49-F238E27FC236}">
                        <a16:creationId xmlns:a16="http://schemas.microsoft.com/office/drawing/2014/main" id="{07B8DDD9-CFD5-1A8F-3E40-8CE4C6102BE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05855" y="2146990"/>
                    <a:ext cx="471853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3333"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B396E4DA-BBDB-A8D8-FD49-BC6FA1520689}"/>
                </a:ext>
              </a:extLst>
            </p:cNvPr>
            <p:cNvSpPr txBox="1"/>
            <p:nvPr/>
          </p:nvSpPr>
          <p:spPr>
            <a:xfrm>
              <a:off x="295959" y="2709059"/>
              <a:ext cx="35559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x-none" sz="1800" cap="all" dirty="0">
                  <a:solidFill>
                    <a:srgbClr val="595959"/>
                  </a:solidFill>
                  <a:ea typeface="Calibri"/>
                  <a:cs typeface="Arial" panose="020B0604020202020204" pitchFamily="34" charset="0"/>
                </a:rPr>
                <a:t>velocidade DE CUT-IN, NOMINAL E CUT-OUT</a:t>
              </a:r>
              <a:r>
                <a:rPr lang="pt-BR" sz="1800" cap="all" dirty="0">
                  <a:solidFill>
                    <a:srgbClr val="595959"/>
                  </a:solidFill>
                  <a:ea typeface="Calibri"/>
                  <a:cs typeface="Arial" panose="020B0604020202020204" pitchFamily="34" charset="0"/>
                </a:rPr>
                <a:t>:</a:t>
              </a:r>
              <a:endParaRPr lang="pt-BR" sz="1800" dirty="0">
                <a:solidFill>
                  <a:srgbClr val="595959"/>
                </a:solidFill>
                <a:ea typeface="Calibri"/>
                <a:cs typeface="Arial" panose="020B0604020202020204" pitchFamily="34" charset="0"/>
              </a:endParaRPr>
            </a:p>
          </p:txBody>
        </p:sp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DF94DFF0-95DD-0836-2CC1-6BB909FE1B99}"/>
                </a:ext>
              </a:extLst>
            </p:cNvPr>
            <p:cNvGrpSpPr/>
            <p:nvPr/>
          </p:nvGrpSpPr>
          <p:grpSpPr>
            <a:xfrm>
              <a:off x="3317288" y="2635060"/>
              <a:ext cx="4723946" cy="1200329"/>
              <a:chOff x="2049016" y="3310651"/>
              <a:chExt cx="4723946" cy="1200329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8" name="CaixaDeTexto 17">
                    <a:extLst>
                      <a:ext uri="{FF2B5EF4-FFF2-40B4-BE49-F238E27FC236}">
                        <a16:creationId xmlns:a16="http://schemas.microsoft.com/office/drawing/2014/main" id="{EE0B7174-B88F-7EDA-03C8-939E070116D0}"/>
                      </a:ext>
                    </a:extLst>
                  </p:cNvPr>
                  <p:cNvSpPr txBox="1"/>
                  <p:nvPr/>
                </p:nvSpPr>
                <p:spPr>
                  <a:xfrm>
                    <a:off x="2049016" y="3310651"/>
                    <a:ext cx="4718538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sz="1800" i="1" smtClean="0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𝐶𝑢𝑡</m:t>
                              </m:r>
                              <m:r>
                                <a:rPr lang="pt-BR" sz="1800" i="0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pt-BR" sz="1800" i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= 0,5461</m:t>
                          </m:r>
                          <m:r>
                            <a:rPr lang="pt-BR" sz="1800" i="1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pt-BR" sz="1800" i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+21,658</m:t>
                          </m:r>
                        </m:oMath>
                      </m:oMathPara>
                    </a14:m>
                    <a:endParaRPr lang="pt-BR" dirty="0">
                      <a:solidFill>
                        <a:srgbClr val="595959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18" name="CaixaDeTexto 17">
                    <a:extLst>
                      <a:ext uri="{FF2B5EF4-FFF2-40B4-BE49-F238E27FC236}">
                        <a16:creationId xmlns:a16="http://schemas.microsoft.com/office/drawing/2014/main" id="{EE0B7174-B88F-7EDA-03C8-939E070116D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49016" y="3310651"/>
                    <a:ext cx="471853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3333"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0" name="CaixaDeTexto 19">
                    <a:extLst>
                      <a:ext uri="{FF2B5EF4-FFF2-40B4-BE49-F238E27FC236}">
                        <a16:creationId xmlns:a16="http://schemas.microsoft.com/office/drawing/2014/main" id="{B01B8610-C331-0BAB-DFE9-AFAD7E648FD7}"/>
                      </a:ext>
                    </a:extLst>
                  </p:cNvPr>
                  <p:cNvSpPr txBox="1"/>
                  <p:nvPr/>
                </p:nvSpPr>
                <p:spPr>
                  <a:xfrm>
                    <a:off x="2051720" y="3736095"/>
                    <a:ext cx="4718538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sz="1800" i="1" smtClean="0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𝑛𝑜𝑚𝑖𝑛𝑎𝑙</m:t>
                              </m:r>
                            </m:sub>
                          </m:sSub>
                          <m:r>
                            <a:rPr lang="pt-BR" sz="1800" i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= 0,1819</m:t>
                          </m:r>
                          <m:r>
                            <a:rPr lang="pt-BR" sz="1800" i="1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pt-BR" sz="1800" i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+10,473</m:t>
                          </m:r>
                        </m:oMath>
                      </m:oMathPara>
                    </a14:m>
                    <a:endParaRPr lang="pt-BR" dirty="0">
                      <a:solidFill>
                        <a:srgbClr val="595959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20" name="CaixaDeTexto 19">
                    <a:extLst>
                      <a:ext uri="{FF2B5EF4-FFF2-40B4-BE49-F238E27FC236}">
                        <a16:creationId xmlns:a16="http://schemas.microsoft.com/office/drawing/2014/main" id="{B01B8610-C331-0BAB-DFE9-AFAD7E648FD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51720" y="3736095"/>
                    <a:ext cx="4718538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3333"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2" name="CaixaDeTexto 21">
                    <a:extLst>
                      <a:ext uri="{FF2B5EF4-FFF2-40B4-BE49-F238E27FC236}">
                        <a16:creationId xmlns:a16="http://schemas.microsoft.com/office/drawing/2014/main" id="{40518F1C-CB90-8E51-B72B-59537B01489D}"/>
                      </a:ext>
                    </a:extLst>
                  </p:cNvPr>
                  <p:cNvSpPr txBox="1"/>
                  <p:nvPr/>
                </p:nvSpPr>
                <p:spPr>
                  <a:xfrm>
                    <a:off x="2054424" y="4141648"/>
                    <a:ext cx="4718538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sz="1800" i="1" smtClean="0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𝐶𝑢𝑡</m:t>
                              </m:r>
                              <m:r>
                                <a:rPr lang="pt-BR" sz="1800" i="0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sz="1800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pt-BR" sz="1800" i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= 0,0292</m:t>
                          </m:r>
                          <m:r>
                            <a:rPr lang="pt-BR" sz="1800" i="1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pt-BR" sz="1800" i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+2,9979</m:t>
                          </m:r>
                        </m:oMath>
                      </m:oMathPara>
                    </a14:m>
                    <a:endParaRPr lang="pt-BR" dirty="0">
                      <a:solidFill>
                        <a:srgbClr val="595959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22" name="CaixaDeTexto 21">
                    <a:extLst>
                      <a:ext uri="{FF2B5EF4-FFF2-40B4-BE49-F238E27FC236}">
                        <a16:creationId xmlns:a16="http://schemas.microsoft.com/office/drawing/2014/main" id="{40518F1C-CB90-8E51-B72B-59537B01489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54424" y="4141648"/>
                    <a:ext cx="471853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28E0A658-3BD9-9945-69D0-67B011A1E0A8}"/>
                </a:ext>
              </a:extLst>
            </p:cNvPr>
            <p:cNvSpPr txBox="1"/>
            <p:nvPr/>
          </p:nvSpPr>
          <p:spPr>
            <a:xfrm>
              <a:off x="295959" y="4049788"/>
              <a:ext cx="290989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800" cap="all" dirty="0">
                  <a:solidFill>
                    <a:srgbClr val="595959"/>
                  </a:solidFill>
                  <a:ea typeface="Calibri"/>
                  <a:cs typeface="Calibri"/>
                </a:rPr>
                <a:t>Curva de potência</a:t>
              </a:r>
              <a:r>
                <a:rPr lang="x-none" sz="1800" cap="all" dirty="0">
                  <a:solidFill>
                    <a:srgbClr val="595959"/>
                  </a:solidFill>
                  <a:ea typeface="Calibri"/>
                  <a:cs typeface="Calibri"/>
                </a:rPr>
                <a:t>:</a:t>
              </a:r>
              <a:endParaRPr lang="pt-BR" sz="1800" dirty="0">
                <a:solidFill>
                  <a:srgbClr val="595959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CaixaDeTexto 24">
                  <a:extLst>
                    <a:ext uri="{FF2B5EF4-FFF2-40B4-BE49-F238E27FC236}">
                      <a16:creationId xmlns:a16="http://schemas.microsoft.com/office/drawing/2014/main" id="{9CDDE586-6D3F-17B4-176A-08839A320C54}"/>
                    </a:ext>
                  </a:extLst>
                </p:cNvPr>
                <p:cNvSpPr txBox="1"/>
                <p:nvPr/>
              </p:nvSpPr>
              <p:spPr>
                <a:xfrm>
                  <a:off x="3317288" y="3932468"/>
                  <a:ext cx="4718538" cy="61093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1800" i="1" smtClean="0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800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pt-BR" sz="1800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𝑊𝑇</m:t>
                            </m:r>
                          </m:sub>
                        </m:sSub>
                        <m:r>
                          <a:rPr lang="pt-BR" sz="1800" i="0">
                            <a:solidFill>
                              <a:srgbClr val="595959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sz="1800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1800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𝜌</m:t>
                            </m:r>
                            <m:sSub>
                              <m:sSubPr>
                                <m:ctrlPr>
                                  <a:rPr lang="pt-BR" sz="1800" i="1">
                                    <a:solidFill>
                                      <a:srgbClr val="595959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800" i="1">
                                    <a:solidFill>
                                      <a:srgbClr val="595959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pt-BR" sz="1800" i="1">
                                    <a:solidFill>
                                      <a:srgbClr val="595959"/>
                                    </a:solidFill>
                                    <a:latin typeface="Cambria Math" panose="02040503050406030204" pitchFamily="18" charset="0"/>
                                  </a:rPr>
                                  <m:t>𝑟𝑜𝑡𝑜𝑟</m:t>
                                </m:r>
                              </m:sub>
                            </m:sSub>
                          </m:num>
                          <m:den>
                            <m:r>
                              <a:rPr lang="pt-BR" sz="1800" i="0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Sup>
                          <m:sSubSupPr>
                            <m:ctrlPr>
                              <a:rPr lang="pt-BR" sz="1800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t-BR" sz="1800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pt-BR" sz="1800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𝑊𝑆</m:t>
                            </m:r>
                          </m:sub>
                          <m:sup>
                            <m:r>
                              <a:rPr lang="pt-BR" sz="1800" i="0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  <m:sSub>
                          <m:sSubPr>
                            <m:ctrlPr>
                              <a:rPr lang="pt-BR" sz="1800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800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pt-BR" sz="1800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d>
                          <m:dPr>
                            <m:sepChr m:val=","/>
                            <m:ctrlPr>
                              <a:rPr lang="pt-BR" sz="1800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1800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e>
                            <m:r>
                              <a:rPr lang="pt-BR" sz="1800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oMath>
                    </m:oMathPara>
                  </a14:m>
                  <a:endParaRPr lang="pt-BR" sz="1800" dirty="0">
                    <a:solidFill>
                      <a:srgbClr val="595959"/>
                    </a:solidFill>
                  </a:endParaRPr>
                </a:p>
              </p:txBody>
            </p:sp>
          </mc:Choice>
          <mc:Fallback>
            <p:sp>
              <p:nvSpPr>
                <p:cNvPr id="25" name="CaixaDeTexto 24">
                  <a:extLst>
                    <a:ext uri="{FF2B5EF4-FFF2-40B4-BE49-F238E27FC236}">
                      <a16:creationId xmlns:a16="http://schemas.microsoft.com/office/drawing/2014/main" id="{9CDDE586-6D3F-17B4-176A-08839A320C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17288" y="3932468"/>
                  <a:ext cx="4718538" cy="61093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Retângulo Arredondado 2">
            <a:extLst>
              <a:ext uri="{FF2B5EF4-FFF2-40B4-BE49-F238E27FC236}">
                <a16:creationId xmlns:a16="http://schemas.microsoft.com/office/drawing/2014/main" id="{7436E134-FD54-F513-8A41-77A82747CA8F}"/>
              </a:ext>
            </a:extLst>
          </p:cNvPr>
          <p:cNvSpPr/>
          <p:nvPr/>
        </p:nvSpPr>
        <p:spPr>
          <a:xfrm>
            <a:off x="-293913" y="915566"/>
            <a:ext cx="515394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 – Base de dados</a:t>
            </a:r>
          </a:p>
        </p:txBody>
      </p:sp>
    </p:spTree>
    <p:extLst>
      <p:ext uri="{BB962C8B-B14F-4D97-AF65-F5344CB8AC3E}">
        <p14:creationId xmlns:p14="http://schemas.microsoft.com/office/powerpoint/2010/main" val="3672308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81062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 – Parâmetros operacionais do parque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4A974A5-4F64-FA60-118C-D471C9C73C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89794"/>
            <a:ext cx="9144000" cy="552450"/>
          </a:xfrm>
          <a:prstGeom prst="rect">
            <a:avLst/>
          </a:prstGeom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37E92322-CA8D-BAB4-5822-47FDEF4CEEA7}"/>
              </a:ext>
            </a:extLst>
          </p:cNvPr>
          <p:cNvSpPr/>
          <p:nvPr/>
        </p:nvSpPr>
        <p:spPr>
          <a:xfrm>
            <a:off x="2217696" y="1419622"/>
            <a:ext cx="1932135" cy="698713"/>
          </a:xfrm>
          <a:prstGeom prst="roundRect">
            <a:avLst/>
          </a:prstGeom>
          <a:gradFill flip="none" rotWithShape="1">
            <a:gsLst>
              <a:gs pos="92000">
                <a:srgbClr val="0088A8">
                  <a:shade val="67500"/>
                  <a:satMod val="115000"/>
                </a:srgbClr>
              </a:gs>
              <a:gs pos="0">
                <a:srgbClr val="66CAD8"/>
              </a:gs>
            </a:gsLst>
            <a:lin ang="2700000" scaled="1"/>
            <a:tileRect/>
          </a:gradFill>
          <a:ln w="19050"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/>
              <a:t>Fatores K e A de </a:t>
            </a:r>
            <a:r>
              <a:rPr lang="pt-BR" sz="1400" dirty="0" err="1"/>
              <a:t>Weibull</a:t>
            </a:r>
            <a:endParaRPr lang="pt-BR" sz="1400">
              <a:ea typeface="Calibri"/>
              <a:cs typeface="Calibri"/>
            </a:endParaRPr>
          </a:p>
        </p:txBody>
      </p: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6BA65137-8A60-0F8E-3BEC-31D319B8B5C1}"/>
              </a:ext>
            </a:extLst>
          </p:cNvPr>
          <p:cNvCxnSpPr>
            <a:cxnSpLocks/>
            <a:stCxn id="31" idx="3"/>
            <a:endCxn id="21" idx="1"/>
          </p:cNvCxnSpPr>
          <p:nvPr/>
        </p:nvCxnSpPr>
        <p:spPr>
          <a:xfrm>
            <a:off x="1868505" y="3796946"/>
            <a:ext cx="2691850" cy="457290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BDFD8573-24BF-7A7C-B3EC-5E7CF0E41361}"/>
              </a:ext>
            </a:extLst>
          </p:cNvPr>
          <p:cNvSpPr/>
          <p:nvPr/>
        </p:nvSpPr>
        <p:spPr>
          <a:xfrm>
            <a:off x="6651317" y="2310099"/>
            <a:ext cx="2121388" cy="987354"/>
          </a:xfrm>
          <a:prstGeom prst="roundRect">
            <a:avLst/>
          </a:prstGeom>
          <a:gradFill flip="none" rotWithShape="1">
            <a:gsLst>
              <a:gs pos="92000">
                <a:srgbClr val="0088A8">
                  <a:shade val="67500"/>
                  <a:satMod val="115000"/>
                </a:srgbClr>
              </a:gs>
              <a:gs pos="0">
                <a:srgbClr val="66CAD8"/>
              </a:gs>
            </a:gsLst>
            <a:lin ang="2700000" scaled="1"/>
            <a:tileRect/>
          </a:gradFill>
          <a:ln w="19050"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Elencar modelos de menor classe de vento necessária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38DCF106-2E8C-4E57-7E5A-F426DA81C559}"/>
              </a:ext>
            </a:extLst>
          </p:cNvPr>
          <p:cNvSpPr/>
          <p:nvPr/>
        </p:nvSpPr>
        <p:spPr>
          <a:xfrm>
            <a:off x="6678607" y="3483490"/>
            <a:ext cx="2141865" cy="1310521"/>
          </a:xfrm>
          <a:prstGeom prst="roundRect">
            <a:avLst/>
          </a:prstGeom>
          <a:gradFill flip="none" rotWithShape="1">
            <a:gsLst>
              <a:gs pos="92000">
                <a:srgbClr val="0088A8">
                  <a:shade val="67500"/>
                  <a:satMod val="115000"/>
                </a:srgbClr>
              </a:gs>
              <a:gs pos="0">
                <a:srgbClr val="66CAD8"/>
              </a:gs>
            </a:gsLst>
            <a:lin ang="2700000" scaled="1"/>
            <a:tileRect/>
          </a:gradFill>
          <a:ln w="19050"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Descarte de modelos de aerogeradores que não atingem ou superam a classe necessária conforme IEC 61400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28CA1555-E446-5FFE-B021-457E04B06E0D}"/>
              </a:ext>
            </a:extLst>
          </p:cNvPr>
          <p:cNvGrpSpPr/>
          <p:nvPr/>
        </p:nvGrpSpPr>
        <p:grpSpPr>
          <a:xfrm>
            <a:off x="4560355" y="3872128"/>
            <a:ext cx="764216" cy="764216"/>
            <a:chOff x="3213100" y="4218632"/>
            <a:chExt cx="764216" cy="764216"/>
          </a:xfrm>
        </p:grpSpPr>
        <p:sp>
          <p:nvSpPr>
            <p:cNvPr id="21" name="Losango 20">
              <a:extLst>
                <a:ext uri="{FF2B5EF4-FFF2-40B4-BE49-F238E27FC236}">
                  <a16:creationId xmlns:a16="http://schemas.microsoft.com/office/drawing/2014/main" id="{A66B1610-017F-478A-94C3-22CAA7C253A3}"/>
                </a:ext>
              </a:extLst>
            </p:cNvPr>
            <p:cNvSpPr/>
            <p:nvPr/>
          </p:nvSpPr>
          <p:spPr>
            <a:xfrm>
              <a:off x="3213100" y="4218632"/>
              <a:ext cx="764216" cy="764216"/>
            </a:xfrm>
            <a:prstGeom prst="diamond">
              <a:avLst/>
            </a:prstGeom>
            <a:gradFill>
              <a:gsLst>
                <a:gs pos="92000">
                  <a:srgbClr val="0088A8">
                    <a:shade val="67500"/>
                    <a:satMod val="115000"/>
                  </a:srgbClr>
                </a:gs>
                <a:gs pos="0">
                  <a:srgbClr val="66CAD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5EA9BE3F-CB7C-68C1-8722-AA7CAB782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</a:blip>
            <a:stretch>
              <a:fillRect/>
            </a:stretch>
          </p:blipFill>
          <p:spPr>
            <a:xfrm>
              <a:off x="3446396" y="4469111"/>
              <a:ext cx="299672" cy="299672"/>
            </a:xfrm>
            <a:prstGeom prst="rect">
              <a:avLst/>
            </a:prstGeom>
          </p:spPr>
        </p:pic>
      </p:grpSp>
      <p:cxnSp>
        <p:nvCxnSpPr>
          <p:cNvPr id="24" name="Conector: Angulado 23">
            <a:extLst>
              <a:ext uri="{FF2B5EF4-FFF2-40B4-BE49-F238E27FC236}">
                <a16:creationId xmlns:a16="http://schemas.microsoft.com/office/drawing/2014/main" id="{23C09EE4-1CD7-1F67-69E0-36404A88BB80}"/>
              </a:ext>
            </a:extLst>
          </p:cNvPr>
          <p:cNvCxnSpPr>
            <a:cxnSpLocks/>
            <a:stCxn id="34" idx="2"/>
            <a:endCxn id="21" idx="0"/>
          </p:cNvCxnSpPr>
          <p:nvPr/>
        </p:nvCxnSpPr>
        <p:spPr>
          <a:xfrm rot="5400000">
            <a:off x="5035948" y="3529744"/>
            <a:ext cx="248899" cy="435868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5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: Angulado 24">
            <a:extLst>
              <a:ext uri="{FF2B5EF4-FFF2-40B4-BE49-F238E27FC236}">
                <a16:creationId xmlns:a16="http://schemas.microsoft.com/office/drawing/2014/main" id="{604419C0-0358-0501-36BD-380C153FD7D9}"/>
              </a:ext>
            </a:extLst>
          </p:cNvPr>
          <p:cNvCxnSpPr>
            <a:cxnSpLocks/>
            <a:stCxn id="21" idx="2"/>
            <a:endCxn id="17" idx="1"/>
          </p:cNvCxnSpPr>
          <p:nvPr/>
        </p:nvCxnSpPr>
        <p:spPr>
          <a:xfrm rot="5400000" flipH="1" flipV="1">
            <a:off x="5561738" y="3519476"/>
            <a:ext cx="497593" cy="1736144"/>
          </a:xfrm>
          <a:prstGeom prst="bentConnector4">
            <a:avLst>
              <a:gd name="adj1" fmla="val -22381"/>
              <a:gd name="adj2" fmla="val 92066"/>
            </a:avLst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: Angulado 25">
            <a:extLst>
              <a:ext uri="{FF2B5EF4-FFF2-40B4-BE49-F238E27FC236}">
                <a16:creationId xmlns:a16="http://schemas.microsoft.com/office/drawing/2014/main" id="{81D07F2C-5475-3891-FDBA-E05FBE0C8E32}"/>
              </a:ext>
            </a:extLst>
          </p:cNvPr>
          <p:cNvCxnSpPr>
            <a:cxnSpLocks/>
            <a:stCxn id="28" idx="3"/>
            <a:endCxn id="11" idx="1"/>
          </p:cNvCxnSpPr>
          <p:nvPr/>
        </p:nvCxnSpPr>
        <p:spPr>
          <a:xfrm flipV="1">
            <a:off x="1835587" y="1768979"/>
            <a:ext cx="382109" cy="317246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AC4ACFFF-06F1-6D87-0A37-A1B113028A2B}"/>
              </a:ext>
            </a:extLst>
          </p:cNvPr>
          <p:cNvGrpSpPr/>
          <p:nvPr/>
        </p:nvGrpSpPr>
        <p:grpSpPr>
          <a:xfrm>
            <a:off x="429457" y="1650700"/>
            <a:ext cx="1568208" cy="675221"/>
            <a:chOff x="207030" y="3783108"/>
            <a:chExt cx="1568208" cy="675221"/>
          </a:xfrm>
        </p:grpSpPr>
        <p:sp>
          <p:nvSpPr>
            <p:cNvPr id="28" name="Retângulo: Cantos Arredondados 27">
              <a:extLst>
                <a:ext uri="{FF2B5EF4-FFF2-40B4-BE49-F238E27FC236}">
                  <a16:creationId xmlns:a16="http://schemas.microsoft.com/office/drawing/2014/main" id="{1D34EE30-7313-F461-F582-46ABE4EF92D6}"/>
                </a:ext>
              </a:extLst>
            </p:cNvPr>
            <p:cNvSpPr/>
            <p:nvPr/>
          </p:nvSpPr>
          <p:spPr>
            <a:xfrm>
              <a:off x="207030" y="3978936"/>
              <a:ext cx="1406130" cy="479393"/>
            </a:xfrm>
            <a:prstGeom prst="roundRect">
              <a:avLst/>
            </a:prstGeom>
            <a:gradFill flip="none" rotWithShape="1">
              <a:gsLst>
                <a:gs pos="92000">
                  <a:srgbClr val="0088A8">
                    <a:shade val="67500"/>
                    <a:satMod val="115000"/>
                  </a:srgbClr>
                </a:gs>
                <a:gs pos="0">
                  <a:srgbClr val="66CAD8"/>
                </a:gs>
              </a:gsLst>
              <a:lin ang="2700000" scaled="1"/>
              <a:tileRect/>
            </a:gradFill>
            <a:ln w="19050"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/>
                <a:t>Dados de vento</a:t>
              </a:r>
            </a:p>
          </p:txBody>
        </p:sp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689BA206-BDC9-E3A5-174A-129F87087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93129" y="3783108"/>
              <a:ext cx="382109" cy="382109"/>
            </a:xfrm>
            <a:prstGeom prst="rect">
              <a:avLst/>
            </a:prstGeom>
          </p:spPr>
        </p:pic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D63A3AD5-73AD-5879-C0B4-BBB5958A531E}"/>
              </a:ext>
            </a:extLst>
          </p:cNvPr>
          <p:cNvGrpSpPr/>
          <p:nvPr/>
        </p:nvGrpSpPr>
        <p:grpSpPr>
          <a:xfrm>
            <a:off x="462375" y="3332737"/>
            <a:ext cx="1578505" cy="703905"/>
            <a:chOff x="206781" y="5023448"/>
            <a:chExt cx="1578505" cy="703905"/>
          </a:xfrm>
        </p:grpSpPr>
        <p:sp>
          <p:nvSpPr>
            <p:cNvPr id="31" name="Retângulo: Cantos Arredondados 30">
              <a:extLst>
                <a:ext uri="{FF2B5EF4-FFF2-40B4-BE49-F238E27FC236}">
                  <a16:creationId xmlns:a16="http://schemas.microsoft.com/office/drawing/2014/main" id="{FE38F0E3-5766-D629-5FD7-C4417EA2677D}"/>
                </a:ext>
              </a:extLst>
            </p:cNvPr>
            <p:cNvSpPr/>
            <p:nvPr/>
          </p:nvSpPr>
          <p:spPr>
            <a:xfrm>
              <a:off x="206781" y="5247960"/>
              <a:ext cx="1406130" cy="479393"/>
            </a:xfrm>
            <a:prstGeom prst="roundRect">
              <a:avLst/>
            </a:prstGeom>
            <a:gradFill flip="none" rotWithShape="1">
              <a:gsLst>
                <a:gs pos="92000">
                  <a:srgbClr val="0088A8">
                    <a:shade val="67500"/>
                    <a:satMod val="115000"/>
                  </a:srgbClr>
                </a:gs>
                <a:gs pos="0">
                  <a:srgbClr val="66CAD8"/>
                </a:gs>
              </a:gsLst>
              <a:lin ang="2700000" scaled="1"/>
              <a:tileRect/>
            </a:gradFill>
            <a:ln w="19050"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/>
                <a:t>Dados aerogeradores</a:t>
              </a:r>
            </a:p>
          </p:txBody>
        </p:sp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E88E8C38-0F96-868B-8465-4AFE7FFFC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03177" y="5023448"/>
              <a:ext cx="382109" cy="382109"/>
            </a:xfrm>
            <a:prstGeom prst="rect">
              <a:avLst/>
            </a:prstGeom>
          </p:spPr>
        </p:pic>
      </p:grp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F1CA4A66-544C-5EDA-DAF5-B467F25BC7BB}"/>
              </a:ext>
            </a:extLst>
          </p:cNvPr>
          <p:cNvSpPr/>
          <p:nvPr/>
        </p:nvSpPr>
        <p:spPr>
          <a:xfrm>
            <a:off x="2217694" y="2287506"/>
            <a:ext cx="1932135" cy="1335771"/>
          </a:xfrm>
          <a:prstGeom prst="roundRect">
            <a:avLst/>
          </a:prstGeom>
          <a:gradFill flip="none" rotWithShape="1">
            <a:gsLst>
              <a:gs pos="92000">
                <a:srgbClr val="0088A8">
                  <a:shade val="67500"/>
                  <a:satMod val="115000"/>
                </a:srgbClr>
              </a:gs>
              <a:gs pos="0">
                <a:srgbClr val="66CAD8"/>
              </a:gs>
            </a:gsLst>
            <a:lin ang="2700000" scaled="1"/>
            <a:tileRect/>
          </a:gradFill>
          <a:ln w="19050"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Probabilidade de ocorrência de ventos extremos, pela distribuição de Gumbel</a:t>
            </a: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66D9BEF6-E116-241B-7FC6-00F59BDA4E9C}"/>
              </a:ext>
            </a:extLst>
          </p:cNvPr>
          <p:cNvSpPr/>
          <p:nvPr/>
        </p:nvSpPr>
        <p:spPr>
          <a:xfrm>
            <a:off x="4412263" y="2287458"/>
            <a:ext cx="1932135" cy="1335771"/>
          </a:xfrm>
          <a:prstGeom prst="roundRect">
            <a:avLst/>
          </a:prstGeom>
          <a:gradFill flip="none" rotWithShape="1">
            <a:gsLst>
              <a:gs pos="92000">
                <a:srgbClr val="0088A8">
                  <a:shade val="67500"/>
                  <a:satMod val="115000"/>
                </a:srgbClr>
              </a:gs>
              <a:gs pos="0">
                <a:srgbClr val="66CAD8"/>
              </a:gs>
            </a:gsLst>
            <a:lin ang="2700000" scaled="1"/>
            <a:tileRect/>
          </a:gradFill>
          <a:ln w="19050"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Classificação de vento extremo da região, pela norma IEC 61400</a:t>
            </a:r>
          </a:p>
        </p:txBody>
      </p:sp>
      <p:cxnSp>
        <p:nvCxnSpPr>
          <p:cNvPr id="36" name="Conector: Angulado 35">
            <a:extLst>
              <a:ext uri="{FF2B5EF4-FFF2-40B4-BE49-F238E27FC236}">
                <a16:creationId xmlns:a16="http://schemas.microsoft.com/office/drawing/2014/main" id="{3CBE90F4-BF64-AF88-7511-A3EED7471C59}"/>
              </a:ext>
            </a:extLst>
          </p:cNvPr>
          <p:cNvCxnSpPr>
            <a:cxnSpLocks/>
            <a:stCxn id="21" idx="3"/>
            <a:endCxn id="15" idx="1"/>
          </p:cNvCxnSpPr>
          <p:nvPr/>
        </p:nvCxnSpPr>
        <p:spPr>
          <a:xfrm flipV="1">
            <a:off x="5324571" y="2803776"/>
            <a:ext cx="1326746" cy="1450460"/>
          </a:xfrm>
          <a:prstGeom prst="bentConnector3">
            <a:avLst>
              <a:gd name="adj1" fmla="val 85344"/>
            </a:avLst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3FC589B4-A636-3DDE-70CB-75452248A34D}"/>
              </a:ext>
            </a:extLst>
          </p:cNvPr>
          <p:cNvCxnSpPr>
            <a:stCxn id="11" idx="2"/>
            <a:endCxn id="33" idx="0"/>
          </p:cNvCxnSpPr>
          <p:nvPr/>
        </p:nvCxnSpPr>
        <p:spPr>
          <a:xfrm flipH="1">
            <a:off x="3183762" y="2118335"/>
            <a:ext cx="2" cy="169171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6CE1B499-2A04-163A-DE96-EC86FFB4A02D}"/>
              </a:ext>
            </a:extLst>
          </p:cNvPr>
          <p:cNvCxnSpPr>
            <a:cxnSpLocks/>
            <a:stCxn id="33" idx="3"/>
            <a:endCxn id="34" idx="1"/>
          </p:cNvCxnSpPr>
          <p:nvPr/>
        </p:nvCxnSpPr>
        <p:spPr>
          <a:xfrm flipV="1">
            <a:off x="4149829" y="2955344"/>
            <a:ext cx="262434" cy="48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063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4A974A5-4F64-FA60-118C-D471C9C73C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89794"/>
            <a:ext cx="9144000" cy="552450"/>
          </a:xfrm>
          <a:prstGeom prst="rect">
            <a:avLst/>
          </a:prstGeom>
        </p:spPr>
      </p:pic>
      <p:sp>
        <p:nvSpPr>
          <p:cNvPr id="7" name="Retângulo Arredondado 2">
            <a:extLst>
              <a:ext uri="{FF2B5EF4-FFF2-40B4-BE49-F238E27FC236}">
                <a16:creationId xmlns:a16="http://schemas.microsoft.com/office/drawing/2014/main" id="{1E4B7D96-9E82-CE7A-5F93-6BB750D304EC}"/>
              </a:ext>
            </a:extLst>
          </p:cNvPr>
          <p:cNvSpPr/>
          <p:nvPr/>
        </p:nvSpPr>
        <p:spPr>
          <a:xfrm>
            <a:off x="-293913" y="915566"/>
            <a:ext cx="637808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 – Seleção do aerogerador</a:t>
            </a:r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4FEB9205-F2AA-39F8-0999-D1A6DCF04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719" y="1385211"/>
            <a:ext cx="8432561" cy="375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255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4A974A5-4F64-FA60-118C-D471C9C73C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89794"/>
            <a:ext cx="9144000" cy="55245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796E57B-FEE3-1180-7D22-1ADFAC30D8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67" y="2764160"/>
            <a:ext cx="2470554" cy="193352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 Arredondado 2">
            <a:extLst>
              <a:ext uri="{FF2B5EF4-FFF2-40B4-BE49-F238E27FC236}">
                <a16:creationId xmlns:a16="http://schemas.microsoft.com/office/drawing/2014/main" id="{1E4B7D96-9E82-CE7A-5F93-6BB750D304EC}"/>
              </a:ext>
            </a:extLst>
          </p:cNvPr>
          <p:cNvSpPr/>
          <p:nvPr/>
        </p:nvSpPr>
        <p:spPr>
          <a:xfrm>
            <a:off x="-293913" y="915566"/>
            <a:ext cx="637808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 – Seleção do aerogerador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AC32A15-BA65-1075-B8E6-0C46B4F50000}"/>
              </a:ext>
            </a:extLst>
          </p:cNvPr>
          <p:cNvSpPr txBox="1"/>
          <p:nvPr/>
        </p:nvSpPr>
        <p:spPr>
          <a:xfrm>
            <a:off x="295959" y="1477957"/>
            <a:ext cx="460702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pt-BR" sz="1800" b="1" kern="0" cap="all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Coeficiente de PENALIDADE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F5988238-031D-808A-204C-9B822B06A9E9}"/>
              </a:ext>
            </a:extLst>
          </p:cNvPr>
          <p:cNvGrpSpPr/>
          <p:nvPr/>
        </p:nvGrpSpPr>
        <p:grpSpPr>
          <a:xfrm>
            <a:off x="3759225" y="1739395"/>
            <a:ext cx="4721896" cy="3136958"/>
            <a:chOff x="3759225" y="1739395"/>
            <a:chExt cx="4721896" cy="3136958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EE6CEA9E-9671-7DFE-3F5B-99F177D12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1739395"/>
              <a:ext cx="4701209" cy="3136958"/>
            </a:xfrm>
            <a:prstGeom prst="rect">
              <a:avLst/>
            </a:prstGeom>
            <a:noFill/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5AFA2ABE-E59A-4097-50A1-FEBED4109637}"/>
                </a:ext>
              </a:extLst>
            </p:cNvPr>
            <p:cNvSpPr txBox="1"/>
            <p:nvPr/>
          </p:nvSpPr>
          <p:spPr>
            <a:xfrm rot="16200000">
              <a:off x="2923266" y="3459835"/>
              <a:ext cx="193352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anchor="t">
              <a:spAutoFit/>
            </a:bodyPr>
            <a:lstStyle/>
            <a:p>
              <a:pPr lvl="0" algn="r">
                <a:spcBef>
                  <a:spcPts val="1200"/>
                </a:spcBef>
                <a:tabLst>
                  <a:tab pos="449580" algn="l"/>
                </a:tabLst>
              </a:pPr>
              <a:r>
                <a:rPr lang="pt-BR" sz="1050" kern="0" dirty="0">
                  <a:solidFill>
                    <a:srgbClr val="595959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Coeficiente de penalidade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53FA4393-67E7-AA37-8B1C-81392C135457}"/>
                  </a:ext>
                </a:extLst>
              </p:cNvPr>
              <p:cNvSpPr txBox="1"/>
              <p:nvPr/>
            </p:nvSpPr>
            <p:spPr>
              <a:xfrm>
                <a:off x="456723" y="2031910"/>
                <a:ext cx="3025506" cy="6031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 smtClean="0">
                          <a:latin typeface="Cambria Math" panose="02040503050406030204" pitchFamily="18" charset="0"/>
                        </a:rPr>
                        <m:t>𝐶𝑃</m:t>
                      </m:r>
                      <m:r>
                        <a:rPr lang="pt-BR" sz="1600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600" i="1">
                              <a:latin typeface="Cambria Math" panose="02040503050406030204" pitchFamily="18" charset="0"/>
                            </a:rPr>
                            <m:t>𝐹</m:t>
                          </m:r>
                          <m:sSub>
                            <m:sSubPr>
                              <m:ctrlPr>
                                <a:rPr lang="pt-BR" sz="16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𝑃𝑦𝑊𝑎𝑘𝑒</m:t>
                              </m:r>
                            </m:sub>
                          </m:sSub>
                        </m:num>
                        <m:den>
                          <m:r>
                            <a:rPr lang="pt-BR" sz="1600" i="1">
                              <a:latin typeface="Cambria Math" panose="02040503050406030204" pitchFamily="18" charset="0"/>
                            </a:rPr>
                            <m:t>𝐹</m:t>
                          </m:r>
                          <m:sSub>
                            <m:sSubPr>
                              <m:ctrlPr>
                                <a:rPr lang="pt-BR" sz="16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𝑖𝑑𝑒𝑎𝑙</m:t>
                              </m:r>
                            </m:sub>
                          </m:sSub>
                        </m:den>
                      </m:f>
                      <m:r>
                        <a:rPr lang="pt-BR" sz="1600" i="0">
                          <a:latin typeface="Cambria Math" panose="02040503050406030204" pitchFamily="18" charset="0"/>
                        </a:rPr>
                        <m:t>∙100 </m:t>
                      </m:r>
                      <m:d>
                        <m:dPr>
                          <m:begChr m:val="["/>
                          <m:endChr m:val="]"/>
                          <m:ctrlPr>
                            <a:rPr lang="pt-BR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1600" i="0">
                              <a:latin typeface="Cambria Math" panose="02040503050406030204" pitchFamily="18" charset="0"/>
                            </a:rPr>
                            <m:t>%</m:t>
                          </m:r>
                        </m:e>
                      </m:d>
                    </m:oMath>
                  </m:oMathPara>
                </a14:m>
                <a:endParaRPr lang="pt-BR" sz="2000" dirty="0"/>
              </a:p>
            </p:txBody>
          </p:sp>
        </mc:Choice>
        <mc:Fallback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53FA4393-67E7-AA37-8B1C-81392C135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23" y="2031910"/>
                <a:ext cx="3025506" cy="6031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2081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4A974A5-4F64-FA60-118C-D471C9C73C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89794"/>
            <a:ext cx="9144000" cy="5524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CAF87C6-579A-FB09-A3A2-B6AD1C07FA72}"/>
                  </a:ext>
                </a:extLst>
              </p:cNvPr>
              <p:cNvSpPr txBox="1"/>
              <p:nvPr/>
            </p:nvSpPr>
            <p:spPr>
              <a:xfrm>
                <a:off x="1161136" y="2295230"/>
                <a:ext cx="2545686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 smtClean="0">
                          <a:latin typeface="Cambria Math" panose="02040503050406030204" pitchFamily="18" charset="0"/>
                        </a:rPr>
                        <m:t>𝐹𝐶</m:t>
                      </m:r>
                      <m:r>
                        <a:rPr lang="pt-BR" sz="18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pt-BR" sz="1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sz="1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1800" i="1">
                                  <a:latin typeface="Cambria Math" panose="02040503050406030204" pitchFamily="18" charset="0"/>
                                </a:rPr>
                                <m:t>𝑃𝐴</m:t>
                              </m:r>
                              <m:sSub>
                                <m:sSubPr>
                                  <m:ctrlPr>
                                    <a:rPr lang="pt-BR" sz="18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8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pt-BR" sz="1800" i="1">
                                      <a:latin typeface="Cambria Math" panose="02040503050406030204" pitchFamily="18" charset="0"/>
                                    </a:rPr>
                                    <m:t>𝑃𝐸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pt-BR" sz="1800" i="0">
                                  <a:latin typeface="Cambria Math" panose="02040503050406030204" pitchFamily="18" charset="0"/>
                                </a:rPr>
                                <m:t>8,76</m:t>
                              </m:r>
                              <m:sSub>
                                <m:sSubPr>
                                  <m:ctrlPr>
                                    <a:rPr lang="pt-BR" sz="18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8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pt-BR" sz="1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pt-BR" sz="18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8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pt-BR" sz="1800" i="1">
                                      <a:latin typeface="Cambria Math" panose="02040503050406030204" pitchFamily="18" charset="0"/>
                                    </a:rPr>
                                    <m:t>𝑎𝑒𝑟𝑜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pt-BR" sz="1800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1800" dirty="0"/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CAF87C6-579A-FB09-A3A2-B6AD1C07F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136" y="2295230"/>
                <a:ext cx="2545686" cy="7146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BBA46A81-B215-BE68-A837-0952090C1CE2}"/>
                  </a:ext>
                </a:extLst>
              </p:cNvPr>
              <p:cNvSpPr txBox="1"/>
              <p:nvPr/>
            </p:nvSpPr>
            <p:spPr>
              <a:xfrm>
                <a:off x="395536" y="3184632"/>
                <a:ext cx="4176464" cy="8485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 smtClean="0">
                          <a:latin typeface="Cambria Math" panose="02040503050406030204" pitchFamily="18" charset="0"/>
                        </a:rPr>
                        <m:t>𝑃𝐴</m:t>
                      </m:r>
                      <m:sSub>
                        <m:sSubPr>
                          <m:ctrlPr>
                            <a:rPr lang="pt-BR" sz="1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𝑃𝐸</m:t>
                          </m:r>
                        </m:sub>
                      </m:sSub>
                      <m:r>
                        <a:rPr lang="pt-BR" sz="1800" i="0">
                          <a:latin typeface="Cambria Math" panose="02040503050406030204" pitchFamily="18" charset="0"/>
                        </a:rPr>
                        <m:t>=8,76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pt-BR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pt-BR" sz="1800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pt-BR" sz="1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BR" sz="18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8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pt-BR" sz="1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BR" sz="1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BR" sz="18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8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pt-BR" sz="1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m:rPr>
                              <m:sty m:val="p"/>
                            </m:rPr>
                            <a:rPr lang="pt-BR" sz="1800" i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pt-BR" sz="1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pt-BR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sz="1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t-BR" sz="1800" i="1">
                                  <a:latin typeface="Cambria Math" panose="02040503050406030204" pitchFamily="18" charset="0"/>
                                </a:rPr>
                                <m:t>𝑎𝑒𝑟𝑜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pt-BR" sz="1800" dirty="0"/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BBA46A81-B215-BE68-A837-0952090C1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184632"/>
                <a:ext cx="4176464" cy="8485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DCCC1A75-918E-A008-B8FE-5BBD08447037}"/>
                  </a:ext>
                </a:extLst>
              </p:cNvPr>
              <p:cNvSpPr txBox="1"/>
              <p:nvPr/>
            </p:nvSpPr>
            <p:spPr>
              <a:xfrm>
                <a:off x="5250087" y="2068312"/>
                <a:ext cx="299034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 smtClean="0">
                          <a:latin typeface="Cambria Math" panose="02040503050406030204" pitchFamily="18" charset="0"/>
                        </a:rPr>
                        <m:t>𝐹</m:t>
                      </m:r>
                      <m:sSub>
                        <m:sSubPr>
                          <m:ctrlPr>
                            <a:rPr lang="pt-BR" sz="1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pt-BR" sz="1800" i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pt-BR" sz="1800" i="1">
                          <a:latin typeface="Cambria Math" panose="02040503050406030204" pitchFamily="18" charset="0"/>
                        </a:rPr>
                        <m:t>𝐶𝑃</m:t>
                      </m:r>
                      <m:r>
                        <a:rPr lang="pt-BR" sz="18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pt-BR" sz="1800" i="1">
                          <a:latin typeface="Cambria Math" panose="02040503050406030204" pitchFamily="18" charset="0"/>
                        </a:rPr>
                        <m:t>𝐹𝐶</m:t>
                      </m:r>
                    </m:oMath>
                  </m:oMathPara>
                </a14:m>
                <a:endParaRPr lang="pt-BR" sz="1800" dirty="0"/>
              </a:p>
            </p:txBody>
          </p:sp>
        </mc:Choice>
        <mc:Fallback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DCCC1A75-918E-A008-B8FE-5BBD08447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0087" y="2068312"/>
                <a:ext cx="299034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3ADE572D-04F8-2B27-BB68-785DE3D363B6}"/>
                  </a:ext>
                </a:extLst>
              </p:cNvPr>
              <p:cNvSpPr txBox="1"/>
              <p:nvPr/>
            </p:nvSpPr>
            <p:spPr>
              <a:xfrm>
                <a:off x="4425462" y="2571750"/>
                <a:ext cx="471853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 smtClean="0">
                          <a:latin typeface="Cambria Math" panose="02040503050406030204" pitchFamily="18" charset="0"/>
                        </a:rPr>
                        <m:t>𝑃𝐴</m:t>
                      </m:r>
                      <m:sSub>
                        <m:sSubPr>
                          <m:ctrlPr>
                            <a:rPr lang="pt-BR" sz="1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𝑃𝐸</m:t>
                          </m:r>
                        </m:sub>
                      </m:sSub>
                      <m:r>
                        <a:rPr lang="pt-BR" sz="18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800" i="1">
                          <a:latin typeface="Cambria Math" panose="02040503050406030204" pitchFamily="18" charset="0"/>
                        </a:rPr>
                        <m:t>𝐹</m:t>
                      </m:r>
                      <m:sSub>
                        <m:sSubPr>
                          <m:ctrlPr>
                            <a:rPr lang="pt-BR" sz="1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pt-BR" sz="1800" i="0">
                          <a:latin typeface="Cambria Math" panose="02040503050406030204" pitchFamily="18" charset="0"/>
                        </a:rPr>
                        <m:t>∙8,76∙</m:t>
                      </m:r>
                      <m:sSub>
                        <m:sSubPr>
                          <m:ctrlPr>
                            <a:rPr lang="pt-BR" sz="1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pt-BR" sz="1800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1800" dirty="0"/>
              </a:p>
            </p:txBody>
          </p:sp>
        </mc:Choice>
        <mc:Fallback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3ADE572D-04F8-2B27-BB68-785DE3D363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5462" y="2571750"/>
                <a:ext cx="4718538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0094A03-449C-0F88-F5C6-C18737F79F93}"/>
                  </a:ext>
                </a:extLst>
              </p:cNvPr>
              <p:cNvSpPr txBox="1"/>
              <p:nvPr/>
            </p:nvSpPr>
            <p:spPr>
              <a:xfrm>
                <a:off x="4467608" y="3063432"/>
                <a:ext cx="4718538" cy="6665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𝑎𝑒𝑟𝑜</m:t>
                          </m:r>
                        </m:sub>
                      </m:sSub>
                      <m:r>
                        <a:rPr lang="pt-BR" sz="18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𝑃𝐴</m:t>
                          </m:r>
                          <m:sSub>
                            <m:sSubPr>
                              <m:ctrlPr>
                                <a:rPr lang="pt-BR" sz="1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pt-BR" sz="1800" i="1">
                                  <a:latin typeface="Cambria Math" panose="02040503050406030204" pitchFamily="18" charset="0"/>
                                </a:rPr>
                                <m:t>𝑒𝑠𝑝</m:t>
                              </m:r>
                              <m:r>
                                <a:rPr lang="pt-BR" sz="1800" i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num>
                        <m:den>
                          <m:r>
                            <a:rPr lang="pt-BR" sz="1800" i="0">
                              <a:latin typeface="Cambria Math" panose="02040503050406030204" pitchFamily="18" charset="0"/>
                            </a:rPr>
                            <m:t>365,25∙24∙</m:t>
                          </m:r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  <m:sSub>
                            <m:sSubPr>
                              <m:ctrlPr>
                                <a:rPr lang="pt-BR" sz="1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BR" sz="1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pt-BR" sz="1800" i="0">
                              <a:latin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pt-BR" sz="1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pt-BR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pt-BR" sz="1800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0094A03-449C-0F88-F5C6-C18737F79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608" y="3063432"/>
                <a:ext cx="4718538" cy="66659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aixaDeTexto 27">
            <a:extLst>
              <a:ext uri="{FF2B5EF4-FFF2-40B4-BE49-F238E27FC236}">
                <a16:creationId xmlns:a16="http://schemas.microsoft.com/office/drawing/2014/main" id="{AD479674-CF4F-1F81-EF33-5E5E6024CE99}"/>
              </a:ext>
            </a:extLst>
          </p:cNvPr>
          <p:cNvSpPr txBox="1"/>
          <p:nvPr/>
        </p:nvSpPr>
        <p:spPr>
          <a:xfrm>
            <a:off x="295959" y="1477957"/>
            <a:ext cx="4276041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ctr">
              <a:spcBef>
                <a:spcPts val="1200"/>
              </a:spcBef>
              <a:tabLst>
                <a:tab pos="449580" algn="l"/>
              </a:tabLst>
            </a:pPr>
            <a:r>
              <a:rPr lang="pt-BR" sz="1800" b="1" kern="0" cap="all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Fator de capacidade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35674A5-3D8E-1FD0-C7A0-ABF3BA17A6D4}"/>
              </a:ext>
            </a:extLst>
          </p:cNvPr>
          <p:cNvSpPr txBox="1"/>
          <p:nvPr/>
        </p:nvSpPr>
        <p:spPr>
          <a:xfrm>
            <a:off x="4536980" y="1500653"/>
            <a:ext cx="460702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pt-BR" sz="1800" b="1" kern="0" cap="all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Fator de capacidade ajustado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430C62EA-D6F3-BD6D-1E4D-F6F0F678F5DA}"/>
                  </a:ext>
                </a:extLst>
              </p:cNvPr>
              <p:cNvSpPr txBox="1"/>
              <p:nvPr/>
            </p:nvSpPr>
            <p:spPr>
              <a:xfrm>
                <a:off x="4455885" y="3852375"/>
                <a:ext cx="47419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𝑖𝑛𝑠𝑡𝑎𝑙𝑎</m:t>
                          </m:r>
                        </m:sub>
                      </m:sSub>
                      <m:r>
                        <a:rPr lang="pt-BR" sz="1800" i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pt-BR" sz="1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𝑎𝑒𝑟𝑜</m:t>
                          </m:r>
                        </m:sub>
                      </m:sSub>
                      <m:r>
                        <a:rPr lang="pt-BR" sz="18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pt-BR" sz="1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pt-BR" sz="1800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430C62EA-D6F3-BD6D-1E4D-F6F0F678F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885" y="3852375"/>
                <a:ext cx="4741984" cy="369332"/>
              </a:xfrm>
              <a:prstGeom prst="rect">
                <a:avLst/>
              </a:prstGeom>
              <a:blipFill>
                <a:blip r:embed="rId9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tângulo Arredondado 2">
            <a:extLst>
              <a:ext uri="{FF2B5EF4-FFF2-40B4-BE49-F238E27FC236}">
                <a16:creationId xmlns:a16="http://schemas.microsoft.com/office/drawing/2014/main" id="{4A7D306B-ABC1-AC39-B624-285ACC94E403}"/>
              </a:ext>
            </a:extLst>
          </p:cNvPr>
          <p:cNvSpPr/>
          <p:nvPr/>
        </p:nvSpPr>
        <p:spPr>
          <a:xfrm>
            <a:off x="-293913" y="915566"/>
            <a:ext cx="637808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 – Seleção do aerogerador</a:t>
            </a:r>
          </a:p>
        </p:txBody>
      </p:sp>
    </p:spTree>
    <p:extLst>
      <p:ext uri="{BB962C8B-B14F-4D97-AF65-F5344CB8AC3E}">
        <p14:creationId xmlns:p14="http://schemas.microsoft.com/office/powerpoint/2010/main" val="2051144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D5C9B58E-4162-73A4-96A9-3E3EBEB37A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642714"/>
              </p:ext>
            </p:extLst>
          </p:nvPr>
        </p:nvGraphicFramePr>
        <p:xfrm>
          <a:off x="467543" y="2067694"/>
          <a:ext cx="8208913" cy="2438400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1347094">
                  <a:extLst>
                    <a:ext uri="{9D8B030D-6E8A-4147-A177-3AD203B41FA5}">
                      <a16:colId xmlns:a16="http://schemas.microsoft.com/office/drawing/2014/main" val="643650454"/>
                    </a:ext>
                  </a:extLst>
                </a:gridCol>
                <a:gridCol w="1234994">
                  <a:extLst>
                    <a:ext uri="{9D8B030D-6E8A-4147-A177-3AD203B41FA5}">
                      <a16:colId xmlns:a16="http://schemas.microsoft.com/office/drawing/2014/main" val="3218597604"/>
                    </a:ext>
                  </a:extLst>
                </a:gridCol>
                <a:gridCol w="1054496">
                  <a:extLst>
                    <a:ext uri="{9D8B030D-6E8A-4147-A177-3AD203B41FA5}">
                      <a16:colId xmlns:a16="http://schemas.microsoft.com/office/drawing/2014/main" val="1488634719"/>
                    </a:ext>
                  </a:extLst>
                </a:gridCol>
                <a:gridCol w="1240694">
                  <a:extLst>
                    <a:ext uri="{9D8B030D-6E8A-4147-A177-3AD203B41FA5}">
                      <a16:colId xmlns:a16="http://schemas.microsoft.com/office/drawing/2014/main" val="1515950061"/>
                    </a:ext>
                  </a:extLst>
                </a:gridCol>
                <a:gridCol w="1182745">
                  <a:extLst>
                    <a:ext uri="{9D8B030D-6E8A-4147-A177-3AD203B41FA5}">
                      <a16:colId xmlns:a16="http://schemas.microsoft.com/office/drawing/2014/main" val="24739232"/>
                    </a:ext>
                  </a:extLst>
                </a:gridCol>
                <a:gridCol w="2148890">
                  <a:extLst>
                    <a:ext uri="{9D8B030D-6E8A-4147-A177-3AD203B41FA5}">
                      <a16:colId xmlns:a16="http://schemas.microsoft.com/office/drawing/2014/main" val="4725786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pt-BR" sz="1600" kern="100" dirty="0">
                          <a:effectLst/>
                          <a:latin typeface="+mn-lt"/>
                        </a:rPr>
                        <a:t>Local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 dirty="0">
                          <a:effectLst/>
                          <a:latin typeface="+mn-lt"/>
                        </a:rPr>
                        <a:t>Capacidade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>
                          <a:effectLst/>
                          <a:latin typeface="+mn-lt"/>
                        </a:rPr>
                        <a:t>Area</a:t>
                      </a:r>
                      <a:endParaRPr lang="pt-BR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>
                          <a:effectLst/>
                          <a:latin typeface="+mn-lt"/>
                        </a:rPr>
                        <a:t>Potência do aerogerador</a:t>
                      </a:r>
                      <a:endParaRPr lang="pt-BR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 dirty="0">
                          <a:effectLst/>
                          <a:latin typeface="+mn-lt"/>
                        </a:rPr>
                        <a:t>Número de turbinas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pt-BR" sz="16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Fabricante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09842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pt-BR" sz="1600" kern="100" dirty="0">
                          <a:effectLst/>
                          <a:latin typeface="+mn-lt"/>
                        </a:rPr>
                        <a:t>Reino Unido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 dirty="0">
                          <a:effectLst/>
                          <a:latin typeface="+mn-lt"/>
                        </a:rPr>
                        <a:t>1400 MW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 dirty="0">
                          <a:effectLst/>
                          <a:latin typeface="+mn-lt"/>
                        </a:rPr>
                        <a:t>725,7 km²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 dirty="0">
                          <a:effectLst/>
                          <a:latin typeface="+mn-lt"/>
                        </a:rPr>
                        <a:t>14 MW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 dirty="0">
                          <a:effectLst/>
                          <a:latin typeface="+mn-lt"/>
                        </a:rPr>
                        <a:t>100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pt-BR" sz="1600" kern="100">
                          <a:effectLst/>
                          <a:latin typeface="+mn-lt"/>
                        </a:rPr>
                        <a:t>Siemens Gamesa</a:t>
                      </a:r>
                      <a:endParaRPr lang="pt-BR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6117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pt-BR" sz="1600" kern="100">
                          <a:effectLst/>
                          <a:latin typeface="+mn-lt"/>
                        </a:rPr>
                        <a:t>Reino dos Países Baixos</a:t>
                      </a:r>
                      <a:endParaRPr lang="pt-BR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 dirty="0">
                          <a:effectLst/>
                          <a:latin typeface="+mn-lt"/>
                        </a:rPr>
                        <a:t>759 MW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 dirty="0">
                          <a:effectLst/>
                          <a:latin typeface="+mn-lt"/>
                        </a:rPr>
                        <a:t>289,9 km²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 dirty="0">
                          <a:effectLst/>
                          <a:latin typeface="+mn-lt"/>
                        </a:rPr>
                        <a:t>11 MW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 dirty="0">
                          <a:effectLst/>
                          <a:latin typeface="+mn-lt"/>
                        </a:rPr>
                        <a:t>69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pt-BR" sz="1600" kern="100" dirty="0">
                          <a:effectLst/>
                          <a:latin typeface="+mn-lt"/>
                        </a:rPr>
                        <a:t>Siemens </a:t>
                      </a:r>
                      <a:r>
                        <a:rPr lang="pt-BR" sz="1600" kern="100" dirty="0" err="1">
                          <a:effectLst/>
                          <a:latin typeface="+mn-lt"/>
                        </a:rPr>
                        <a:t>Gamesa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0042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pt-BR" sz="1600" kern="100">
                          <a:effectLst/>
                          <a:latin typeface="+mn-lt"/>
                        </a:rPr>
                        <a:t>China</a:t>
                      </a:r>
                      <a:endParaRPr lang="pt-BR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>
                          <a:effectLst/>
                          <a:latin typeface="+mn-lt"/>
                        </a:rPr>
                        <a:t>403 MW</a:t>
                      </a:r>
                      <a:endParaRPr lang="pt-BR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>
                          <a:effectLst/>
                          <a:latin typeface="+mn-lt"/>
                        </a:rPr>
                        <a:t>64,8 km²</a:t>
                      </a:r>
                      <a:endParaRPr lang="pt-BR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 dirty="0">
                          <a:effectLst/>
                          <a:latin typeface="+mn-lt"/>
                        </a:rPr>
                        <a:t>6,45 MW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 dirty="0">
                          <a:effectLst/>
                          <a:latin typeface="+mn-lt"/>
                        </a:rPr>
                        <a:t>62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pt-BR" sz="1600" kern="100" dirty="0" err="1">
                          <a:effectLst/>
                          <a:latin typeface="+mn-lt"/>
                        </a:rPr>
                        <a:t>MingYang</a:t>
                      </a:r>
                      <a:r>
                        <a:rPr lang="pt-BR" sz="16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pt-BR" sz="1600" kern="100" dirty="0" err="1">
                          <a:effectLst/>
                          <a:latin typeface="+mn-lt"/>
                        </a:rPr>
                        <a:t>Smart</a:t>
                      </a:r>
                      <a:r>
                        <a:rPr lang="pt-BR" sz="1600" kern="100" dirty="0">
                          <a:effectLst/>
                          <a:latin typeface="+mn-lt"/>
                        </a:rPr>
                        <a:t> Energy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28372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pt-BR" sz="1600" kern="100" dirty="0">
                          <a:effectLst/>
                          <a:latin typeface="+mn-lt"/>
                        </a:rPr>
                        <a:t>China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>
                          <a:effectLst/>
                          <a:latin typeface="+mn-lt"/>
                        </a:rPr>
                        <a:t>300 MW</a:t>
                      </a:r>
                      <a:endParaRPr lang="pt-BR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>
                          <a:effectLst/>
                          <a:latin typeface="+mn-lt"/>
                        </a:rPr>
                        <a:t>132,4 km²</a:t>
                      </a:r>
                      <a:endParaRPr lang="pt-BR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>
                          <a:effectLst/>
                          <a:latin typeface="+mn-lt"/>
                        </a:rPr>
                        <a:t>10 MW</a:t>
                      </a:r>
                      <a:endParaRPr lang="pt-BR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00" dirty="0">
                          <a:effectLst/>
                          <a:latin typeface="+mn-lt"/>
                        </a:rPr>
                        <a:t>36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pt-BR" sz="1600" kern="100" dirty="0" err="1">
                          <a:effectLst/>
                          <a:latin typeface="+mn-lt"/>
                        </a:rPr>
                        <a:t>Dongfang</a:t>
                      </a:r>
                      <a:endParaRPr lang="pt-BR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9853176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C675EC23-22A7-C53B-C3FB-36B112B78535}"/>
              </a:ext>
            </a:extLst>
          </p:cNvPr>
          <p:cNvSpPr txBox="1"/>
          <p:nvPr/>
        </p:nvSpPr>
        <p:spPr>
          <a:xfrm>
            <a:off x="323528" y="1548752"/>
            <a:ext cx="708435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ctr">
              <a:spcBef>
                <a:spcPts val="1200"/>
              </a:spcBef>
              <a:tabLst>
                <a:tab pos="449580" algn="l"/>
              </a:tabLst>
            </a:pPr>
            <a:r>
              <a:rPr lang="pt-BR" sz="1800" b="1" kern="0" cap="all" dirty="0">
                <a:solidFill>
                  <a:srgbClr val="595959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CARACTERISTICAS GERAIS DOS PARQUES DE VALIDAÇÃO:</a:t>
            </a:r>
            <a:endParaRPr lang="pt-BR" sz="1800" b="1" kern="0" cap="all" dirty="0">
              <a:solidFill>
                <a:srgbClr val="595959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tângulo Arredondado 2">
            <a:extLst>
              <a:ext uri="{FF2B5EF4-FFF2-40B4-BE49-F238E27FC236}">
                <a16:creationId xmlns:a16="http://schemas.microsoft.com/office/drawing/2014/main" id="{85C3193B-FA61-9F71-2419-A05FB31824B0}"/>
              </a:ext>
            </a:extLst>
          </p:cNvPr>
          <p:cNvSpPr/>
          <p:nvPr/>
        </p:nvSpPr>
        <p:spPr>
          <a:xfrm>
            <a:off x="-293913" y="915566"/>
            <a:ext cx="601804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</p:spTree>
    <p:extLst>
      <p:ext uri="{BB962C8B-B14F-4D97-AF65-F5344CB8AC3E}">
        <p14:creationId xmlns:p14="http://schemas.microsoft.com/office/powerpoint/2010/main" val="3403247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2" name="Retângulo Arredondado 2">
            <a:extLst>
              <a:ext uri="{FF2B5EF4-FFF2-40B4-BE49-F238E27FC236}">
                <a16:creationId xmlns:a16="http://schemas.microsoft.com/office/drawing/2014/main" id="{4A7D306B-ABC1-AC39-B624-285ACC94E403}"/>
              </a:ext>
            </a:extLst>
          </p:cNvPr>
          <p:cNvSpPr/>
          <p:nvPr/>
        </p:nvSpPr>
        <p:spPr>
          <a:xfrm>
            <a:off x="-293913" y="915566"/>
            <a:ext cx="601804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4EC0060-BD02-80BE-E1CC-E90F39AC8742}"/>
              </a:ext>
            </a:extLst>
          </p:cNvPr>
          <p:cNvSpPr txBox="1"/>
          <p:nvPr/>
        </p:nvSpPr>
        <p:spPr>
          <a:xfrm>
            <a:off x="323528" y="1548752"/>
            <a:ext cx="708435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pt-BR" sz="1800" b="1" kern="0" cap="all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PARQUE EÓLICO OFFSHORE DE NORFOLK BOREAS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2086BA8-9923-70CF-1C69-55A80811C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067693"/>
            <a:ext cx="8139917" cy="266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312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2" name="Retângulo Arredondado 2">
            <a:extLst>
              <a:ext uri="{FF2B5EF4-FFF2-40B4-BE49-F238E27FC236}">
                <a16:creationId xmlns:a16="http://schemas.microsoft.com/office/drawing/2014/main" id="{4A7D306B-ABC1-AC39-B624-285ACC94E403}"/>
              </a:ext>
            </a:extLst>
          </p:cNvPr>
          <p:cNvSpPr/>
          <p:nvPr/>
        </p:nvSpPr>
        <p:spPr>
          <a:xfrm>
            <a:off x="-293913" y="915566"/>
            <a:ext cx="601804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4EC0060-BD02-80BE-E1CC-E90F39AC8742}"/>
              </a:ext>
            </a:extLst>
          </p:cNvPr>
          <p:cNvSpPr txBox="1"/>
          <p:nvPr/>
        </p:nvSpPr>
        <p:spPr>
          <a:xfrm>
            <a:off x="323528" y="1548752"/>
            <a:ext cx="708435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pt-BR" sz="1800" b="1" kern="0" cap="all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PARQUE EÓLICO OFFSHORE DE NORFOLK BOREAS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F903C19-0EB9-54AC-0CAF-0A26B56E21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2" t="2057" r="3315" b="1256"/>
          <a:stretch/>
        </p:blipFill>
        <p:spPr bwMode="auto">
          <a:xfrm>
            <a:off x="395536" y="1934094"/>
            <a:ext cx="4267277" cy="28412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2CFCD3C-0C5B-3909-D903-3ED83850A5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05" t="4597" r="6331" b="4920"/>
          <a:stretch/>
        </p:blipFill>
        <p:spPr bwMode="auto">
          <a:xfrm>
            <a:off x="4890524" y="1918084"/>
            <a:ext cx="3857940" cy="28734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6779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2" name="Retângulo Arredondado 2">
            <a:extLst>
              <a:ext uri="{FF2B5EF4-FFF2-40B4-BE49-F238E27FC236}">
                <a16:creationId xmlns:a16="http://schemas.microsoft.com/office/drawing/2014/main" id="{4A7D306B-ABC1-AC39-B624-285ACC94E403}"/>
              </a:ext>
            </a:extLst>
          </p:cNvPr>
          <p:cNvSpPr/>
          <p:nvPr/>
        </p:nvSpPr>
        <p:spPr>
          <a:xfrm>
            <a:off x="-293913" y="915566"/>
            <a:ext cx="601804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4EC0060-BD02-80BE-E1CC-E90F39AC8742}"/>
              </a:ext>
            </a:extLst>
          </p:cNvPr>
          <p:cNvSpPr txBox="1"/>
          <p:nvPr/>
        </p:nvSpPr>
        <p:spPr>
          <a:xfrm>
            <a:off x="323528" y="1548752"/>
            <a:ext cx="708435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pt-BR" sz="1800" b="1" kern="0" cap="all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PARQUE EÓLICO OFFSHORE DE NORFOLK BOREAS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DE9CAF4-6B8C-9819-DB27-075DCCB219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5" b="40749"/>
          <a:stretch/>
        </p:blipFill>
        <p:spPr bwMode="auto">
          <a:xfrm>
            <a:off x="467544" y="2067692"/>
            <a:ext cx="4200303" cy="20162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D95E0FE-C61B-A621-6DA8-03AF603EE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3" y="2242889"/>
            <a:ext cx="4032453" cy="201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761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2" name="Retângulo Arredondado 2">
            <a:extLst>
              <a:ext uri="{FF2B5EF4-FFF2-40B4-BE49-F238E27FC236}">
                <a16:creationId xmlns:a16="http://schemas.microsoft.com/office/drawing/2014/main" id="{4A7D306B-ABC1-AC39-B624-285ACC94E403}"/>
              </a:ext>
            </a:extLst>
          </p:cNvPr>
          <p:cNvSpPr/>
          <p:nvPr/>
        </p:nvSpPr>
        <p:spPr>
          <a:xfrm>
            <a:off x="-293913" y="915566"/>
            <a:ext cx="601804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B728D30-A670-B1DF-6AC0-86B174A20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62" y="2090677"/>
            <a:ext cx="8778475" cy="226948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05E2612-76F3-6ED8-9DC9-44B0A394A284}"/>
              </a:ext>
            </a:extLst>
          </p:cNvPr>
          <p:cNvSpPr txBox="1"/>
          <p:nvPr/>
        </p:nvSpPr>
        <p:spPr>
          <a:xfrm>
            <a:off x="323528" y="1548752"/>
            <a:ext cx="708435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nl-NL" sz="1800" b="1" kern="0" cap="all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PARQUE EÓLICO OFFSHORE DE HOLLANDSE KUST NOORD</a:t>
            </a:r>
            <a:endParaRPr lang="pt-BR" sz="1800" b="1" kern="0" cap="all" dirty="0">
              <a:solidFill>
                <a:srgbClr val="595959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293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2" name="Retângulo Arredondado 2">
            <a:extLst>
              <a:ext uri="{FF2B5EF4-FFF2-40B4-BE49-F238E27FC236}">
                <a16:creationId xmlns:a16="http://schemas.microsoft.com/office/drawing/2014/main" id="{4A7D306B-ABC1-AC39-B624-285ACC94E403}"/>
              </a:ext>
            </a:extLst>
          </p:cNvPr>
          <p:cNvSpPr/>
          <p:nvPr/>
        </p:nvSpPr>
        <p:spPr>
          <a:xfrm>
            <a:off x="-293913" y="915566"/>
            <a:ext cx="601804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C9D1531-769B-DDB7-DEE5-3659636E75F1}"/>
              </a:ext>
            </a:extLst>
          </p:cNvPr>
          <p:cNvSpPr txBox="1"/>
          <p:nvPr/>
        </p:nvSpPr>
        <p:spPr>
          <a:xfrm>
            <a:off x="323528" y="1548752"/>
            <a:ext cx="708435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nl-NL" sz="1800" b="1" kern="0" cap="all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PARQUE EÓLICO OFFSHORE DE HOLLANDSE KUST NOORD</a:t>
            </a:r>
            <a:endParaRPr lang="pt-BR" sz="1800" b="1" kern="0" cap="all" dirty="0">
              <a:solidFill>
                <a:srgbClr val="595959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65ACB18-D54F-B080-66A5-FEB04B849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727" y="2196298"/>
            <a:ext cx="4074363" cy="203065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579A0AA-5667-96CD-1C2B-26CF40FD620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4" b="38885"/>
          <a:stretch/>
        </p:blipFill>
        <p:spPr bwMode="auto">
          <a:xfrm>
            <a:off x="354673" y="2196298"/>
            <a:ext cx="4078602" cy="20316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35848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2" name="Retângulo Arredondado 2">
            <a:extLst>
              <a:ext uri="{FF2B5EF4-FFF2-40B4-BE49-F238E27FC236}">
                <a16:creationId xmlns:a16="http://schemas.microsoft.com/office/drawing/2014/main" id="{4A7D306B-ABC1-AC39-B624-285ACC94E403}"/>
              </a:ext>
            </a:extLst>
          </p:cNvPr>
          <p:cNvSpPr/>
          <p:nvPr/>
        </p:nvSpPr>
        <p:spPr>
          <a:xfrm>
            <a:off x="-293913" y="915566"/>
            <a:ext cx="601804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C9D1531-769B-DDB7-DEE5-3659636E75F1}"/>
              </a:ext>
            </a:extLst>
          </p:cNvPr>
          <p:cNvSpPr txBox="1"/>
          <p:nvPr/>
        </p:nvSpPr>
        <p:spPr>
          <a:xfrm>
            <a:off x="323528" y="1548752"/>
            <a:ext cx="708435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nl-NL" sz="1800" b="1" kern="0" cap="all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PARQUE EÓLICO OFFSHORE CGN SHANWEI JIAZI II</a:t>
            </a:r>
            <a:endParaRPr lang="pt-BR" sz="1800" b="1" kern="0" cap="all" dirty="0">
              <a:solidFill>
                <a:srgbClr val="595959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B39BAF2-495F-4C61-A516-80474FA0A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139702"/>
            <a:ext cx="8840099" cy="176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485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2" name="Retângulo Arredondado 2">
            <a:extLst>
              <a:ext uri="{FF2B5EF4-FFF2-40B4-BE49-F238E27FC236}">
                <a16:creationId xmlns:a16="http://schemas.microsoft.com/office/drawing/2014/main" id="{4A7D306B-ABC1-AC39-B624-285ACC94E403}"/>
              </a:ext>
            </a:extLst>
          </p:cNvPr>
          <p:cNvSpPr/>
          <p:nvPr/>
        </p:nvSpPr>
        <p:spPr>
          <a:xfrm>
            <a:off x="-293913" y="915566"/>
            <a:ext cx="601804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05E2612-76F3-6ED8-9DC9-44B0A394A284}"/>
              </a:ext>
            </a:extLst>
          </p:cNvPr>
          <p:cNvSpPr txBox="1"/>
          <p:nvPr/>
        </p:nvSpPr>
        <p:spPr>
          <a:xfrm>
            <a:off x="323528" y="1548752"/>
            <a:ext cx="708435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nl-NL" sz="1800" b="1" kern="0" cap="all" dirty="0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PARQUE EÓLICO OFFSHORE CGN SHANWEI JIAZI II</a:t>
            </a:r>
            <a:endParaRPr lang="pt-BR" sz="1800" b="1" kern="0" cap="all" dirty="0">
              <a:solidFill>
                <a:srgbClr val="595959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1BB0AC9-76F2-1B0C-3619-7EDF8DF431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2" b="39876"/>
          <a:stretch/>
        </p:blipFill>
        <p:spPr bwMode="auto">
          <a:xfrm>
            <a:off x="610740" y="2329910"/>
            <a:ext cx="3672408" cy="17910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FA9050C-9278-1842-A1F3-D88AC3E03A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1235" y="2271024"/>
            <a:ext cx="3892025" cy="190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80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2" name="Retângulo Arredondado 2">
            <a:extLst>
              <a:ext uri="{FF2B5EF4-FFF2-40B4-BE49-F238E27FC236}">
                <a16:creationId xmlns:a16="http://schemas.microsoft.com/office/drawing/2014/main" id="{4A7D306B-ABC1-AC39-B624-285ACC94E403}"/>
              </a:ext>
            </a:extLst>
          </p:cNvPr>
          <p:cNvSpPr/>
          <p:nvPr/>
        </p:nvSpPr>
        <p:spPr>
          <a:xfrm>
            <a:off x="-293913" y="915566"/>
            <a:ext cx="601804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E75164E-9305-9DB7-99EC-83F8BB24A7CF}"/>
              </a:ext>
            </a:extLst>
          </p:cNvPr>
          <p:cNvSpPr txBox="1"/>
          <p:nvPr/>
        </p:nvSpPr>
        <p:spPr>
          <a:xfrm>
            <a:off x="323528" y="1548752"/>
            <a:ext cx="708435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nl-NL" sz="1800" b="1" kern="0" cap="all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PARQUE EÓLICO OFFSHORE CHANGLE AREA A</a:t>
            </a:r>
            <a:endParaRPr lang="pt-BR" sz="1800" b="1" kern="0" cap="all" dirty="0">
              <a:solidFill>
                <a:srgbClr val="595959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6FAD267-718B-B928-3DB4-EB0CD2DA2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10" y="2067693"/>
            <a:ext cx="8794088" cy="201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2" name="Retângulo Arredondado 2">
            <a:extLst>
              <a:ext uri="{FF2B5EF4-FFF2-40B4-BE49-F238E27FC236}">
                <a16:creationId xmlns:a16="http://schemas.microsoft.com/office/drawing/2014/main" id="{4A7D306B-ABC1-AC39-B624-285ACC94E403}"/>
              </a:ext>
            </a:extLst>
          </p:cNvPr>
          <p:cNvSpPr/>
          <p:nvPr/>
        </p:nvSpPr>
        <p:spPr>
          <a:xfrm>
            <a:off x="-293913" y="915566"/>
            <a:ext cx="601804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E75164E-9305-9DB7-99EC-83F8BB24A7CF}"/>
              </a:ext>
            </a:extLst>
          </p:cNvPr>
          <p:cNvSpPr txBox="1"/>
          <p:nvPr/>
        </p:nvSpPr>
        <p:spPr>
          <a:xfrm>
            <a:off x="323528" y="1548752"/>
            <a:ext cx="708435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nl-NL" sz="1800" b="1" kern="0" cap="all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PARQUE EÓLICO OFFSHORE CHANGLE AREA A</a:t>
            </a:r>
            <a:endParaRPr lang="pt-BR" sz="1800" b="1" kern="0" cap="all" dirty="0">
              <a:solidFill>
                <a:srgbClr val="595959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D0C0C1A-E84F-6822-A1D7-672D4CB59C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5" t="6123" r="11874" b="10049"/>
          <a:stretch/>
        </p:blipFill>
        <p:spPr bwMode="auto">
          <a:xfrm>
            <a:off x="563213" y="2067058"/>
            <a:ext cx="2168590" cy="17288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EC272FB-A955-12F1-8EA2-A7CB3F145B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62" t="2999" r="6758" b="6862"/>
          <a:stretch/>
        </p:blipFill>
        <p:spPr bwMode="auto">
          <a:xfrm>
            <a:off x="3203847" y="2090552"/>
            <a:ext cx="2100957" cy="17053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3FBE5DF-FD45-F332-42A5-0BA2609C2E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13" t="34400" r="11397" b="21167"/>
          <a:stretch/>
        </p:blipFill>
        <p:spPr bwMode="auto">
          <a:xfrm>
            <a:off x="5800113" y="2090552"/>
            <a:ext cx="2306430" cy="17288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22E29D0-F834-26C2-2F10-D24FFDEF0484}"/>
              </a:ext>
            </a:extLst>
          </p:cNvPr>
          <p:cNvSpPr txBox="1"/>
          <p:nvPr/>
        </p:nvSpPr>
        <p:spPr>
          <a:xfrm>
            <a:off x="539949" y="3795885"/>
            <a:ext cx="21685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kern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(a) – FC de 63%, com distância entre turbinas de 1387,5 m.</a:t>
            </a:r>
            <a:endParaRPr lang="pt-BR" sz="16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CB1C0A1-1B11-99BA-3364-BC943DF76900}"/>
              </a:ext>
            </a:extLst>
          </p:cNvPr>
          <p:cNvSpPr txBox="1"/>
          <p:nvPr/>
        </p:nvSpPr>
        <p:spPr>
          <a:xfrm>
            <a:off x="3030189" y="3819380"/>
            <a:ext cx="24482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kern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(b) – FC de 64%, com distância entre turbinas de 1850,0 m.</a:t>
            </a:r>
            <a:endParaRPr lang="pt-BR" sz="16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F61A05D-64A5-F1DD-E3E5-C8D4AA725EA2}"/>
              </a:ext>
            </a:extLst>
          </p:cNvPr>
          <p:cNvSpPr txBox="1"/>
          <p:nvPr/>
        </p:nvSpPr>
        <p:spPr>
          <a:xfrm>
            <a:off x="5628416" y="3819380"/>
            <a:ext cx="26498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kern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(c) – Layout real do parque.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430001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2" name="Retângulo Arredondado 2">
            <a:extLst>
              <a:ext uri="{FF2B5EF4-FFF2-40B4-BE49-F238E27FC236}">
                <a16:creationId xmlns:a16="http://schemas.microsoft.com/office/drawing/2014/main" id="{4A7D306B-ABC1-AC39-B624-285ACC94E403}"/>
              </a:ext>
            </a:extLst>
          </p:cNvPr>
          <p:cNvSpPr/>
          <p:nvPr/>
        </p:nvSpPr>
        <p:spPr>
          <a:xfrm>
            <a:off x="-293913" y="915566"/>
            <a:ext cx="601804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E75164E-9305-9DB7-99EC-83F8BB24A7CF}"/>
              </a:ext>
            </a:extLst>
          </p:cNvPr>
          <p:cNvSpPr txBox="1"/>
          <p:nvPr/>
        </p:nvSpPr>
        <p:spPr>
          <a:xfrm>
            <a:off x="323528" y="1548752"/>
            <a:ext cx="708435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1200"/>
              </a:spcBef>
              <a:tabLst>
                <a:tab pos="449580" algn="l"/>
              </a:tabLst>
            </a:pPr>
            <a:r>
              <a:rPr lang="nl-NL" sz="1800" b="1" kern="0" cap="all">
                <a:solidFill>
                  <a:srgbClr val="595959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PARQUE EÓLICO OFFSHORE CHANGLE AREA A</a:t>
            </a:r>
            <a:endParaRPr lang="pt-BR" sz="1800" b="1" kern="0" cap="all" dirty="0">
              <a:solidFill>
                <a:srgbClr val="595959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3DA373E-3803-9859-4BCA-0484199119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621"/>
          <a:stretch/>
        </p:blipFill>
        <p:spPr bwMode="auto">
          <a:xfrm>
            <a:off x="968621" y="2181301"/>
            <a:ext cx="3620183" cy="2088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E1B026F-AE95-B0CF-1235-DBEB7FD71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2501701"/>
            <a:ext cx="3806713" cy="174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017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2" name="Retângulo Arredondado 2">
            <a:extLst>
              <a:ext uri="{FF2B5EF4-FFF2-40B4-BE49-F238E27FC236}">
                <a16:creationId xmlns:a16="http://schemas.microsoft.com/office/drawing/2014/main" id="{4A7D306B-ABC1-AC39-B624-285ACC94E403}"/>
              </a:ext>
            </a:extLst>
          </p:cNvPr>
          <p:cNvSpPr/>
          <p:nvPr/>
        </p:nvSpPr>
        <p:spPr>
          <a:xfrm>
            <a:off x="-293913" y="915566"/>
            <a:ext cx="8610329" cy="499810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finais, conclusões e recomendações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1851A9A-A6D4-3146-B3B6-7887BB652AA0}"/>
              </a:ext>
            </a:extLst>
          </p:cNvPr>
          <p:cNvSpPr txBox="1"/>
          <p:nvPr/>
        </p:nvSpPr>
        <p:spPr>
          <a:xfrm>
            <a:off x="179512" y="1415376"/>
            <a:ext cx="8784976" cy="3370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rgbClr val="595959"/>
                </a:solidFill>
              </a:rPr>
              <a:t>Metodologia Promissora: </a:t>
            </a:r>
            <a:r>
              <a:rPr lang="pt-BR" sz="1600" dirty="0">
                <a:solidFill>
                  <a:srgbClr val="595959"/>
                </a:solidFill>
              </a:rPr>
              <a:t>Avaliação de recursos eólicos e seleção de aerogeradores offshore apresentou resultados promissores, otimizando o layout dos parques.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rgbClr val="595959"/>
                </a:solidFill>
              </a:rPr>
              <a:t>Redução de Turbinas: </a:t>
            </a:r>
            <a:r>
              <a:rPr lang="pt-BR" sz="1600" dirty="0">
                <a:solidFill>
                  <a:srgbClr val="595959"/>
                </a:solidFill>
              </a:rPr>
              <a:t>Otimização resultou na redução do número de turbinas necessárias, sem comprometer significativamente a produção de energia.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rgbClr val="595959"/>
                </a:solidFill>
              </a:rPr>
              <a:t>FC e PAE:</a:t>
            </a:r>
            <a:r>
              <a:rPr lang="pt-BR" sz="1600" dirty="0">
                <a:solidFill>
                  <a:srgbClr val="595959"/>
                </a:solidFill>
              </a:rPr>
              <a:t> Resultados satisfatórios confirmam a eficácia do modelo proposto.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rgbClr val="595959"/>
                </a:solidFill>
              </a:rPr>
              <a:t>Resultados Reais: </a:t>
            </a:r>
            <a:r>
              <a:rPr lang="pt-BR" sz="1600" dirty="0">
                <a:solidFill>
                  <a:srgbClr val="595959"/>
                </a:solidFill>
              </a:rPr>
              <a:t>Metodologia alcançou resultados próximos à realidade, com FC dentro dos padrões da literatura.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rgbClr val="595959"/>
                </a:solidFill>
              </a:rPr>
              <a:t>Algoritmos Evolutivos Multiobjetivos</a:t>
            </a:r>
            <a:r>
              <a:rPr lang="pt-BR" sz="1600" dirty="0">
                <a:solidFill>
                  <a:srgbClr val="595959"/>
                </a:solidFill>
              </a:rPr>
              <a:t>: Exploração de algoritmos para otimização do layout, proporcionando soluções mais eficientes e adaptadas a diferentes condições.</a:t>
            </a:r>
          </a:p>
        </p:txBody>
      </p:sp>
    </p:spTree>
    <p:extLst>
      <p:ext uri="{BB962C8B-B14F-4D97-AF65-F5344CB8AC3E}">
        <p14:creationId xmlns:p14="http://schemas.microsoft.com/office/powerpoint/2010/main" val="11756731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2" name="Retângulo Arredondado 2">
            <a:extLst>
              <a:ext uri="{FF2B5EF4-FFF2-40B4-BE49-F238E27FC236}">
                <a16:creationId xmlns:a16="http://schemas.microsoft.com/office/drawing/2014/main" id="{4A7D306B-ABC1-AC39-B624-285ACC94E403}"/>
              </a:ext>
            </a:extLst>
          </p:cNvPr>
          <p:cNvSpPr/>
          <p:nvPr/>
        </p:nvSpPr>
        <p:spPr>
          <a:xfrm>
            <a:off x="-293913" y="915566"/>
            <a:ext cx="2993705" cy="499810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AGRADECIMENTOS</a:t>
            </a:r>
            <a:endParaRPr lang="pt-B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1851A9A-A6D4-3146-B3B6-7887BB652AA0}"/>
              </a:ext>
            </a:extLst>
          </p:cNvPr>
          <p:cNvSpPr txBox="1"/>
          <p:nvPr/>
        </p:nvSpPr>
        <p:spPr>
          <a:xfrm>
            <a:off x="179512" y="1415376"/>
            <a:ext cx="8784976" cy="1287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dirty="0">
                <a:solidFill>
                  <a:srgbClr val="5959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À PETROBRAS como proponente do Projeto de P&amp;D “Métodos Construtivos em Parques Eólicos </a:t>
            </a:r>
            <a:r>
              <a:rPr lang="pt-BR" sz="1800" i="1" dirty="0">
                <a:solidFill>
                  <a:srgbClr val="5959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Offshore</a:t>
            </a:r>
            <a:r>
              <a:rPr lang="pt-BR" sz="1800" dirty="0">
                <a:solidFill>
                  <a:srgbClr val="5959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” (Ref. PD-00553-0068/2020), tendo como Executora a o Instituto de Pesquisa para o Desenvolvimento LACTEC.</a:t>
            </a:r>
            <a:r>
              <a:rPr lang="pt-BR" sz="1800" dirty="0">
                <a:solidFill>
                  <a:srgbClr val="595959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2846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25BF8E-F1AB-F812-EA94-D7BB00FAA763}"/>
              </a:ext>
            </a:extLst>
          </p:cNvPr>
          <p:cNvSpPr/>
          <p:nvPr/>
        </p:nvSpPr>
        <p:spPr bwMode="auto">
          <a:xfrm>
            <a:off x="623892" y="2066925"/>
            <a:ext cx="1944688" cy="1944688"/>
          </a:xfrm>
          <a:prstGeom prst="rect">
            <a:avLst/>
          </a:prstGeom>
          <a:ln>
            <a:solidFill>
              <a:srgbClr val="32AD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Imagem 4" descr="Homem com camiseta preta&#10;&#10;Descrição gerada automaticamente">
            <a:extLst>
              <a:ext uri="{FF2B5EF4-FFF2-40B4-BE49-F238E27FC236}">
                <a16:creationId xmlns:a16="http://schemas.microsoft.com/office/drawing/2014/main" id="{37E9999C-887E-815C-7852-25326B6AF5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55" r="5888"/>
          <a:stretch/>
        </p:blipFill>
        <p:spPr>
          <a:xfrm>
            <a:off x="623892" y="2066925"/>
            <a:ext cx="1944688" cy="1944688"/>
          </a:xfrm>
          <a:prstGeom prst="rect">
            <a:avLst/>
          </a:prstGeom>
        </p:spPr>
      </p:pic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2872840"/>
            <a:ext cx="2723624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Tiago Chelni – </a:t>
            </a:r>
            <a:r>
              <a:rPr lang="en-US" altLang="pt-BR" sz="1800" b="1" dirty="0" err="1">
                <a:solidFill>
                  <a:srgbClr val="32ADFF"/>
                </a:solidFill>
                <a:ea typeface="MS PGothic" panose="020B0600070205080204" pitchFamily="34" charset="-128"/>
              </a:rPr>
              <a:t>Pesquisador</a:t>
            </a:r>
            <a:endParaRPr lang="en-US" altLang="pt-BR" sz="1800" b="1" dirty="0">
              <a:solidFill>
                <a:srgbClr val="32ADFF"/>
              </a:solidFill>
              <a:ea typeface="MS PGothic" panose="020B0600070205080204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Lactec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tiago.chelni@lactec.com.br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Obrigado!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6C3E8158-DF7A-06E3-458A-10AD003AF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721" y="1238389"/>
            <a:ext cx="2723624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 err="1">
                <a:solidFill>
                  <a:srgbClr val="32ADFF"/>
                </a:solidFill>
                <a:ea typeface="MS PGothic" panose="020B0600070205080204" pitchFamily="34" charset="-128"/>
              </a:rPr>
              <a:t>Coautores</a:t>
            </a: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32ADFF"/>
                </a:solidFill>
                <a:ea typeface="MS PGothic" panose="020B0600070205080204" pitchFamily="34" charset="-128"/>
              </a:rPr>
              <a:t>João Victor de Luca Dalla Valle¹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32ADFF"/>
                </a:solidFill>
                <a:ea typeface="MS PGothic" panose="020B0600070205080204" pitchFamily="34" charset="-128"/>
              </a:rPr>
              <a:t>Ana Paula Oening¹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32ADFF"/>
                </a:solidFill>
                <a:ea typeface="MS PGothic" panose="020B0600070205080204" pitchFamily="34" charset="-128"/>
              </a:rPr>
              <a:t>Rodrigo </a:t>
            </a:r>
            <a:r>
              <a:rPr lang="pt-BR" altLang="pt-BR" sz="1800" dirty="0" err="1">
                <a:solidFill>
                  <a:srgbClr val="32ADFF"/>
                </a:solidFill>
                <a:ea typeface="MS PGothic" panose="020B0600070205080204" pitchFamily="34" charset="-128"/>
              </a:rPr>
              <a:t>Canestraro</a:t>
            </a:r>
            <a:r>
              <a:rPr lang="pt-BR" altLang="pt-BR" sz="1800" dirty="0">
                <a:solidFill>
                  <a:srgbClr val="32ADFF"/>
                </a:solidFill>
                <a:ea typeface="MS PGothic" panose="020B0600070205080204" pitchFamily="34" charset="-128"/>
              </a:rPr>
              <a:t> Quadros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32ADFF"/>
                </a:solidFill>
                <a:ea typeface="MS PGothic" panose="020B0600070205080204" pitchFamily="34" charset="-128"/>
              </a:rPr>
              <a:t>Lucas Gomes </a:t>
            </a:r>
            <a:r>
              <a:rPr lang="pt-BR" altLang="pt-BR" sz="1800" dirty="0" err="1">
                <a:solidFill>
                  <a:srgbClr val="32ADFF"/>
                </a:solidFill>
                <a:ea typeface="MS PGothic" panose="020B0600070205080204" pitchFamily="34" charset="-128"/>
              </a:rPr>
              <a:t>Fonçatti</a:t>
            </a:r>
            <a:endParaRPr lang="pt-BR" altLang="pt-BR" sz="1800" dirty="0">
              <a:solidFill>
                <a:srgbClr val="32ADFF"/>
              </a:solidFill>
              <a:ea typeface="MS PGothic" panose="020B0600070205080204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32ADFF"/>
                </a:solidFill>
                <a:ea typeface="MS PGothic" panose="020B0600070205080204" pitchFamily="34" charset="-128"/>
              </a:rPr>
              <a:t>Robinson Antonio Silva²</a:t>
            </a:r>
            <a:endParaRPr lang="en-US" altLang="pt-BR" sz="1800" dirty="0">
              <a:solidFill>
                <a:srgbClr val="32ADFF"/>
              </a:solidFill>
              <a:ea typeface="MS PGothic" panose="020B0600070205080204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¹Lactec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² Petróleo Brasileiro S.A</a:t>
            </a:r>
            <a:endParaRPr lang="en-US" altLang="pt-BR" sz="1600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D08560-5CB2-468A-9A3D-4A935A5932B9}"/>
</file>

<file path=customXml/itemProps3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f6f1113a-3daa-4e6e-9cdb-43bb41e74f8d"/>
    <ds:schemaRef ds:uri="0540118b-6ffe-410b-832d-abf273cba04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781</Words>
  <Application>Microsoft Office PowerPoint</Application>
  <PresentationFormat>Apresentação na tela (16:9)</PresentationFormat>
  <Paragraphs>140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25</vt:i4>
      </vt:variant>
    </vt:vector>
  </HeadingPairs>
  <TitlesOfParts>
    <vt:vector size="35" baseType="lpstr">
      <vt:lpstr>MS PGothic</vt:lpstr>
      <vt:lpstr>Aptos</vt:lpstr>
      <vt:lpstr>Aptos Display</vt:lpstr>
      <vt:lpstr>Arial</vt:lpstr>
      <vt:lpstr>Calibri</vt:lpstr>
      <vt:lpstr>Cambria Math</vt:lpstr>
      <vt:lpstr>Rockwell</vt:lpstr>
      <vt:lpstr>Times New Roman</vt:lpstr>
      <vt:lpstr>1_Blank Presentation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Tiago Chelni</cp:lastModifiedBy>
  <cp:revision>53</cp:revision>
  <dcterms:created xsi:type="dcterms:W3CDTF">2011-10-17T18:04:32Z</dcterms:created>
  <dcterms:modified xsi:type="dcterms:W3CDTF">2024-10-01T03:27:34Z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0x01010067B34FBBF3892649A4E0702DF0E7B36A</vt:lpwstr>
  </property>
  <property fmtid="{D5CDD505-2E9C-101B-9397-08002B2CF9AE}" pid="14" name="MediaServiceImageTags">
    <vt:lpwstr/>
  </property>
  <property fmtid="{D5CDD505-2E9C-101B-9397-08002B2CF9AE}" pid="15" name="Order">
    <vt:r8>2532000</vt:r8>
  </property>
  <property fmtid="{D5CDD505-2E9C-101B-9397-08002B2CF9AE}" pid="16" name="xd_Signature">
    <vt:bool>false</vt:bool>
  </property>
  <property fmtid="{D5CDD505-2E9C-101B-9397-08002B2CF9AE}" pid="17" name="xd_ProgID">
    <vt:lpwstr/>
  </property>
  <property fmtid="{D5CDD505-2E9C-101B-9397-08002B2CF9AE}" pid="18" name="_SourceUrl">
    <vt:lpwstr/>
  </property>
  <property fmtid="{D5CDD505-2E9C-101B-9397-08002B2CF9AE}" pid="19" name="_SharedFileIndex">
    <vt:lpwstr/>
  </property>
  <property fmtid="{D5CDD505-2E9C-101B-9397-08002B2CF9AE}" pid="20" name="ComplianceAssetId">
    <vt:lpwstr/>
  </property>
  <property fmtid="{D5CDD505-2E9C-101B-9397-08002B2CF9AE}" pid="21" name="TemplateUrl">
    <vt:lpwstr/>
  </property>
  <property fmtid="{D5CDD505-2E9C-101B-9397-08002B2CF9AE}" pid="22" name="_ExtendedDescription">
    <vt:lpwstr/>
  </property>
  <property fmtid="{D5CDD505-2E9C-101B-9397-08002B2CF9AE}" pid="23" name="TriggerFlowInfo">
    <vt:lpwstr/>
  </property>
</Properties>
</file>